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9" r:id="rId5"/>
    <p:sldId id="1222" r:id="rId6"/>
    <p:sldId id="1159" r:id="rId7"/>
    <p:sldId id="1161" r:id="rId8"/>
    <p:sldId id="272" r:id="rId9"/>
    <p:sldId id="1163" r:id="rId10"/>
    <p:sldId id="1164" r:id="rId11"/>
    <p:sldId id="1226" r:id="rId12"/>
    <p:sldId id="1165" r:id="rId13"/>
    <p:sldId id="1173" r:id="rId14"/>
    <p:sldId id="1174" r:id="rId15"/>
    <p:sldId id="1175" r:id="rId16"/>
    <p:sldId id="1176" r:id="rId17"/>
    <p:sldId id="1177" r:id="rId18"/>
    <p:sldId id="696" r:id="rId19"/>
    <p:sldId id="697" r:id="rId20"/>
    <p:sldId id="682" r:id="rId21"/>
    <p:sldId id="684" r:id="rId22"/>
    <p:sldId id="1237" r:id="rId23"/>
    <p:sldId id="1178" r:id="rId24"/>
    <p:sldId id="1179" r:id="rId25"/>
    <p:sldId id="1180" r:id="rId26"/>
    <p:sldId id="1183" r:id="rId27"/>
    <p:sldId id="1186" r:id="rId28"/>
    <p:sldId id="1187" r:id="rId29"/>
    <p:sldId id="1236" r:id="rId30"/>
    <p:sldId id="1188" r:id="rId31"/>
    <p:sldId id="1241" r:id="rId32"/>
    <p:sldId id="1235" r:id="rId33"/>
    <p:sldId id="1238" r:id="rId34"/>
    <p:sldId id="1231" r:id="rId35"/>
    <p:sldId id="273" r:id="rId36"/>
    <p:sldId id="303" r:id="rId37"/>
    <p:sldId id="280" r:id="rId38"/>
    <p:sldId id="1232" r:id="rId39"/>
    <p:sldId id="1230" r:id="rId40"/>
    <p:sldId id="1172" r:id="rId41"/>
    <p:sldId id="1239" r:id="rId42"/>
    <p:sldId id="1190" r:id="rId43"/>
    <p:sldId id="1191" r:id="rId44"/>
    <p:sldId id="1218" r:id="rId45"/>
    <p:sldId id="1194" r:id="rId46"/>
    <p:sldId id="1195" r:id="rId47"/>
    <p:sldId id="1197" r:id="rId48"/>
    <p:sldId id="1216" r:id="rId49"/>
    <p:sldId id="382" r:id="rId50"/>
    <p:sldId id="1234" r:id="rId51"/>
    <p:sldId id="1201" r:id="rId52"/>
    <p:sldId id="1202" r:id="rId53"/>
    <p:sldId id="1203" r:id="rId54"/>
    <p:sldId id="1204" r:id="rId55"/>
    <p:sldId id="555" r:id="rId56"/>
    <p:sldId id="1207" r:id="rId57"/>
    <p:sldId id="1240" r:id="rId58"/>
    <p:sldId id="1233" r:id="rId59"/>
    <p:sldId id="260" r:id="rId60"/>
    <p:sldId id="1223" r:id="rId61"/>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 Phil" initials="BP" lastIdx="4" clrIdx="0">
    <p:extLst>
      <p:ext uri="{19B8F6BF-5375-455C-9EA6-DF929625EA0E}">
        <p15:presenceInfo xmlns:p15="http://schemas.microsoft.com/office/powerpoint/2012/main" userId="S::Phil.Brown@nsg.com::8c3dc705-6490-4e60-bae6-d165c7e456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5050"/>
    <a:srgbClr val="FFCCFF"/>
    <a:srgbClr val="FF0000"/>
    <a:srgbClr val="3333CC"/>
    <a:srgbClr val="0033CC"/>
    <a:srgbClr val="FF33CC"/>
    <a:srgbClr val="FCF600"/>
    <a:srgbClr val="009DE0"/>
    <a:srgbClr val="827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0A7A6-9A07-4C02-A7F9-8EA9282637E4}" v="4" dt="2020-06-01T08:50:17.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3" autoAdjust="0"/>
    <p:restoredTop sz="67347" autoAdjust="0"/>
  </p:normalViewPr>
  <p:slideViewPr>
    <p:cSldViewPr snapToGrid="0">
      <p:cViewPr varScale="1">
        <p:scale>
          <a:sx n="60" d="100"/>
          <a:sy n="60" d="100"/>
        </p:scale>
        <p:origin x="193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19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pson, James" userId="974f799f-b796-46bb-9e8d-fa4e14084714" providerId="ADAL" clId="{C140A7A6-9A07-4C02-A7F9-8EA9282637E4}"/>
    <pc:docChg chg="custSel modSld">
      <pc:chgData name="Simpson, James" userId="974f799f-b796-46bb-9e8d-fa4e14084714" providerId="ADAL" clId="{C140A7A6-9A07-4C02-A7F9-8EA9282637E4}" dt="2020-06-01T08:50:43.060" v="110" actId="478"/>
      <pc:docMkLst>
        <pc:docMk/>
      </pc:docMkLst>
      <pc:sldChg chg="addSp modSp">
        <pc:chgData name="Simpson, James" userId="974f799f-b796-46bb-9e8d-fa4e14084714" providerId="ADAL" clId="{C140A7A6-9A07-4C02-A7F9-8EA9282637E4}" dt="2020-06-01T08:50:26.820" v="109" actId="1076"/>
        <pc:sldMkLst>
          <pc:docMk/>
          <pc:sldMk cId="0" sldId="1159"/>
        </pc:sldMkLst>
        <pc:spChg chg="add mod">
          <ac:chgData name="Simpson, James" userId="974f799f-b796-46bb-9e8d-fa4e14084714" providerId="ADAL" clId="{C140A7A6-9A07-4C02-A7F9-8EA9282637E4}" dt="2020-06-01T08:50:26.820" v="109" actId="1076"/>
          <ac:spMkLst>
            <pc:docMk/>
            <pc:sldMk cId="0" sldId="1159"/>
            <ac:spMk id="9" creationId="{EC864A17-9974-4BDE-A9D9-DBC96B7BA9A5}"/>
          </ac:spMkLst>
        </pc:spChg>
        <pc:picChg chg="add mod">
          <ac:chgData name="Simpson, James" userId="974f799f-b796-46bb-9e8d-fa4e14084714" providerId="ADAL" clId="{C140A7A6-9A07-4C02-A7F9-8EA9282637E4}" dt="2020-06-01T08:40:59.619" v="4" actId="1076"/>
          <ac:picMkLst>
            <pc:docMk/>
            <pc:sldMk cId="0" sldId="1159"/>
            <ac:picMk id="8" creationId="{707E3E61-6EED-4A61-8D53-78A8C6CAA107}"/>
          </ac:picMkLst>
        </pc:picChg>
      </pc:sldChg>
      <pc:sldChg chg="addSp delSp modSp">
        <pc:chgData name="Simpson, James" userId="974f799f-b796-46bb-9e8d-fa4e14084714" providerId="ADAL" clId="{C140A7A6-9A07-4C02-A7F9-8EA9282637E4}" dt="2020-06-01T08:50:43.060" v="110" actId="478"/>
        <pc:sldMkLst>
          <pc:docMk/>
          <pc:sldMk cId="963617871" sldId="1223"/>
        </pc:sldMkLst>
        <pc:spChg chg="add del mod">
          <ac:chgData name="Simpson, James" userId="974f799f-b796-46bb-9e8d-fa4e14084714" providerId="ADAL" clId="{C140A7A6-9A07-4C02-A7F9-8EA9282637E4}" dt="2020-06-01T08:50:43.060" v="110" actId="478"/>
          <ac:spMkLst>
            <pc:docMk/>
            <pc:sldMk cId="963617871" sldId="1223"/>
            <ac:spMk id="2" creationId="{C6603360-0E95-4556-9987-A614E759C1F9}"/>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1509F013-DE98-4D20-A048-6C70366316F4}" type="datetimeFigureOut">
              <a:rPr kumimoji="1" lang="ja-JP" altLang="en-US" smtClean="0"/>
              <a:t>2020/6/1</a:t>
            </a:fld>
            <a:endParaRPr kumimoji="1" lang="ja-JP" altLang="en-US"/>
          </a:p>
        </p:txBody>
      </p:sp>
      <p:sp>
        <p:nvSpPr>
          <p:cNvPr id="4" name="スライド イメージ プレースホルダー 3"/>
          <p:cNvSpPr>
            <a:spLocks noGrp="1" noRot="1" noChangeAspect="1"/>
          </p:cNvSpPr>
          <p:nvPr>
            <p:ph type="sldImg" idx="2"/>
          </p:nvPr>
        </p:nvSpPr>
        <p:spPr>
          <a:xfrm>
            <a:off x="3435350" y="850900"/>
            <a:ext cx="3055938" cy="2292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0DA88ED9-0FFD-4AB8-A154-3257E2A1F51B}" type="slidenum">
              <a:rPr kumimoji="1" lang="ja-JP" altLang="en-US" smtClean="0"/>
              <a:t>‹#›</a:t>
            </a:fld>
            <a:endParaRPr kumimoji="1" lang="ja-JP" altLang="en-US"/>
          </a:p>
        </p:txBody>
      </p:sp>
    </p:spTree>
    <p:extLst>
      <p:ext uri="{BB962C8B-B14F-4D97-AF65-F5344CB8AC3E}">
        <p14:creationId xmlns:p14="http://schemas.microsoft.com/office/powerpoint/2010/main" val="40017609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1</a:t>
            </a:fld>
            <a:endParaRPr kumimoji="1" lang="ja-JP" altLang="en-US"/>
          </a:p>
        </p:txBody>
      </p:sp>
    </p:spTree>
    <p:extLst>
      <p:ext uri="{BB962C8B-B14F-4D97-AF65-F5344CB8AC3E}">
        <p14:creationId xmlns:p14="http://schemas.microsoft.com/office/powerpoint/2010/main" val="231838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3A485EF-2545-4108-B5E0-10B67AFC8F95}" type="slidenum">
              <a:rPr lang="en-GB" smtClean="0"/>
              <a:pPr/>
              <a:t>10</a:t>
            </a:fld>
            <a:endParaRPr lang="en-GB"/>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[Cambridge water company, Cambridge [Architect: BCR infinity]</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Energy Management is concerned with controlling the amount of heat that enters and leaves a building.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As one of the primary materials of the building envelope, the glazing needs to have insulating properties in order to help retain heat in cooler weather. We can also use the glazing to prevent excessive heat entering the building in warmer weather. By using glass in these ways, we can reduce the required cooling and heating of the building which uses relatively expensive plant and mechanical services.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9287DF9-2530-456F-A1C8-02C1D3F266A4}" type="slidenum">
              <a:rPr lang="en-GB" smtClean="0"/>
              <a:pPr/>
              <a:t>11</a:t>
            </a:fld>
            <a:endParaRPr lang="en-GB"/>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Heat loss from glass can be by the same processes as any material – by convection with heat dissipated by wind and rain, by conduction through the body of the glass, and by radiation from its surface. Despite this, it is possible to change glass’s insulating properties, beginning with its U-value.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U-value is the term that refers to how much heat passes through a material; the lower the number, the better the insulating material.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C3BCDE7-956A-4996-9F3C-8185B5455AF5}" type="slidenum">
              <a:rPr lang="en-GB" smtClean="0"/>
              <a:pPr/>
              <a:t>12</a:t>
            </a:fld>
            <a:endParaRPr lang="en-GB"/>
          </a:p>
        </p:txBody>
      </p:sp>
      <p:sp>
        <p:nvSpPr>
          <p:cNvPr id="75779" name="Rectangle 7"/>
          <p:cNvSpPr txBox="1">
            <a:spLocks noGrp="1" noChangeArrowheads="1"/>
          </p:cNvSpPr>
          <p:nvPr/>
        </p:nvSpPr>
        <p:spPr bwMode="auto">
          <a:xfrm>
            <a:off x="5573052" y="7009785"/>
            <a:ext cx="4264134" cy="368486"/>
          </a:xfrm>
          <a:prstGeom prst="rect">
            <a:avLst/>
          </a:prstGeom>
          <a:noFill/>
          <a:ln w="9525">
            <a:noFill/>
            <a:miter lim="800000"/>
            <a:headEnd/>
            <a:tailEnd/>
          </a:ln>
        </p:spPr>
        <p:txBody>
          <a:bodyPr lIns="99048" tIns="49524" rIns="99048" bIns="49524" anchor="b"/>
          <a:lstStyle/>
          <a:p>
            <a:pPr algn="r" eaLnBrk="1" hangingPunct="1"/>
            <a:fld id="{87A5E5B0-7182-41C7-B09F-A2FE99A8D593}" type="slidenum">
              <a:rPr lang="en-GB" sz="1300" b="0">
                <a:solidFill>
                  <a:schemeClr val="tx1"/>
                </a:solidFill>
                <a:latin typeface="Arial" charset="0"/>
              </a:rPr>
              <a:pPr algn="r" eaLnBrk="1" hangingPunct="1"/>
              <a:t>12</a:t>
            </a:fld>
            <a:endParaRPr lang="en-GB" sz="1300" b="0">
              <a:solidFill>
                <a:schemeClr val="tx1"/>
              </a:solidFill>
              <a:latin typeface="Arial" charset="0"/>
            </a:endParaRPr>
          </a:p>
        </p:txBody>
      </p:sp>
      <p:sp>
        <p:nvSpPr>
          <p:cNvPr id="75780" name="Rectangle 2"/>
          <p:cNvSpPr>
            <a:spLocks noGrp="1" noRot="1" noChangeAspect="1" noChangeArrowheads="1" noTextEdit="1"/>
          </p:cNvSpPr>
          <p:nvPr>
            <p:ph type="sldImg"/>
          </p:nvPr>
        </p:nvSpPr>
        <p:spPr>
          <a:xfrm>
            <a:off x="3078163" y="554038"/>
            <a:ext cx="3687762" cy="2765425"/>
          </a:xfrm>
          <a:ln/>
        </p:spPr>
      </p:sp>
      <p:sp>
        <p:nvSpPr>
          <p:cNvPr id="75781" name="Rectangle 3"/>
          <p:cNvSpPr>
            <a:spLocks noGrp="1" noChangeArrowheads="1"/>
          </p:cNvSpPr>
          <p:nvPr>
            <p:ph type="body" idx="1"/>
          </p:nvPr>
        </p:nvSpPr>
        <p:spPr>
          <a:xfrm>
            <a:off x="1311057" y="3504282"/>
            <a:ext cx="7217209" cy="3321259"/>
          </a:xfrm>
          <a:noFill/>
          <a:ln/>
        </p:spPr>
        <p:txBody>
          <a:bodyPr lIns="99048" tIns="49524" rIns="99048" bIns="49524"/>
          <a:lstStyle/>
          <a:p>
            <a:r>
              <a:rPr kumimoji="1" lang="en-GB" sz="1200" kern="1200" dirty="0">
                <a:solidFill>
                  <a:schemeClr val="tx1"/>
                </a:solidFill>
                <a:effectLst/>
                <a:latin typeface="+mn-lt"/>
                <a:ea typeface="+mn-ea"/>
                <a:cs typeface="+mn-cs"/>
              </a:rPr>
              <a:t>Raw glass is neither a particularly good nor a particularly bad insulating material and all glass manufacturers’ figures will be very similar.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As we can see here, making the glass more than twice as thick does very little to improve the U-value, improving by only 0.2 Watts per square metre Kelvin. This is a negligible improvement when you consider that we are aiming for a whole window U-value of </a:t>
            </a:r>
            <a:r>
              <a:rPr kumimoji="1" lang="en-GB" sz="1200" kern="1200" dirty="0">
                <a:solidFill>
                  <a:schemeClr val="tx1"/>
                </a:solidFill>
                <a:effectLst/>
                <a:highlight>
                  <a:srgbClr val="FF0000"/>
                </a:highlight>
                <a:latin typeface="+mn-lt"/>
                <a:ea typeface="+mn-ea"/>
                <a:cs typeface="+mn-cs"/>
              </a:rPr>
              <a:t>no worse </a:t>
            </a:r>
            <a:r>
              <a:rPr kumimoji="1" lang="en-GB" sz="1200" kern="1200" dirty="0">
                <a:solidFill>
                  <a:schemeClr val="tx1"/>
                </a:solidFill>
                <a:effectLst/>
                <a:latin typeface="+mn-lt"/>
                <a:ea typeface="+mn-ea"/>
                <a:cs typeface="+mn-cs"/>
              </a:rPr>
              <a:t>than 1.6 Watts per metre squared Kelvin in order to comply with Building Regulations. (Approved Document L1B)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E4FA295-CA78-4E3C-BB18-0471A491A643}" type="slidenum">
              <a:rPr lang="en-GB" smtClean="0"/>
              <a:pPr/>
              <a:t>13</a:t>
            </a:fld>
            <a:endParaRPr lang="en-GB"/>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[Slimming World Headquarters, Alfreton [Architect: CPMG]]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invention of double-glazing entailed introducing a second glass pane in order to trap a layer of air as a visually unobtrusive, and readily available, insulator.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distance between the panes would ideally be 16mm wide. We can see from these figures how the U-value reduces by nearly 20% simply by widening the air gap a mere 10mm from 6mm to 16mm. The use of an inert gas such as argon can further lower the glazing unit’s U-value by about another 0.1 Watts per metre squared Kelvin.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8EA3988-5984-4F64-9F1C-4EB4653F054F}" type="slidenum">
              <a:rPr lang="en-GB" smtClean="0"/>
              <a:pPr/>
              <a:t>14</a:t>
            </a:fld>
            <a:endParaRPr lang="en-GB"/>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To markedly improve the insulating qualities of glazing we need to alter one of the basic characteristics of glass itself, the way in which it emits heat.</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might initially seem a strange idea to make tea and coffee pots out of solid silver or with silver plate. Being metal, the silver should simply conduct the heat from the warm interior to the outside environment, allowing the tea or coffee to quickly lose its heat. However, this is only true up to a point.</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warmth of the beverage is indeed conducted away from the inside of the pot – the surface is warm to the touch – but silver has difficulty with losing heat to the environment. We say it has a poor emissivity.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Glass on the other hand is quite a good emitter of heat, losing heat readily to the environment once it has been conducted through the body of the glass.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We could thus improve the insulation qualities of glass by changing a characteristic of its surface, its emissivity, to more like that of silver, and we can do this by coating the surface of the glass with a microscopically-thin silver-based metal compound.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On-line coated products are applied during the float glass manufacturing process and are more durable and less susceptible to damage during the processing stage, compared to off-line coating which will be discussed on the next slide. They also have a longer storage life pre manufacture into insulating glazing units (IGU’s).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These coatings are extremely versatile and can meet current building regulations, but for better thermal performance we need to look at a slightly different technology.</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15</a:t>
            </a:fld>
            <a:endParaRPr kumimoji="1" lang="ja-JP" altLang="en-US"/>
          </a:p>
        </p:txBody>
      </p:sp>
    </p:spTree>
    <p:extLst>
      <p:ext uri="{BB962C8B-B14F-4D97-AF65-F5344CB8AC3E}">
        <p14:creationId xmlns:p14="http://schemas.microsoft.com/office/powerpoint/2010/main" val="4188156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The move from on-line to a separate process after glass manufacture, often referred to as off-line coatings, are better performing thermally but require a more careful approach from a processing perspective as its easier to damage the coating if not handled correctly.</a:t>
            </a:r>
          </a:p>
          <a:p>
            <a:endParaRPr kumimoji="1" lang="en-GB" sz="1200" kern="1200" dirty="0">
              <a:solidFill>
                <a:schemeClr val="tx1"/>
              </a:solidFill>
              <a:effectLst/>
              <a:latin typeface="+mn-lt"/>
              <a:ea typeface="+mn-ea"/>
              <a:cs typeface="+mn-cs"/>
            </a:endParaRPr>
          </a:p>
          <a:p>
            <a:r>
              <a:rPr kumimoji="1" lang="en-GB" sz="1200" b="1" u="none" kern="1200" dirty="0">
                <a:solidFill>
                  <a:schemeClr val="tx1"/>
                </a:solidFill>
                <a:effectLst/>
                <a:latin typeface="+mn-lt"/>
                <a:ea typeface="+mn-ea"/>
                <a:cs typeface="+mn-cs"/>
              </a:rPr>
              <a:t>Capacity</a:t>
            </a:r>
          </a:p>
          <a:p>
            <a:endParaRPr kumimoji="1" lang="en-GB" sz="1200" u="none"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line has a capacity in excess of 10M m</a:t>
            </a:r>
            <a:r>
              <a:rPr kumimoji="1" lang="en-GB" sz="1200" kern="1200" baseline="30000" dirty="0">
                <a:solidFill>
                  <a:schemeClr val="tx1"/>
                </a:solidFill>
                <a:effectLst/>
                <a:latin typeface="+mn-lt"/>
                <a:ea typeface="+mn-ea"/>
                <a:cs typeface="+mn-cs"/>
              </a:rPr>
              <a:t>2</a:t>
            </a:r>
            <a:r>
              <a:rPr kumimoji="1" lang="en-GB" sz="1200" kern="1200" dirty="0">
                <a:solidFill>
                  <a:schemeClr val="tx1"/>
                </a:solidFill>
                <a:effectLst/>
                <a:latin typeface="+mn-lt"/>
                <a:ea typeface="+mn-ea"/>
                <a:cs typeface="+mn-cs"/>
              </a:rPr>
              <a:t> /year </a:t>
            </a:r>
          </a:p>
          <a:p>
            <a:r>
              <a:rPr kumimoji="1" lang="en-GB" sz="1200" kern="1200" dirty="0">
                <a:solidFill>
                  <a:schemeClr val="tx1"/>
                </a:solidFill>
                <a:effectLst/>
                <a:latin typeface="+mn-lt"/>
                <a:ea typeface="+mn-ea"/>
                <a:cs typeface="+mn-cs"/>
              </a:rPr>
              <a:t>Line speed of up to 11 m/min</a:t>
            </a:r>
          </a:p>
          <a:p>
            <a:r>
              <a:rPr kumimoji="1" lang="en-GB" sz="1200" kern="1200" dirty="0">
                <a:solidFill>
                  <a:schemeClr val="tx1"/>
                </a:solidFill>
                <a:effectLst/>
                <a:latin typeface="+mn-lt"/>
                <a:ea typeface="+mn-ea"/>
                <a:cs typeface="+mn-cs"/>
              </a:rPr>
              <a:t>(If queried, line speed figure doesn’t take area of glass into account, so capacity isn’t line speed x minutes in a year)</a:t>
            </a:r>
          </a:p>
          <a:p>
            <a:endParaRPr kumimoji="1" lang="en-GB" sz="1200" kern="1200" dirty="0">
              <a:solidFill>
                <a:schemeClr val="tx1"/>
              </a:solidFill>
              <a:effectLst/>
              <a:latin typeface="+mn-lt"/>
              <a:ea typeface="+mn-ea"/>
              <a:cs typeface="+mn-cs"/>
            </a:endParaRPr>
          </a:p>
          <a:p>
            <a:r>
              <a:rPr kumimoji="1" lang="en-GB" sz="1200" b="1" u="none" kern="1200" dirty="0">
                <a:solidFill>
                  <a:schemeClr val="tx1"/>
                </a:solidFill>
                <a:effectLst/>
                <a:latin typeface="+mn-lt"/>
                <a:ea typeface="+mn-ea"/>
                <a:cs typeface="+mn-cs"/>
              </a:rPr>
              <a:t>Special features</a:t>
            </a:r>
          </a:p>
          <a:p>
            <a:endParaRPr kumimoji="1" lang="en-GB" sz="1200" u="none"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Latest design from a world leading coater manufacturer.</a:t>
            </a:r>
          </a:p>
          <a:p>
            <a:r>
              <a:rPr kumimoji="1" lang="en-GB" sz="1200" kern="1200" dirty="0">
                <a:solidFill>
                  <a:schemeClr val="tx1"/>
                </a:solidFill>
                <a:effectLst/>
                <a:latin typeface="+mn-lt"/>
                <a:ea typeface="+mn-ea"/>
                <a:cs typeface="+mn-cs"/>
              </a:rPr>
              <a:t>Includes a wide variety of advanced process control and monitoring systems</a:t>
            </a:r>
          </a:p>
          <a:p>
            <a:endParaRPr kumimoji="1" lang="en-GB" sz="1200" u="sng" kern="1200" dirty="0">
              <a:solidFill>
                <a:schemeClr val="tx1"/>
              </a:solidFill>
              <a:effectLst/>
              <a:latin typeface="+mn-lt"/>
              <a:ea typeface="+mn-ea"/>
              <a:cs typeface="+mn-cs"/>
            </a:endParaRPr>
          </a:p>
          <a:p>
            <a:r>
              <a:rPr kumimoji="1" lang="en-GB" sz="1200" b="1" u="none" kern="1200" dirty="0">
                <a:solidFill>
                  <a:schemeClr val="tx1"/>
                </a:solidFill>
                <a:effectLst/>
                <a:latin typeface="+mn-lt"/>
                <a:ea typeface="+mn-ea"/>
                <a:cs typeface="+mn-cs"/>
              </a:rPr>
              <a:t>Working pressures</a:t>
            </a:r>
          </a:p>
          <a:p>
            <a:endParaRPr kumimoji="1" lang="en-GB" sz="1200" u="none"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After cleaning the machine, we pump the air out of the coater to reach a base pressure of less 2 x 10-6 mbar (approximately a billionth of atmospheric pressure).</a:t>
            </a:r>
          </a:p>
          <a:p>
            <a:r>
              <a:rPr kumimoji="1" lang="en-GB" sz="1200" kern="1200" dirty="0">
                <a:solidFill>
                  <a:schemeClr val="tx1"/>
                </a:solidFill>
                <a:effectLst/>
                <a:latin typeface="+mn-lt"/>
                <a:ea typeface="+mn-ea"/>
                <a:cs typeface="+mn-cs"/>
              </a:rPr>
              <a:t>After pumping down to our base pressure, we then feed in mixtures of argon, oxygen and nitrogen so that the pressure increases to about 3 x 10-6 mbar (approximately a millionth of atmospheric pressure). This is our working pressure</a:t>
            </a:r>
          </a:p>
          <a:p>
            <a:r>
              <a:rPr kumimoji="1" lang="en-GB" sz="1200" kern="1200" dirty="0">
                <a:solidFill>
                  <a:schemeClr val="tx1"/>
                </a:solidFill>
                <a:effectLst/>
                <a:latin typeface="+mn-lt"/>
                <a:ea typeface="+mn-ea"/>
                <a:cs typeface="+mn-cs"/>
              </a:rPr>
              <a:t>The pressures we work at are like that outside of a space shuttle when it is in orbit.</a:t>
            </a:r>
          </a:p>
          <a:p>
            <a:r>
              <a:rPr kumimoji="1" lang="en-GB" sz="1200" kern="1200" dirty="0">
                <a:solidFill>
                  <a:schemeClr val="tx1"/>
                </a:solidFill>
                <a:effectLst/>
                <a:latin typeface="+mn-lt"/>
                <a:ea typeface="+mn-ea"/>
                <a:cs typeface="+mn-cs"/>
              </a:rPr>
              <a:t>The pressure difference between inside and outside means that there is roughly 10 tons of load on every square meter of the main chamber</a:t>
            </a:r>
          </a:p>
          <a:p>
            <a:endParaRPr kumimoji="1" lang="en-GB" sz="1200" kern="1200" dirty="0">
              <a:solidFill>
                <a:schemeClr val="tx1"/>
              </a:solidFill>
              <a:effectLst/>
              <a:latin typeface="+mn-lt"/>
              <a:ea typeface="+mn-ea"/>
              <a:cs typeface="+mn-cs"/>
            </a:endParaRPr>
          </a:p>
          <a:p>
            <a:r>
              <a:rPr kumimoji="1" lang="en-GB" sz="1200" b="1" u="none" kern="1200" dirty="0">
                <a:solidFill>
                  <a:schemeClr val="tx1"/>
                </a:solidFill>
                <a:effectLst/>
                <a:latin typeface="+mn-lt"/>
                <a:ea typeface="+mn-ea"/>
                <a:cs typeface="+mn-cs"/>
              </a:rPr>
              <a:t>Sputtering and materials</a:t>
            </a:r>
          </a:p>
          <a:p>
            <a:endParaRPr kumimoji="1" lang="en-GB" sz="1200" u="none"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We remove material from targets by sputtering. By mixing this material with either oxygen or nitrogen, we can make the coatings we require.</a:t>
            </a:r>
          </a:p>
          <a:p>
            <a:r>
              <a:rPr kumimoji="1" lang="en-GB" sz="1200" kern="1200" dirty="0">
                <a:solidFill>
                  <a:schemeClr val="tx1"/>
                </a:solidFill>
                <a:effectLst/>
                <a:latin typeface="+mn-lt"/>
                <a:ea typeface="+mn-ea"/>
                <a:cs typeface="+mn-cs"/>
              </a:rPr>
              <a:t>The lifetime of targets varies from ~ 2 weeks to more than a year depending on the material.</a:t>
            </a:r>
          </a:p>
          <a:p>
            <a:r>
              <a:rPr kumimoji="1" lang="en-GB" sz="1200" kern="1200" dirty="0">
                <a:solidFill>
                  <a:schemeClr val="tx1"/>
                </a:solidFill>
                <a:effectLst/>
                <a:latin typeface="+mn-lt"/>
                <a:ea typeface="+mn-ea"/>
                <a:cs typeface="+mn-cs"/>
              </a:rPr>
              <a:t>This facility can produce coatings that are uniform from plate to plate, campaign to campaign, year to year.</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16</a:t>
            </a:fld>
            <a:endParaRPr kumimoji="1" lang="ja-JP" altLang="en-US"/>
          </a:p>
        </p:txBody>
      </p:sp>
    </p:spTree>
    <p:extLst>
      <p:ext uri="{BB962C8B-B14F-4D97-AF65-F5344CB8AC3E}">
        <p14:creationId xmlns:p14="http://schemas.microsoft.com/office/powerpoint/2010/main" val="346747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200" kern="1200" dirty="0">
                <a:solidFill>
                  <a:schemeClr val="tx1"/>
                </a:solidFill>
                <a:effectLst/>
                <a:latin typeface="+mn-lt"/>
                <a:ea typeface="+mn-ea"/>
                <a:cs typeface="+mn-cs"/>
              </a:rPr>
              <a:t>The coatings we make are typically 100 nanometres thick </a:t>
            </a:r>
            <a:r>
              <a:rPr kumimoji="1" lang="en-GB" sz="1200" i="1" kern="1200" dirty="0">
                <a:solidFill>
                  <a:schemeClr val="tx1"/>
                </a:solidFill>
                <a:effectLst/>
                <a:latin typeface="+mn-lt"/>
                <a:ea typeface="+mn-ea"/>
                <a:cs typeface="+mn-cs"/>
              </a:rPr>
              <a:t>and made up of more than 10 different layers of a range of materials</a:t>
            </a:r>
            <a:r>
              <a:rPr kumimoji="1" lang="en-GB" sz="1200" kern="1200" dirty="0">
                <a:solidFill>
                  <a:schemeClr val="tx1"/>
                </a:solidFill>
                <a:effectLst/>
                <a:latin typeface="+mn-lt"/>
                <a:ea typeface="+mn-ea"/>
                <a:cs typeface="+mn-cs"/>
              </a:rPr>
              <a:t>. </a:t>
            </a:r>
            <a:r>
              <a:rPr kumimoji="1" lang="en-GB" sz="1200" u="sng" kern="1200" dirty="0">
                <a:solidFill>
                  <a:schemeClr val="tx1"/>
                </a:solidFill>
                <a:effectLst/>
                <a:latin typeface="+mn-lt"/>
                <a:ea typeface="+mn-ea"/>
                <a:cs typeface="+mn-cs"/>
              </a:rPr>
              <a:t>That thickness is 1000 times thinner than a piece of A4 paper</a:t>
            </a:r>
            <a:r>
              <a:rPr kumimoji="1" lang="en-GB" sz="1200" kern="1200" dirty="0">
                <a:solidFill>
                  <a:schemeClr val="tx1"/>
                </a:solidFill>
                <a:effectLst/>
                <a:latin typeface="+mn-lt"/>
                <a:ea typeface="+mn-ea"/>
                <a:cs typeface="+mn-cs"/>
              </a:rPr>
              <a:t>. The coatings are made from multiple layers, some of which may only be 1 or 2 nanometres thick.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200" kern="1200" dirty="0">
              <a:solidFill>
                <a:schemeClr val="tx1"/>
              </a:solidFill>
              <a:effectLst/>
              <a:latin typeface="+mn-lt"/>
              <a:ea typeface="+mn-ea"/>
              <a:cs typeface="+mn-cs"/>
            </a:endParaRPr>
          </a:p>
          <a:p>
            <a:r>
              <a:rPr lang="en-US" dirty="0"/>
              <a:t>To give you an idea of the thickness we compared this to a human hair and paper.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FD5CDF86-ECA4-46B8-A8AE-D03971209FD0}" type="slidenum">
              <a:rPr lang="en-GB" smtClean="0"/>
              <a:pPr/>
              <a:t>18</a:t>
            </a:fld>
            <a:endParaRPr lang="en-GB"/>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1286620" y="3505730"/>
            <a:ext cx="7070768" cy="3320535"/>
          </a:xfrm>
          <a:noFill/>
          <a:ln/>
        </p:spPr>
        <p:txBody>
          <a:bodyPr/>
          <a:lstStyle/>
          <a:p>
            <a:pPr eaLnBrk="1" hangingPunct="1"/>
            <a:r>
              <a:rPr lang="en-US" dirty="0"/>
              <a:t>(Click) For a more visual description, here is a short video on how the off-line coater works.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And here is a quick look at the coater through the different processes.</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19</a:t>
            </a:fld>
            <a:endParaRPr kumimoji="1" lang="ja-JP" altLang="en-US"/>
          </a:p>
        </p:txBody>
      </p:sp>
    </p:spTree>
    <p:extLst>
      <p:ext uri="{BB962C8B-B14F-4D97-AF65-F5344CB8AC3E}">
        <p14:creationId xmlns:p14="http://schemas.microsoft.com/office/powerpoint/2010/main" val="274284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2</a:t>
            </a:fld>
            <a:endParaRPr kumimoji="1" lang="ja-JP" altLang="en-US"/>
          </a:p>
        </p:txBody>
      </p:sp>
    </p:spTree>
    <p:extLst>
      <p:ext uri="{BB962C8B-B14F-4D97-AF65-F5344CB8AC3E}">
        <p14:creationId xmlns:p14="http://schemas.microsoft.com/office/powerpoint/2010/main" val="989766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7C5DC78-BE4B-4898-8068-FF5DE47EFD5D}" type="slidenum">
              <a:rPr lang="en-GB" smtClean="0"/>
              <a:pPr/>
              <a:t>20</a:t>
            </a:fld>
            <a:endParaRPr lang="en-GB"/>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The whole range of emissivity values is between 0 and 1, with 0 being the theoretical minimum of a perfect insulator.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Raw glass has an emissivity of 0.89, which is quite high compared with the theoretical maximum of 1.</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However, by applying a specific coating we can reduce the glass’s natural emissivity and make, for example, a hard-coat with a normal emissivity of 0.14. We can also apply other, better performing coatings to achieve </a:t>
            </a:r>
            <a:r>
              <a:rPr kumimoji="1" lang="en-GB" sz="1200" kern="1200" dirty="0" err="1">
                <a:solidFill>
                  <a:schemeClr val="tx1"/>
                </a:solidFill>
                <a:effectLst/>
                <a:latin typeface="+mn-lt"/>
                <a:ea typeface="+mn-ea"/>
                <a:cs typeface="+mn-cs"/>
              </a:rPr>
              <a:t>emissivities</a:t>
            </a:r>
            <a:r>
              <a:rPr kumimoji="1" lang="en-GB" sz="1200" kern="1200" dirty="0">
                <a:solidFill>
                  <a:schemeClr val="tx1"/>
                </a:solidFill>
                <a:effectLst/>
                <a:latin typeface="+mn-lt"/>
                <a:ea typeface="+mn-ea"/>
                <a:cs typeface="+mn-cs"/>
              </a:rPr>
              <a:t> as low as 0.01.</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Low emissivity (low-e) glass is glass which has an emissivity of 0.2 or lower.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4493CEA-C725-42DC-9816-A50E1CC9D52F}" type="slidenum">
              <a:rPr lang="en-GB" smtClean="0"/>
              <a:pPr/>
              <a:t>21</a:t>
            </a:fld>
            <a:endParaRPr lang="en-GB"/>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So how do these coatings work in double-glazing?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Radiation from the sun is in the form of high-energy short-wave radiation which the coating allows to pass through into the room. After being absorbed by items in the room such as carpets, furniture etc it is re-radiated again but this time as low-energy long-wave radiation. It is this long-wave energy that the coating blocks, reflecting the heat back into the room. Similarly, heating systems produce long-wave heat energy as do lights, computers and machinery and even people. A proportion of all this heat is retained within the room by the glass and its coating. In fact, a double-glazing unit with a coated glass can be as thermally efficient as uncoated triple glazing.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D4D8EEA-50F1-4380-99ED-00DC57CC705A}" type="slidenum">
              <a:rPr lang="en-GB" smtClean="0"/>
              <a:pPr/>
              <a:t>22</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[234 Bath Road, Slough. [Architect: Flanagan Lawrence Ltd]]</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 double-glazing unit with a 16mm air-filled cavity, one pane of clear float and one pane of a on-line coated low-e glass will achieve a U-value at its centre of 1.7 Watts per square metre Kelvin, reducing to 1.5 if we replace the air-fill with argon.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For comparison, if the on-line coating was swapped with a standard off-line coated low-e pane the 16 mm air filled unit would achieve a U-value at its centre of 1.4 Watts per square metre Kelvin, reducing to 1.2 if we replace the sir-fill with argon.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BFBE9212-2B58-4C29-92FB-9DA534A5E022}" type="slidenum">
              <a:rPr lang="en-GB" smtClean="0"/>
              <a:pPr/>
              <a:t>23</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On a final point, as aluminium is a good conductor of heat, there have been efforts by cavity-spacer-bar manufacturers to reduce unit edge losses by making the cavity spacer bars out of better insulating materials such as stainless steel or plastics. In a series of heat-loss tests on an average-sized window by the National Physics Laboratory, the U-value was generally reduced by around 0.1 W/m</a:t>
            </a:r>
            <a:r>
              <a:rPr kumimoji="1" lang="en-GB" sz="1200" kern="1200" baseline="30000" dirty="0">
                <a:solidFill>
                  <a:schemeClr val="tx1"/>
                </a:solidFill>
                <a:effectLst/>
                <a:latin typeface="+mn-lt"/>
                <a:ea typeface="+mn-ea"/>
                <a:cs typeface="+mn-cs"/>
              </a:rPr>
              <a:t>2</a:t>
            </a:r>
            <a:r>
              <a:rPr kumimoji="1" lang="en-GB" sz="1200" kern="1200" dirty="0">
                <a:solidFill>
                  <a:schemeClr val="tx1"/>
                </a:solidFill>
                <a:effectLst/>
                <a:latin typeface="+mn-lt"/>
                <a:ea typeface="+mn-ea"/>
                <a:cs typeface="+mn-cs"/>
              </a:rPr>
              <a:t>K using these alternative bar materials.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As we have seen, this scale of reduction in U-value does not compare with that achieved by low-e coatings but it might be important if the framing material is not efficient enough and the glazed aperture is still just outside the regulatory requirement even with its low-e coating and gas-fill.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7FAECBD-100C-41E6-B207-330F8020EB99}" type="slidenum">
              <a:rPr lang="en-GB" smtClean="0"/>
              <a:pPr/>
              <a:t>24</a:t>
            </a:fld>
            <a:endParaRPr lang="en-GB"/>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[Palm Tower, Dubai]</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Now on to solar control – With increasing areas of glazing in buildings, even comparatively mild summer weather can raise the possibility of untenable interior environments. Managed ventilation and the careful selection of solar control glass are frequently required to control heat levels within the building.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Early solar control glass was simply dark glass, blocking the sun’s light as well as its heat. However there seems to be little point in using glass at all if it is required to be so dark as to be difficult to see through. Fortunately, technology has improved to the point where we can offer several clear and neutral coatings as well as a range of colours.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All our published performance data, of course, adheres to the relevant European standard EN 410 : 2011: Glass in building - The Determination of Luminous and Solar Characteristics of Glazing.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1599FE7-6FDD-40B2-81F9-87BF4EA9A558}" type="slidenum">
              <a:rPr lang="en-GB" smtClean="0"/>
              <a:pPr/>
              <a:t>25</a:t>
            </a:fld>
            <a:endParaRPr lang="en-GB"/>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So, for buildings with a large expanse of glass, for example on some retail or commercial projects, we need to consider the effects of solar heat gain. This is how much of the sun’s energy enters the building and thus can cause overheating.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There are many products that perform in slightly different ways as the characteristics of each will determine how much heat is reflected, absorbed or directly transmitted.</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Total Solar Heat Transmission (TSHT) </a:t>
            </a:r>
            <a:r>
              <a:rPr kumimoji="1" lang="en-GB" sz="1200" kern="1200" dirty="0" err="1">
                <a:solidFill>
                  <a:schemeClr val="tx1"/>
                </a:solidFill>
                <a:effectLst/>
                <a:latin typeface="+mn-lt"/>
                <a:ea typeface="+mn-ea"/>
                <a:cs typeface="+mn-cs"/>
              </a:rPr>
              <a:t>ie</a:t>
            </a:r>
            <a:r>
              <a:rPr kumimoji="1" lang="en-GB" sz="1200" kern="1200" dirty="0">
                <a:solidFill>
                  <a:schemeClr val="tx1"/>
                </a:solidFill>
                <a:effectLst/>
                <a:latin typeface="+mn-lt"/>
                <a:ea typeface="+mn-ea"/>
                <a:cs typeface="+mn-cs"/>
              </a:rPr>
              <a:t> Direct + Re-radiated, is now referred to as g-value and is calculated in accordance with the European standard EN 410: 2011.</a:t>
            </a:r>
          </a:p>
          <a:p>
            <a:r>
              <a:rPr kumimoji="1" lang="en-GB" sz="1200" kern="1200" dirty="0">
                <a:solidFill>
                  <a:schemeClr val="tx1"/>
                </a:solidFill>
                <a:effectLst/>
                <a:latin typeface="+mn-lt"/>
                <a:ea typeface="+mn-ea"/>
                <a:cs typeface="+mn-cs"/>
              </a:rPr>
              <a:t> </a:t>
            </a:r>
          </a:p>
          <a:p>
            <a:r>
              <a:rPr kumimoji="1" lang="en-GB" sz="1200" kern="1200" dirty="0">
                <a:solidFill>
                  <a:schemeClr val="tx1"/>
                </a:solidFill>
                <a:effectLst/>
                <a:latin typeface="+mn-lt"/>
                <a:ea typeface="+mn-ea"/>
                <a:cs typeface="+mn-cs"/>
              </a:rPr>
              <a:t>So, tinted glass can absorb the heat but a more efficient way is to use a high performance off-line solar control and thermal coating that can deal with solar radiation.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727C164-DF01-4502-97B7-A928A4383698}" type="slidenum">
              <a:rPr lang="en-GB" smtClean="0"/>
              <a:pPr/>
              <a:t>26</a:t>
            </a:fld>
            <a:endParaRPr lang="en-GB"/>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GB" dirty="0"/>
              <a:t>There are numerous solar control coatings available and the selection is driven by the aesthetics and performance required following the modelling of the building.</a:t>
            </a:r>
          </a:p>
          <a:p>
            <a:endParaRPr lang="en-GB" dirty="0"/>
          </a:p>
          <a:p>
            <a:r>
              <a:rPr lang="en-GB" dirty="0"/>
              <a:t>Coatings are generally described by being given two numbers, for example 70/35. Typically, the first figure is the Light Transmission (LT) and the second is the solar gain. So in this example 70% of the light is passing through the glass with the coating and 35% of the solar heat is passing through. Generally the higher the first number and the lower the second number the better because this means optimal daylight is still being let into a building but without the heat.</a:t>
            </a:r>
          </a:p>
          <a:p>
            <a:endParaRPr lang="en-GB" dirty="0"/>
          </a:p>
          <a:p>
            <a:endParaRPr lang="en-GB" dirty="0"/>
          </a:p>
        </p:txBody>
      </p:sp>
    </p:spTree>
    <p:extLst>
      <p:ext uri="{BB962C8B-B14F-4D97-AF65-F5344CB8AC3E}">
        <p14:creationId xmlns:p14="http://schemas.microsoft.com/office/powerpoint/2010/main" val="3963157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3A6E8368-2428-4C5E-B713-BAC8A9A4DE4B}" type="slidenum">
              <a:rPr lang="en-GB" smtClean="0"/>
              <a:pPr/>
              <a:t>27</a:t>
            </a:fld>
            <a:endParaRPr lang="en-GB"/>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This slide illustrates the central conflict between control of solar transmission and high light transmission.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sun emits energy in the form of electro-magnetic radiation, most of which our bodies can interpret as heat but only some of it as light.</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graph represents the full spectrum of this solar radiation with ultra-violet wavelengths to the left and infra-red to the right. The yellow band represents the light wavelengths that are visible to the human eye. </a:t>
            </a:r>
          </a:p>
          <a:p>
            <a:br>
              <a:rPr kumimoji="1" lang="en-GB" sz="1200" kern="1200" dirty="0">
                <a:solidFill>
                  <a:schemeClr val="tx1"/>
                </a:solidFill>
                <a:effectLst/>
                <a:latin typeface="+mn-lt"/>
                <a:ea typeface="+mn-ea"/>
                <a:cs typeface="+mn-cs"/>
              </a:rPr>
            </a:br>
            <a:r>
              <a:rPr kumimoji="1" lang="en-GB" sz="1200" kern="1200" dirty="0">
                <a:solidFill>
                  <a:schemeClr val="tx1"/>
                </a:solidFill>
                <a:effectLst/>
                <a:latin typeface="+mn-lt"/>
                <a:ea typeface="+mn-ea"/>
                <a:cs typeface="+mn-cs"/>
              </a:rPr>
              <a:t>When we are developing coatings to reduce solar radiation, that is, heat transmission, we first reduce the UV and infra-red wavelengths as these wavelengths are invisible to human beings anyway. Having accomplished this, if we then require any further reduction in heat transmission, we then have to reduce the wavelengths of the spectrum that are visible to us. In other words, make the glass darker.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Therefore, there are diminishing returns in terms of light transmission in stronger solar control glasses.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is worth bearing in mind how “clever” our eyes are. A glazing unit with, say, a 50% light transmission may sound quite dark but because our pupils naturally open when inside a building, any noticeable reduction in the internal light will be markedly off-set. If in doubt as to the appearance of a coating, please request a sample and then view in-situ from both inside and outside the proposed application if possible.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looking at different coatings and their performance, there are plenty of options on the market. Because of the materials used in coatings, the appearance of the glass can be slightly changed after coating are applied. For example, a coating can make a sheet of glass look blue. </a:t>
            </a:r>
          </a:p>
          <a:p>
            <a:endParaRPr lang="en-GB" dirty="0"/>
          </a:p>
          <a:p>
            <a:r>
              <a:rPr lang="en-GB" dirty="0"/>
              <a:t>Here are some of the typical colours/tints which glass can appear and the range of g-values which they could achieve.</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28</a:t>
            </a:fld>
            <a:endParaRPr kumimoji="1" lang="ja-JP" altLang="en-US"/>
          </a:p>
        </p:txBody>
      </p:sp>
    </p:spTree>
    <p:extLst>
      <p:ext uri="{BB962C8B-B14F-4D97-AF65-F5344CB8AC3E}">
        <p14:creationId xmlns:p14="http://schemas.microsoft.com/office/powerpoint/2010/main" val="680375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727C164-DF01-4502-97B7-A928A4383698}" type="slidenum">
              <a:rPr lang="en-GB" smtClean="0"/>
              <a:pPr/>
              <a:t>29</a:t>
            </a:fld>
            <a:endParaRPr lang="en-GB"/>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The next step in the technology is now moving towards intelligent glass that can change is solar properties throughout the seasons. A high light transmission on cold days giving passive heating, and then the glass darkens on warm days to protect against solar heat gain.</a:t>
            </a:r>
          </a:p>
        </p:txBody>
      </p:sp>
    </p:spTree>
    <p:extLst>
      <p:ext uri="{BB962C8B-B14F-4D97-AF65-F5344CB8AC3E}">
        <p14:creationId xmlns:p14="http://schemas.microsoft.com/office/powerpoint/2010/main" val="132933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9CE107B-BF4E-4D11-B467-883D01E9F874}" type="slidenum">
              <a:rPr lang="en-GB" smtClean="0"/>
              <a:pPr/>
              <a:t>3</a:t>
            </a:fld>
            <a:endParaRPr lang="en-GB"/>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GB" dirty="0"/>
              <a:t>Good Morning/Afternoon, my name is ……………………and I'm here to deliver a CPD on Glass for Architecture and Facades.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Project: </a:t>
            </a:r>
            <a:r>
              <a:rPr lang="en-GB" dirty="0"/>
              <a:t>Slimming World headquarters</a:t>
            </a:r>
          </a:p>
          <a:p>
            <a:r>
              <a:rPr lang="en-GB" b="1" dirty="0"/>
              <a:t>Client: </a:t>
            </a:r>
            <a:r>
              <a:rPr lang="en-GB" dirty="0"/>
              <a:t>Slimming World</a:t>
            </a:r>
          </a:p>
          <a:p>
            <a:r>
              <a:rPr lang="en-GB" b="1" dirty="0"/>
              <a:t>Main contractor: </a:t>
            </a:r>
            <a:r>
              <a:rPr lang="en-GB" dirty="0"/>
              <a:t>Morgan Sindall Construction</a:t>
            </a:r>
          </a:p>
          <a:p>
            <a:r>
              <a:rPr lang="en-GB" b="1" dirty="0"/>
              <a:t>Architect:</a:t>
            </a:r>
            <a:r>
              <a:rPr lang="en-GB" dirty="0"/>
              <a:t> CPMG</a:t>
            </a:r>
          </a:p>
          <a:p>
            <a:endParaRPr lang="en-GB" dirty="0"/>
          </a:p>
          <a:p>
            <a:r>
              <a:rPr lang="en-GB" dirty="0"/>
              <a:t>With its newly extended headquarters in Alfreton, Derbyshire, weight-loss organisation Slimming World wanted to create a landmark building for the brand that would both provide an ideal working and training space for its people and deliver excellent environmental performance.</a:t>
            </a:r>
          </a:p>
          <a:p>
            <a:endParaRPr lang="en-GB" dirty="0"/>
          </a:p>
          <a:p>
            <a:r>
              <a:rPr lang="en-GB" dirty="0"/>
              <a:t>Glazing plays a key role in the £8.5 million scheme, both aesthetically and in terms of its use of energy.</a:t>
            </a:r>
          </a:p>
          <a:p>
            <a:endParaRPr lang="en-GB" dirty="0"/>
          </a:p>
          <a:p>
            <a:r>
              <a:rPr lang="en-GB" dirty="0"/>
              <a:t>At the heart of the building is a large atrium with a full-height glass front elevation and a glazed roof running right to the back of the space. Meanwhile, one of the wings connected by the lobby area features large ‘picture windows’ that deliver views over the facility’s attractive, leafy grounds.</a:t>
            </a:r>
          </a:p>
          <a:p>
            <a:endParaRPr lang="en-GB" dirty="0"/>
          </a:p>
          <a:p>
            <a:r>
              <a:rPr lang="en-GB" b="1" dirty="0"/>
              <a:t>High-performance envelope</a:t>
            </a:r>
          </a:p>
          <a:p>
            <a:endParaRPr lang="en-GB" dirty="0"/>
          </a:p>
          <a:p>
            <a:r>
              <a:rPr lang="en-GB" dirty="0"/>
              <a:t>Because much of the building’s envelope is glazed, the designers faced the challenge of avoiding the need for an energy-intensive climate-control system to create a comfortable environment for users all-year-round.</a:t>
            </a:r>
          </a:p>
          <a:p>
            <a:endParaRPr lang="en-GB" dirty="0"/>
          </a:p>
          <a:p>
            <a:r>
              <a:rPr lang="en-GB" dirty="0"/>
              <a:t>The curtain walling system uses double-glazed units containing solar-control and thermally efficient coated glass.</a:t>
            </a:r>
          </a:p>
          <a:p>
            <a:endParaRPr lang="en-GB" dirty="0"/>
          </a:p>
          <a:p>
            <a:r>
              <a:rPr lang="en-GB" dirty="0"/>
              <a:t>The solar-control glass features a state-of-the-art coating that transmits only 31 per cent of the sun’s energy, while still allowing for 60 per cent light transmittance, so that occupants still get a clear view outward.</a:t>
            </a:r>
          </a:p>
          <a:p>
            <a:endParaRPr lang="en-GB" dirty="0"/>
          </a:p>
          <a:p>
            <a:r>
              <a:rPr lang="en-GB" dirty="0"/>
              <a:t>The low-emissivity glass meanwhile features a coating that reduces outward radiation of heat, so that less is allowed to leave the building on colder days.</a:t>
            </a:r>
          </a:p>
          <a:p>
            <a:endParaRPr lang="en-GB" dirty="0"/>
          </a:p>
          <a:p>
            <a:r>
              <a:rPr lang="en-GB" b="1" dirty="0"/>
              <a:t>Uninterrupted views</a:t>
            </a:r>
          </a:p>
          <a:p>
            <a:endParaRPr lang="en-GB" dirty="0"/>
          </a:p>
          <a:p>
            <a:r>
              <a:rPr lang="en-GB" dirty="0"/>
              <a:t>The same glass is used in the atrium wall and roof, but is held in place using the latest structurally glazed units. These deliver glazed surfaces with ultra-low-profile frames to minimise interruption of views from the building, as well as daylight flowing into it.</a:t>
            </a:r>
          </a:p>
          <a:p>
            <a:endParaRPr lang="en-GB" dirty="0"/>
          </a:p>
          <a:p>
            <a:r>
              <a:rPr lang="en-GB" dirty="0"/>
              <a:t>Extra strength is added to the atrium glazing by including a layer of laminated glass on the inner pane, to help the large units stand up to forces exerted on them by the wind and potentially the weight of snow during the winter.</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30</a:t>
            </a:fld>
            <a:endParaRPr kumimoji="1" lang="ja-JP" altLang="en-US"/>
          </a:p>
        </p:txBody>
      </p:sp>
    </p:spTree>
    <p:extLst>
      <p:ext uri="{BB962C8B-B14F-4D97-AF65-F5344CB8AC3E}">
        <p14:creationId xmlns:p14="http://schemas.microsoft.com/office/powerpoint/2010/main" val="1335046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3B8D68C-0130-4323-9010-5B19CB29FA77}" type="slidenum">
              <a:rPr lang="en-GB" smtClean="0"/>
              <a:pPr/>
              <a:t>31</a:t>
            </a:fld>
            <a:endParaRPr lang="en-GB"/>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200" kern="1200" dirty="0">
                <a:solidFill>
                  <a:schemeClr val="tx1"/>
                </a:solidFill>
                <a:effectLst/>
                <a:latin typeface="+mn-lt"/>
                <a:ea typeface="+mn-ea"/>
                <a:cs typeface="+mn-cs"/>
              </a:rPr>
              <a:t>[</a:t>
            </a:r>
            <a:r>
              <a:rPr lang="en-GB" sz="1200" i="1" dirty="0">
                <a:latin typeface="Tahoma" panose="020B0604030504040204" pitchFamily="34" charset="0"/>
                <a:ea typeface="Tahoma" panose="020B0604030504040204" pitchFamily="34" charset="0"/>
                <a:cs typeface="Tahoma" panose="020B0604030504040204" pitchFamily="34" charset="0"/>
              </a:rPr>
              <a:t>Abbey Wood Station, London [Architect: </a:t>
            </a:r>
            <a:r>
              <a:rPr lang="en-GB" sz="1200" i="1" dirty="0" err="1">
                <a:latin typeface="Tahoma" panose="020B0604030504040204" pitchFamily="34" charset="0"/>
                <a:ea typeface="Tahoma" panose="020B0604030504040204" pitchFamily="34" charset="0"/>
                <a:cs typeface="Tahoma" panose="020B0604030504040204" pitchFamily="34" charset="0"/>
              </a:rPr>
              <a:t>Fereday</a:t>
            </a:r>
            <a:r>
              <a:rPr lang="en-GB" sz="1200" i="1" dirty="0">
                <a:latin typeface="Tahoma" panose="020B0604030504040204" pitchFamily="34" charset="0"/>
                <a:ea typeface="Tahoma" panose="020B0604030504040204" pitchFamily="34" charset="0"/>
                <a:cs typeface="Tahoma" panose="020B0604030504040204" pitchFamily="34" charset="0"/>
              </a:rPr>
              <a:t> Pollard Architects Ltd]]</a:t>
            </a:r>
          </a:p>
          <a:p>
            <a:br>
              <a:rPr kumimoji="1" lang="en-GB" sz="1200" kern="1200" dirty="0">
                <a:solidFill>
                  <a:schemeClr val="tx1"/>
                </a:solidFill>
                <a:effectLst/>
                <a:latin typeface="+mn-lt"/>
                <a:ea typeface="+mn-ea"/>
                <a:cs typeface="+mn-cs"/>
              </a:rPr>
            </a:br>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Moving on to the second category of architectural glass, point-fixed (i.e. frameless) structural glazing.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introduction of point-fixed structural glazing offered the world a revolutionary method of creating glass facades. For the first time, facades could be erected without the need for intermediate support structures, allowing architects the freedom to design buildings with a greater degree of transparency.</a:t>
            </a:r>
          </a:p>
          <a:p>
            <a:r>
              <a:rPr kumimoji="1" lang="en-GB" sz="1200" kern="1200" dirty="0">
                <a:solidFill>
                  <a:schemeClr val="tx1"/>
                </a:solidFill>
                <a:effectLst/>
                <a:latin typeface="+mn-lt"/>
                <a:ea typeface="+mn-ea"/>
                <a:cs typeface="+mn-cs"/>
              </a:rPr>
              <a:t> </a:t>
            </a:r>
          </a:p>
          <a:p>
            <a:r>
              <a:rPr kumimoji="1" lang="en-GB" sz="1200" kern="1200" dirty="0">
                <a:solidFill>
                  <a:schemeClr val="tx1"/>
                </a:solidFill>
                <a:effectLst/>
                <a:latin typeface="+mn-lt"/>
                <a:ea typeface="+mn-ea"/>
                <a:cs typeface="+mn-cs"/>
              </a:rPr>
              <a:t>The system is now designed and supplied worldwide, with a versatile range of glass, support &amp; fitting technologies and a 12-year performance warranty</a:t>
            </a:r>
          </a:p>
        </p:txBody>
      </p:sp>
    </p:spTree>
    <p:extLst>
      <p:ext uri="{BB962C8B-B14F-4D97-AF65-F5344CB8AC3E}">
        <p14:creationId xmlns:p14="http://schemas.microsoft.com/office/powerpoint/2010/main" val="2894303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[6 St Andrews Square, Edinburgh [Architects: CDA and Hoskins]]</a:t>
            </a:r>
            <a:br>
              <a:rPr kumimoji="1" lang="en-GB" sz="1200" kern="1200" dirty="0">
                <a:solidFill>
                  <a:schemeClr val="tx1"/>
                </a:solidFill>
                <a:effectLst/>
                <a:latin typeface="+mn-lt"/>
                <a:ea typeface="+mn-ea"/>
                <a:cs typeface="+mn-cs"/>
              </a:rPr>
            </a:br>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Typically point-fixed glazing is a frameless system connecting toughened glass and specially engineered and tested stainless steel fittings via holes in the glass without the need of a frame on all four edges. This can then be connected to another piece of glass or steel, aluminium or even timber.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glass to glass joints are nominally 12mm in width and are weather sealed with silicone. The system has been independently tested using the Centre for Window and Cladding Technology (CWCT) Standard for Systemised Building Envelopes (2006), which test for air leakage, water penetration and wind resistance.  The CWCT is recognised by industry for </a:t>
            </a:r>
            <a:r>
              <a:rPr lang="en-GB" b="0" dirty="0">
                <a:effectLst/>
              </a:rPr>
              <a:t>their leading work in the field of building envelopes and this </a:t>
            </a:r>
            <a:r>
              <a:rPr kumimoji="1" lang="en-GB" sz="1200" kern="1200" dirty="0">
                <a:solidFill>
                  <a:schemeClr val="tx1"/>
                </a:solidFill>
                <a:effectLst/>
                <a:latin typeface="+mn-lt"/>
                <a:ea typeface="+mn-ea"/>
                <a:cs typeface="+mn-cs"/>
              </a:rPr>
              <a:t>standard is widely referenced in project specifications.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As with any structural glazing, compliance should be confirmed with the wind loading requirements of Approved Document A (in England) for the point fixed glazing system that has been specified, with wind loads determined in accordance with BS EN1991-1-4:2005+A1 2010.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Air leakage is also covered under EN 12153 :2000: </a:t>
            </a:r>
            <a:r>
              <a:rPr lang="en-GB" dirty="0">
                <a:effectLst/>
              </a:rPr>
              <a:t>Curtain walling - Air permeability - Test method</a:t>
            </a:r>
            <a:endParaRPr kumimoji="1" lang="en-GB" sz="1200" kern="1200" dirty="0">
              <a:solidFill>
                <a:schemeClr val="tx1"/>
              </a:solidFill>
              <a:effectLst/>
              <a:latin typeface="+mn-lt"/>
              <a:ea typeface="+mn-ea"/>
              <a:cs typeface="+mn-cs"/>
            </a:endParaRP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This gives building designers the ability to create dramatic glass facades, roofs, canopies or even clad whole buildings that have unobstructed views and stand out from the crowd.</a:t>
            </a:r>
          </a:p>
        </p:txBody>
      </p:sp>
      <p:sp>
        <p:nvSpPr>
          <p:cNvPr id="4" name="Slide Number Placeholder 3"/>
          <p:cNvSpPr>
            <a:spLocks noGrp="1"/>
          </p:cNvSpPr>
          <p:nvPr>
            <p:ph type="sldNum" sz="quarter" idx="10"/>
          </p:nvPr>
        </p:nvSpPr>
        <p:spPr/>
        <p:txBody>
          <a:bodyPr/>
          <a:lstStyle/>
          <a:p>
            <a:fld id="{3042E6FE-0AC4-4215-8797-443BE0B6A4A5}" type="slidenum">
              <a:rPr lang="en-GB" smtClean="0"/>
              <a:t>32</a:t>
            </a:fld>
            <a:endParaRPr lang="en-GB"/>
          </a:p>
        </p:txBody>
      </p:sp>
    </p:spTree>
    <p:extLst>
      <p:ext uri="{BB962C8B-B14F-4D97-AF65-F5344CB8AC3E}">
        <p14:creationId xmlns:p14="http://schemas.microsoft.com/office/powerpoint/2010/main" val="1956359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The Countersunk hole through the glass must transfer the load from wind, snow and self-weight back to the supporting structure via the stainless-steel fittings.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Typically, the dead-weight of the glass panels is taken at the top two corners (hung) by means of a horizontal slot in the connection fitting - all other holes in the stainless-steel fitting are oversize to allow for slight movement of structure which could arrive from temperature differential or live load.</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is also possible to “prop” the glass panels, i.e. take the dead weight on the bottom two holes.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structure which the glass connects to whether it be glass fins or steelwork should be installed to a tolerance of +-5mm. The hole and slots are not there for structure or installation tolerance and glass should be allowed to float to minimise the stress in the glass.</a:t>
            </a:r>
          </a:p>
        </p:txBody>
      </p:sp>
      <p:sp>
        <p:nvSpPr>
          <p:cNvPr id="4" name="Slide Number Placeholder 3"/>
          <p:cNvSpPr>
            <a:spLocks noGrp="1"/>
          </p:cNvSpPr>
          <p:nvPr>
            <p:ph type="sldNum" sz="quarter" idx="10"/>
          </p:nvPr>
        </p:nvSpPr>
        <p:spPr/>
        <p:txBody>
          <a:bodyPr/>
          <a:lstStyle/>
          <a:p>
            <a:fld id="{3042E6FE-0AC4-4215-8797-443BE0B6A4A5}" type="slidenum">
              <a:rPr lang="en-GB" smtClean="0"/>
              <a:t>33</a:t>
            </a:fld>
            <a:endParaRPr lang="en-GB"/>
          </a:p>
        </p:txBody>
      </p:sp>
    </p:spTree>
    <p:extLst>
      <p:ext uri="{BB962C8B-B14F-4D97-AF65-F5344CB8AC3E}">
        <p14:creationId xmlns:p14="http://schemas.microsoft.com/office/powerpoint/2010/main" val="199352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Engineers utilise Finite Element Analysis (FEA) to support the design of the system for both external glass, glass fins and associated fittings. The FEA is based upon </a:t>
            </a:r>
            <a:r>
              <a:rPr lang="en-GB" dirty="0"/>
              <a:t>real</a:t>
            </a:r>
            <a:r>
              <a:rPr kumimoji="1" lang="en-GB" sz="1200" kern="1200" dirty="0">
                <a:solidFill>
                  <a:schemeClr val="tx1"/>
                </a:solidFill>
                <a:effectLst/>
                <a:latin typeface="+mn-lt"/>
                <a:ea typeface="+mn-ea"/>
                <a:cs typeface="+mn-cs"/>
              </a:rPr>
              <a:t> physical test data of the system.</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Strain Gauge tests allow the engineers to determine the stress around the bolt, and therefore the number of fixings required to minimise deflection in the panel at a given design wind load.</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video indicates a simulation of a glass fin buckling under wind load, the data would then be aligned back to a physical test.</a:t>
            </a:r>
          </a:p>
        </p:txBody>
      </p:sp>
      <p:sp>
        <p:nvSpPr>
          <p:cNvPr id="4" name="Slide Number Placeholder 3"/>
          <p:cNvSpPr>
            <a:spLocks noGrp="1"/>
          </p:cNvSpPr>
          <p:nvPr>
            <p:ph type="sldNum" sz="quarter" idx="10"/>
          </p:nvPr>
        </p:nvSpPr>
        <p:spPr/>
        <p:txBody>
          <a:bodyPr/>
          <a:lstStyle/>
          <a:p>
            <a:fld id="{3042E6FE-0AC4-4215-8797-443BE0B6A4A5}" type="slidenum">
              <a:rPr lang="en-GB" smtClean="0"/>
              <a:t>34</a:t>
            </a:fld>
            <a:endParaRPr lang="en-GB"/>
          </a:p>
        </p:txBody>
      </p:sp>
    </p:spTree>
    <p:extLst>
      <p:ext uri="{BB962C8B-B14F-4D97-AF65-F5344CB8AC3E}">
        <p14:creationId xmlns:p14="http://schemas.microsoft.com/office/powerpoint/2010/main" val="3033493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3A0FAB8-A020-4788-9CF6-116C8E9DB03F}" type="slidenum">
              <a:rPr lang="en-GB" smtClean="0"/>
              <a:pPr/>
              <a:t>35</a:t>
            </a:fld>
            <a:endParaRPr lang="en-GB"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This system’s great strength is its versatility, allowing glass to be used in a wide variety of planes, not just vertically, and glass walls are possible without the requirement for metal mullions.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is even possible for us to design for some of the world’s most weather-torn countries – we can design a frameless glass façade that can withstand earthquakes and typhoons – or even a bomb-blast.</a:t>
            </a:r>
          </a:p>
        </p:txBody>
      </p:sp>
    </p:spTree>
    <p:extLst>
      <p:ext uri="{BB962C8B-B14F-4D97-AF65-F5344CB8AC3E}">
        <p14:creationId xmlns:p14="http://schemas.microsoft.com/office/powerpoint/2010/main" val="851285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u="none" kern="1200" dirty="0">
                <a:solidFill>
                  <a:schemeClr val="tx1"/>
                </a:solidFill>
                <a:effectLst/>
                <a:latin typeface="+mn-lt"/>
                <a:ea typeface="+mn-ea"/>
                <a:cs typeface="+mn-cs"/>
              </a:rPr>
              <a:t>Versatility</a:t>
            </a:r>
            <a:r>
              <a:rPr kumimoji="1" lang="en-GB" sz="1200" kern="1200" dirty="0">
                <a:solidFill>
                  <a:schemeClr val="tx1"/>
                </a:solidFill>
                <a:effectLst/>
                <a:latin typeface="+mn-lt"/>
                <a:ea typeface="+mn-ea"/>
                <a:cs typeface="+mn-cs"/>
              </a:rPr>
              <a:t> </a:t>
            </a:r>
          </a:p>
          <a:p>
            <a:r>
              <a:rPr kumimoji="1" lang="en-GB" sz="1200" kern="1200" dirty="0">
                <a:solidFill>
                  <a:schemeClr val="tx1"/>
                </a:solidFill>
                <a:effectLst/>
                <a:latin typeface="+mn-lt"/>
                <a:ea typeface="+mn-ea"/>
                <a:cs typeface="+mn-cs"/>
              </a:rPr>
              <a:t>Available Single Glazed, Double Glazed, Triple Glazed, with the full range of performance products to control the environment.  The structural glazing system can be designed to help meet the requirements of Building Regulations Approved document L2A and L2B for conservation of fuel and power.</a:t>
            </a:r>
          </a:p>
          <a:p>
            <a:endParaRPr kumimoji="1" lang="en-GB" sz="1200" kern="1200" dirty="0">
              <a:solidFill>
                <a:schemeClr val="tx1"/>
              </a:solidFill>
              <a:effectLst/>
              <a:latin typeface="+mn-lt"/>
              <a:ea typeface="+mn-ea"/>
              <a:cs typeface="+mn-cs"/>
            </a:endParaRPr>
          </a:p>
          <a:p>
            <a:r>
              <a:rPr kumimoji="1" lang="en-GB" sz="1200" u="none" kern="1200" dirty="0">
                <a:solidFill>
                  <a:schemeClr val="tx1"/>
                </a:solidFill>
                <a:effectLst/>
                <a:latin typeface="+mn-lt"/>
                <a:ea typeface="+mn-ea"/>
                <a:cs typeface="+mn-cs"/>
              </a:rPr>
              <a:t>Durability</a:t>
            </a:r>
          </a:p>
          <a:p>
            <a:r>
              <a:rPr kumimoji="1" lang="en-GB" sz="1200" kern="1200" dirty="0">
                <a:solidFill>
                  <a:schemeClr val="tx1"/>
                </a:solidFill>
                <a:effectLst/>
                <a:latin typeface="+mn-lt"/>
                <a:ea typeface="+mn-ea"/>
                <a:cs typeface="+mn-cs"/>
              </a:rPr>
              <a:t>12 Year Warranty glass has been used in buildings for centuries, stainless steel and silicone with 25-30-year life expectancy.</a:t>
            </a:r>
          </a:p>
          <a:p>
            <a:r>
              <a:rPr kumimoji="1" lang="en-GB" sz="1200" kern="1200" dirty="0">
                <a:solidFill>
                  <a:schemeClr val="tx1"/>
                </a:solidFill>
                <a:effectLst/>
                <a:latin typeface="+mn-lt"/>
                <a:ea typeface="+mn-ea"/>
                <a:cs typeface="+mn-cs"/>
              </a:rPr>
              <a:t> </a:t>
            </a:r>
          </a:p>
          <a:p>
            <a:r>
              <a:rPr kumimoji="1" lang="en-GB" sz="1200" u="none" kern="1200" dirty="0">
                <a:solidFill>
                  <a:schemeClr val="tx1"/>
                </a:solidFill>
                <a:effectLst/>
                <a:latin typeface="+mn-lt"/>
                <a:ea typeface="+mn-ea"/>
                <a:cs typeface="+mn-cs"/>
              </a:rPr>
              <a:t>Low Maintenance</a:t>
            </a:r>
          </a:p>
          <a:p>
            <a:r>
              <a:rPr kumimoji="1" lang="en-GB" sz="1200" kern="1200" dirty="0">
                <a:solidFill>
                  <a:schemeClr val="tx1"/>
                </a:solidFill>
                <a:effectLst/>
                <a:latin typeface="+mn-lt"/>
                <a:ea typeface="+mn-ea"/>
                <a:cs typeface="+mn-cs"/>
              </a:rPr>
              <a:t>Maintenance manual issued as to cleaning procedures and requirements for checking tightness of bolts and silicone stability.</a:t>
            </a:r>
          </a:p>
          <a:p>
            <a:endParaRPr kumimoji="1" lang="en-GB" sz="1200" kern="1200" dirty="0">
              <a:solidFill>
                <a:schemeClr val="tx1"/>
              </a:solidFill>
              <a:effectLst/>
              <a:latin typeface="+mn-lt"/>
              <a:ea typeface="+mn-ea"/>
              <a:cs typeface="+mn-cs"/>
            </a:endParaRPr>
          </a:p>
          <a:p>
            <a:r>
              <a:rPr kumimoji="1" lang="en-GB" sz="1200" u="none" kern="1200" dirty="0">
                <a:solidFill>
                  <a:schemeClr val="tx1"/>
                </a:solidFill>
                <a:effectLst/>
                <a:latin typeface="+mn-lt"/>
                <a:ea typeface="+mn-ea"/>
                <a:cs typeface="+mn-cs"/>
              </a:rPr>
              <a:t>Aesthetics</a:t>
            </a:r>
          </a:p>
          <a:p>
            <a:r>
              <a:rPr kumimoji="1" lang="en-GB" sz="1200" kern="1200" dirty="0">
                <a:solidFill>
                  <a:schemeClr val="tx1"/>
                </a:solidFill>
                <a:effectLst/>
                <a:latin typeface="+mn-lt"/>
                <a:ea typeface="+mn-ea"/>
                <a:cs typeface="+mn-cs"/>
              </a:rPr>
              <a:t>Flush, clean minimalist choice of glass type, colour, reflective coatings and variety of support structures.</a:t>
            </a:r>
          </a:p>
          <a:p>
            <a:endParaRPr kumimoji="1" lang="en-GB" sz="1200" kern="1200" dirty="0">
              <a:solidFill>
                <a:schemeClr val="tx1"/>
              </a:solidFill>
              <a:effectLst/>
              <a:latin typeface="+mn-lt"/>
              <a:ea typeface="+mn-ea"/>
              <a:cs typeface="+mn-cs"/>
            </a:endParaRPr>
          </a:p>
          <a:p>
            <a:r>
              <a:rPr kumimoji="1" lang="en-GB" sz="1200" u="none" kern="1200" dirty="0">
                <a:solidFill>
                  <a:schemeClr val="tx1"/>
                </a:solidFill>
                <a:effectLst/>
                <a:latin typeface="+mn-lt"/>
                <a:ea typeface="+mn-ea"/>
                <a:cs typeface="+mn-cs"/>
              </a:rPr>
              <a:t>Weatherability</a:t>
            </a:r>
          </a:p>
          <a:p>
            <a:r>
              <a:rPr kumimoji="1" lang="en-GB" sz="1200" kern="1200" dirty="0">
                <a:solidFill>
                  <a:schemeClr val="tx1"/>
                </a:solidFill>
                <a:effectLst/>
                <a:latin typeface="+mn-lt"/>
                <a:ea typeface="+mn-ea"/>
                <a:cs typeface="+mn-cs"/>
              </a:rPr>
              <a:t>Fully sealed (not drained) system, zero air and water penetration @ 600 Pascals.</a:t>
            </a:r>
          </a:p>
          <a:p>
            <a:endParaRPr kumimoji="1" lang="en-GB" sz="1200" u="sng" kern="1200" dirty="0">
              <a:solidFill>
                <a:schemeClr val="tx1"/>
              </a:solidFill>
              <a:effectLst/>
              <a:latin typeface="+mn-lt"/>
              <a:ea typeface="+mn-ea"/>
              <a:cs typeface="+mn-cs"/>
            </a:endParaRPr>
          </a:p>
          <a:p>
            <a:r>
              <a:rPr kumimoji="1" lang="en-GB" sz="1200" u="none" kern="1200" dirty="0">
                <a:solidFill>
                  <a:schemeClr val="tx1"/>
                </a:solidFill>
                <a:effectLst/>
                <a:latin typeface="+mn-lt"/>
                <a:ea typeface="+mn-ea"/>
                <a:cs typeface="+mn-cs"/>
              </a:rPr>
              <a:t>Customisation</a:t>
            </a:r>
          </a:p>
          <a:p>
            <a:r>
              <a:rPr kumimoji="1" lang="en-GB" sz="1200" kern="1200" dirty="0">
                <a:solidFill>
                  <a:schemeClr val="tx1"/>
                </a:solidFill>
                <a:effectLst/>
                <a:latin typeface="+mn-lt"/>
                <a:ea typeface="+mn-ea"/>
                <a:cs typeface="+mn-cs"/>
              </a:rPr>
              <a:t>Can be glazed in any place, various alternative support structures, customised castings, decoration from silk screen prints, acid etching, sandblasting.</a:t>
            </a:r>
          </a:p>
          <a:p>
            <a:endParaRPr kumimoji="1" lang="en-GB" sz="1200" kern="1200" dirty="0">
              <a:solidFill>
                <a:schemeClr val="tx1"/>
              </a:solidFill>
              <a:effectLst/>
              <a:latin typeface="+mn-lt"/>
              <a:ea typeface="+mn-ea"/>
              <a:cs typeface="+mn-cs"/>
            </a:endParaRPr>
          </a:p>
          <a:p>
            <a:r>
              <a:rPr kumimoji="1" lang="en-GB" sz="1200" u="none" kern="1200" dirty="0">
                <a:solidFill>
                  <a:schemeClr val="tx1"/>
                </a:solidFill>
                <a:effectLst/>
                <a:latin typeface="+mn-lt"/>
                <a:ea typeface="+mn-ea"/>
                <a:cs typeface="+mn-cs"/>
              </a:rPr>
              <a:t>Confidence</a:t>
            </a:r>
          </a:p>
          <a:p>
            <a:r>
              <a:rPr kumimoji="1" lang="en-GB" sz="1200" kern="1200" dirty="0">
                <a:solidFill>
                  <a:schemeClr val="tx1"/>
                </a:solidFill>
                <a:effectLst/>
                <a:latin typeface="+mn-lt"/>
                <a:ea typeface="+mn-ea"/>
                <a:cs typeface="+mn-cs"/>
              </a:rPr>
              <a:t>Installed by Independent Accredited Network of Installers who are regularly trained, offering a 12-year warranty.</a:t>
            </a:r>
          </a:p>
        </p:txBody>
      </p:sp>
      <p:sp>
        <p:nvSpPr>
          <p:cNvPr id="4" name="Slide Number Placeholder 3"/>
          <p:cNvSpPr>
            <a:spLocks noGrp="1"/>
          </p:cNvSpPr>
          <p:nvPr>
            <p:ph type="sldNum" sz="quarter" idx="10"/>
          </p:nvPr>
        </p:nvSpPr>
        <p:spPr/>
        <p:txBody>
          <a:bodyPr/>
          <a:lstStyle/>
          <a:p>
            <a:fld id="{3042E6FE-0AC4-4215-8797-443BE0B6A4A5}" type="slidenum">
              <a:rPr lang="en-GB" smtClean="0"/>
              <a:t>36</a:t>
            </a:fld>
            <a:endParaRPr lang="en-GB"/>
          </a:p>
        </p:txBody>
      </p:sp>
    </p:spTree>
    <p:extLst>
      <p:ext uri="{BB962C8B-B14F-4D97-AF65-F5344CB8AC3E}">
        <p14:creationId xmlns:p14="http://schemas.microsoft.com/office/powerpoint/2010/main" val="145171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A1DD272-F626-4FC9-90FF-F355DAD3F531}" type="slidenum">
              <a:rPr lang="en-GB" smtClean="0"/>
              <a:pPr/>
              <a:t>37</a:t>
            </a:fld>
            <a:endParaRPr lang="en-GB"/>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[Clockwise from top-left: Range Rover, Erdington [Architect: MDG Architects Warwickshire] St James’ Place, Cirencester [Architect: Scott Brownrigg]]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Structural glazing can be connected to several types of support from simple angle steel to complex trusses and tension structures and used in a wide range of construction situations.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In toughened form, entrances, shop fronts, screens and links provide light and vision, and in overhead applications laminated glass brings safety and security as well as acoustic benefits.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But always, the use of glass mullions allows free areas of glazing without the need for solid structures and external framing members, allowing more natural light to enter open spaces.</a:t>
            </a:r>
          </a:p>
        </p:txBody>
      </p:sp>
    </p:spTree>
    <p:extLst>
      <p:ext uri="{BB962C8B-B14F-4D97-AF65-F5344CB8AC3E}">
        <p14:creationId xmlns:p14="http://schemas.microsoft.com/office/powerpoint/2010/main" val="420069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Project: </a:t>
            </a:r>
            <a:r>
              <a:rPr lang="en-GB" dirty="0"/>
              <a:t>Market Walk Newton Abbot</a:t>
            </a:r>
          </a:p>
          <a:p>
            <a:r>
              <a:rPr lang="en-GB" b="1" dirty="0"/>
              <a:t>Client:</a:t>
            </a:r>
            <a:r>
              <a:rPr lang="en-GB" dirty="0"/>
              <a:t> Teignbridge District Council</a:t>
            </a:r>
          </a:p>
          <a:p>
            <a:r>
              <a:rPr lang="en-GB" b="1" dirty="0"/>
              <a:t>General contractor: </a:t>
            </a:r>
            <a:r>
              <a:rPr lang="en-GB" dirty="0"/>
              <a:t>Classic Builders</a:t>
            </a:r>
          </a:p>
          <a:p>
            <a:r>
              <a:rPr lang="en-GB" b="1" dirty="0"/>
              <a:t>Architect:</a:t>
            </a:r>
            <a:r>
              <a:rPr lang="en-GB" dirty="0"/>
              <a:t> LHC Group</a:t>
            </a:r>
          </a:p>
          <a:p>
            <a:endParaRPr lang="en-GB" dirty="0"/>
          </a:p>
          <a:p>
            <a:r>
              <a:rPr lang="en-GB" dirty="0"/>
              <a:t>“Weather has had a greater effect on sales than economic numbers, we’ve known that forever”. So said former John Lewis managing director Andy Street, alluding to a longstanding challenge for British retailers – how to keep shoppers coming out on cold, wet and windy days.</a:t>
            </a:r>
          </a:p>
          <a:p>
            <a:r>
              <a:rPr lang="en-GB" dirty="0"/>
              <a:t>At one traditional shopping centre at the heart of a Devon town, the solution is architectural – enclosing the previously open-air pedestrianised street with a large glass roof in order to create a space that can be enjoyed all-year-round.</a:t>
            </a:r>
          </a:p>
          <a:p>
            <a:endParaRPr lang="en-GB" dirty="0"/>
          </a:p>
          <a:p>
            <a:r>
              <a:rPr lang="en-GB" dirty="0"/>
              <a:t>Originally built in the 1970s, the Market Walk shopping centre in Newton Abbot, South Devon, was bought by Teignbridge District Council in 2016.</a:t>
            </a:r>
          </a:p>
          <a:p>
            <a:endParaRPr lang="en-GB" dirty="0"/>
          </a:p>
          <a:p>
            <a:r>
              <a:rPr lang="en-GB" dirty="0"/>
              <a:t>The £13 million acquisition of Newton Abbot’s Market Walk shopping centre was the largest investment in Teignbridge‘s history and gave Teignbridge a greater ability to positively influence the future development of Newton Abbot’s central shopping district as well as regular and reliable source of income.</a:t>
            </a:r>
          </a:p>
          <a:p>
            <a:endParaRPr lang="en-GB" dirty="0"/>
          </a:p>
          <a:p>
            <a:r>
              <a:rPr lang="en-GB" dirty="0"/>
              <a:t>Teignbridge later invested £2 million in upgrading the centre and modernising the appearance of the busy retail centre.</a:t>
            </a:r>
          </a:p>
          <a:p>
            <a:endParaRPr lang="en-GB" dirty="0"/>
          </a:p>
          <a:p>
            <a:r>
              <a:rPr lang="en-GB" dirty="0"/>
              <a:t>Devised by architects LHC group, the project involved a comprehensive upgrade of shopfronts and paving, including re-cladding units and installing new furniture to create a more modern, welcoming street-scene. But, the defining feature is the barrel-vaulted roof, which will flood the space with light while protecting it from the elements.</a:t>
            </a:r>
          </a:p>
          <a:p>
            <a:endParaRPr lang="en-GB" dirty="0"/>
          </a:p>
          <a:p>
            <a:r>
              <a:rPr lang="en-GB" b="1" dirty="0"/>
              <a:t>Maximum clarity</a:t>
            </a:r>
          </a:p>
          <a:p>
            <a:endParaRPr lang="en-GB" dirty="0"/>
          </a:p>
          <a:p>
            <a:r>
              <a:rPr lang="en-GB" dirty="0"/>
              <a:t>A key part of delivering the architect’s vision for the scheme was constructing a roof that obstructed the view of the sky as little as possible.</a:t>
            </a:r>
          </a:p>
          <a:p>
            <a:endParaRPr lang="en-GB" dirty="0"/>
          </a:p>
          <a:p>
            <a:r>
              <a:rPr lang="en-GB" dirty="0"/>
              <a:t>This was achieved using a discreet steel structure of tension-chord-supported arched beams, holding structural glass units which are attached to the spans with the system’s stainless steel fixings.</a:t>
            </a:r>
          </a:p>
          <a:p>
            <a:endParaRPr lang="en-GB" dirty="0"/>
          </a:p>
          <a:p>
            <a:r>
              <a:rPr lang="en-GB" dirty="0"/>
              <a:t>The 4-point stainless steel Nexus castings allow the units to be anchored to the steel beams at the corner intersections by single bolts, minimising the hardware required and delivering a more unobstructed outlook.</a:t>
            </a:r>
          </a:p>
          <a:p>
            <a:endParaRPr lang="en-GB" dirty="0"/>
          </a:p>
          <a:p>
            <a:r>
              <a:rPr lang="en-GB" dirty="0"/>
              <a:t>The glass itself also contributes to the clarity, with true low-iron glass being used to deliver a sky view with the most natural colours possible.</a:t>
            </a:r>
          </a:p>
          <a:p>
            <a:endParaRPr lang="en-GB" dirty="0"/>
          </a:p>
          <a:p>
            <a:r>
              <a:rPr lang="en-GB" dirty="0"/>
              <a:t>A total of 475 </a:t>
            </a:r>
            <a:r>
              <a:rPr lang="en-GB" dirty="0" err="1"/>
              <a:t>sq</a:t>
            </a:r>
            <a:r>
              <a:rPr lang="en-GB" dirty="0"/>
              <a:t> m of laminated glass was used in the project, featuring 10mm and 6mm glass sandwiching a laminating interlayer. The canopy is almost the size of two tennis courts, and from the perspective of a visitor at street level, the span of the roof recedes behind the roofs of the shops, helping to maintain the original outdoor appearance.</a:t>
            </a:r>
          </a:p>
          <a:p>
            <a:endParaRPr lang="en-GB" dirty="0"/>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38</a:t>
            </a:fld>
            <a:endParaRPr kumimoji="1" lang="ja-JP" altLang="en-US"/>
          </a:p>
        </p:txBody>
      </p:sp>
    </p:spTree>
    <p:extLst>
      <p:ext uri="{BB962C8B-B14F-4D97-AF65-F5344CB8AC3E}">
        <p14:creationId xmlns:p14="http://schemas.microsoft.com/office/powerpoint/2010/main" val="3884823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03FD2-6B3E-46AE-99F5-C5022051B2BB}"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Now we will look at fire-resistant glazing.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Hearing a fire alarm is not a good time to question whether the right fire-resisting glass has been glazed or specified, but with the wide variety of products and performances available on the market, it is becoming increasingly easy to make serious errors.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analogy that we make is that if the wrong coated glass is installed, the occupants of a building may be too hot or too cold for the prevailing weather conditions. If the wrong fire glass is installed then people‘s safety and even lives may be at risk.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EE3C3DB-F28B-4E1A-94E0-BABA9F26CBA0}" type="slidenum">
              <a:rPr lang="en-GB" smtClean="0"/>
              <a:pPr/>
              <a:t>4</a:t>
            </a:fld>
            <a:endParaRPr lang="en-GB"/>
          </a:p>
        </p:txBody>
      </p:sp>
      <p:sp>
        <p:nvSpPr>
          <p:cNvPr id="62467" name="Rectangle 5122"/>
          <p:cNvSpPr>
            <a:spLocks noGrp="1" noRot="1" noChangeAspect="1" noChangeArrowheads="1" noTextEdit="1"/>
          </p:cNvSpPr>
          <p:nvPr>
            <p:ph type="sldImg"/>
          </p:nvPr>
        </p:nvSpPr>
        <p:spPr>
          <a:ln/>
        </p:spPr>
      </p:sp>
      <p:sp>
        <p:nvSpPr>
          <p:cNvPr id="62468" name="Rectangle 512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200" i="0" kern="1200" dirty="0">
                <a:solidFill>
                  <a:schemeClr val="tx1"/>
                </a:solidFill>
                <a:effectLst/>
                <a:latin typeface="+mn-lt"/>
                <a:ea typeface="+mn-ea"/>
                <a:cs typeface="+mn-cs"/>
              </a:rPr>
              <a:t>[</a:t>
            </a:r>
            <a:r>
              <a:rPr lang="en-GB" sz="1200" i="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 Materials Innovation Factory, Liverpool [Architects: Fairhurst Design Group]</a:t>
            </a:r>
            <a:r>
              <a:rPr kumimoji="1" lang="en-GB" sz="1200" b="0" i="0" kern="1200" dirty="0">
                <a:solidFill>
                  <a:schemeClr val="tx1"/>
                </a:solidFill>
                <a:effectLst/>
                <a:latin typeface="+mn-lt"/>
                <a:ea typeface="+mn-ea"/>
                <a:cs typeface="+mn-cs"/>
              </a:rPr>
              <a:t>]</a:t>
            </a:r>
            <a:r>
              <a:rPr lang="en-GB" sz="1200" i="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endParaRPr kumimoji="1" lang="en-GB" sz="1200" i="0" kern="1200" dirty="0">
              <a:solidFill>
                <a:schemeClr val="tx1"/>
              </a:solidFill>
              <a:effectLst/>
              <a:latin typeface="+mn-lt"/>
              <a:ea typeface="+mn-ea"/>
              <a:cs typeface="+mn-cs"/>
            </a:endParaRP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During this presentation we will touch on the following subjects:</a:t>
            </a:r>
          </a:p>
          <a:p>
            <a:endParaRPr kumimoji="1" lang="en-GB" sz="1200" kern="1200" dirty="0">
              <a:solidFill>
                <a:schemeClr val="tx1"/>
              </a:solidFill>
              <a:effectLst/>
              <a:latin typeface="+mn-lt"/>
              <a:ea typeface="+mn-ea"/>
              <a:cs typeface="+mn-cs"/>
            </a:endParaRPr>
          </a:p>
          <a:p>
            <a:pPr marL="228600" lvl="0" indent="-228600">
              <a:buFont typeface="+mj-lt"/>
              <a:buAutoNum type="arabicPeriod"/>
            </a:pPr>
            <a:r>
              <a:rPr kumimoji="1" lang="en-GB" sz="1200" kern="1200" dirty="0">
                <a:solidFill>
                  <a:schemeClr val="tx1"/>
                </a:solidFill>
                <a:effectLst/>
                <a:latin typeface="+mn-lt"/>
                <a:ea typeface="+mn-ea"/>
                <a:cs typeface="+mn-cs"/>
              </a:rPr>
              <a:t>I’ll begin with a brief introduction to the Pilkington NSG group.</a:t>
            </a:r>
          </a:p>
          <a:p>
            <a:pPr marL="228600" lvl="0" indent="-228600">
              <a:buFont typeface="+mj-lt"/>
              <a:buAutoNum type="arabicPeriod"/>
            </a:pPr>
            <a:r>
              <a:rPr kumimoji="1" lang="en-GB" sz="1200" kern="1200" dirty="0">
                <a:solidFill>
                  <a:schemeClr val="tx1"/>
                </a:solidFill>
                <a:effectLst/>
                <a:latin typeface="+mn-lt"/>
                <a:ea typeface="+mn-ea"/>
                <a:cs typeface="+mn-cs"/>
              </a:rPr>
              <a:t>I’ll then give you an introduction to flat glass; the sustainability of glass; and the characteristics of glass</a:t>
            </a:r>
          </a:p>
          <a:p>
            <a:pPr marL="228600" lvl="0" indent="-228600">
              <a:buFont typeface="+mj-lt"/>
              <a:buAutoNum type="arabicPeriod"/>
            </a:pPr>
            <a:r>
              <a:rPr kumimoji="1" lang="en-GB" sz="1200" kern="1200" dirty="0">
                <a:solidFill>
                  <a:schemeClr val="tx1"/>
                </a:solidFill>
                <a:effectLst/>
                <a:latin typeface="+mn-lt"/>
                <a:ea typeface="+mn-ea"/>
                <a:cs typeface="+mn-cs"/>
              </a:rPr>
              <a:t>We will then be covering the four different categories of glass used in architecture: Glass for Energy Management; Fixed-point Glazing Systems; Glass for Fire-resistance; and Self-cleaning Glass.</a:t>
            </a:r>
          </a:p>
          <a:p>
            <a:pPr lvl="0"/>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During the presentation we will indicate various examples of the use of glass within architecture identifying the project name and architect involved. There should be time for questions at the end of the presentation, but feel free to ask any questions throughout.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2EFC0-BA41-4702-9258-9C8F4C4B9966}"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1" name="Rectangle 7"/>
          <p:cNvSpPr txBox="1">
            <a:spLocks noGrp="1" noChangeArrowheads="1"/>
          </p:cNvSpPr>
          <p:nvPr/>
        </p:nvSpPr>
        <p:spPr bwMode="auto">
          <a:xfrm>
            <a:off x="5573052" y="7009785"/>
            <a:ext cx="4264134" cy="368486"/>
          </a:xfrm>
          <a:prstGeom prst="rect">
            <a:avLst/>
          </a:prstGeom>
          <a:noFill/>
          <a:ln w="9525">
            <a:noFill/>
            <a:miter lim="800000"/>
            <a:headEnd/>
            <a:tailEnd/>
          </a:ln>
        </p:spPr>
        <p:txBody>
          <a:bodyPr lIns="99048" tIns="49524" rIns="99048" bIns="49524"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B995F18-4C3A-4504-9A8B-7068961308B5}" type="slidenum">
              <a:rPr kumimoji="1" lang="en-GB"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en-GB"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89092" name="Rectangle 2"/>
          <p:cNvSpPr>
            <a:spLocks noGrp="1" noRot="1" noChangeAspect="1" noChangeArrowheads="1" noTextEdit="1"/>
          </p:cNvSpPr>
          <p:nvPr>
            <p:ph type="sldImg"/>
          </p:nvPr>
        </p:nvSpPr>
        <p:spPr>
          <a:xfrm>
            <a:off x="3078163" y="554038"/>
            <a:ext cx="3687762" cy="2765425"/>
          </a:xfrm>
          <a:ln/>
        </p:spPr>
      </p:sp>
      <p:sp>
        <p:nvSpPr>
          <p:cNvPr id="89093" name="Rectangle 3"/>
          <p:cNvSpPr>
            <a:spLocks noGrp="1" noChangeArrowheads="1"/>
          </p:cNvSpPr>
          <p:nvPr>
            <p:ph type="body" idx="1"/>
          </p:nvPr>
        </p:nvSpPr>
        <p:spPr>
          <a:xfrm>
            <a:off x="1311057" y="3504282"/>
            <a:ext cx="7217209" cy="3321259"/>
          </a:xfrm>
          <a:noFill/>
          <a:ln/>
        </p:spPr>
        <p:txBody>
          <a:bodyPr lIns="99048" tIns="49524" rIns="99048" bIns="49524"/>
          <a:lstStyle/>
          <a:p>
            <a:r>
              <a:rPr kumimoji="1" lang="en-GB" sz="1200" kern="1200" dirty="0">
                <a:solidFill>
                  <a:schemeClr val="tx1"/>
                </a:solidFill>
                <a:effectLst/>
                <a:latin typeface="+mn-lt"/>
                <a:ea typeface="+mn-ea"/>
                <a:cs typeface="+mn-cs"/>
              </a:rPr>
              <a:t>[Lydia Eva Court Dementia Care Unit [Architects: Barron and Smith]</a:t>
            </a:r>
            <a:r>
              <a:rPr kumimoji="1" lang="en-GB" sz="1200" b="0" i="0" kern="1200" dirty="0">
                <a:solidFill>
                  <a:schemeClr val="tx1"/>
                </a:solidFill>
                <a:effectLst/>
                <a:latin typeface="+mn-lt"/>
                <a:ea typeface="+mn-ea"/>
                <a:cs typeface="+mn-cs"/>
              </a:rPr>
              <a:t>]</a:t>
            </a:r>
            <a:endParaRPr kumimoji="1" lang="en-GB" sz="1200" kern="1200" dirty="0">
              <a:solidFill>
                <a:schemeClr val="tx1"/>
              </a:solidFill>
              <a:effectLst/>
              <a:latin typeface="+mn-lt"/>
              <a:ea typeface="+mn-ea"/>
              <a:cs typeface="+mn-cs"/>
            </a:endParaRP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relevant standard for fire tests on non-load-bearing building materials and structures in the UK is either national standard </a:t>
            </a:r>
            <a:r>
              <a:rPr kumimoji="1" lang="en-GB" sz="1200" b="0" u="sng" kern="1200" dirty="0">
                <a:solidFill>
                  <a:schemeClr val="tx1"/>
                </a:solidFill>
                <a:effectLst/>
                <a:highlight>
                  <a:srgbClr val="FFFF00"/>
                </a:highlight>
                <a:latin typeface="+mn-lt"/>
                <a:ea typeface="+mn-ea"/>
                <a:cs typeface="+mn-cs"/>
              </a:rPr>
              <a:t>BS 476-22:1987</a:t>
            </a:r>
            <a:r>
              <a:rPr kumimoji="1" lang="en-GB" sz="1200" kern="1200" dirty="0">
                <a:solidFill>
                  <a:schemeClr val="tx1"/>
                </a:solidFill>
                <a:effectLst/>
                <a:latin typeface="+mn-lt"/>
                <a:ea typeface="+mn-ea"/>
                <a:cs typeface="+mn-cs"/>
              </a:rPr>
              <a:t> or European standard BS </a:t>
            </a:r>
            <a:r>
              <a:rPr kumimoji="1" lang="en-GB" sz="1200" u="sng" kern="1200" dirty="0">
                <a:solidFill>
                  <a:schemeClr val="tx1"/>
                </a:solidFill>
                <a:effectLst/>
                <a:latin typeface="+mn-lt"/>
                <a:ea typeface="+mn-ea"/>
                <a:cs typeface="+mn-cs"/>
              </a:rPr>
              <a:t>EN 1363-1:2020</a:t>
            </a:r>
            <a:r>
              <a:rPr kumimoji="1" lang="en-GB" sz="1200" kern="1200" dirty="0">
                <a:solidFill>
                  <a:schemeClr val="tx1"/>
                </a:solidFill>
                <a:effectLst/>
                <a:latin typeface="+mn-lt"/>
                <a:ea typeface="+mn-ea"/>
                <a:cs typeface="+mn-cs"/>
              </a:rPr>
              <a:t>. The important information to bear in mind is that there are 2 separate classifications, integrity and insulation which we’ll discuss in a minute, and that fire performance is rated in generally 30-minute increments in the format of a 2-figure number.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For example, a glass rated as 60/30 has achieved a minimum performance of 60 minutes integrity and 30 minutes insulation.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is not possible for a fire-resistant glass to achieve an insulation rating higher than its integrity rating.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Available fire performance ratings: 30/0, 30/15, 30/20, 30/30, 60/30, 60/60, 90/90, 120/120</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[Pets Choice, Blackburn [Installer: Barnfield Construction]]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Insulation</a:t>
            </a:r>
          </a:p>
          <a:p>
            <a:r>
              <a:rPr kumimoji="1" lang="en-GB" sz="1200" kern="1200" dirty="0">
                <a:solidFill>
                  <a:schemeClr val="tx1"/>
                </a:solidFill>
                <a:effectLst/>
                <a:latin typeface="+mn-lt"/>
                <a:ea typeface="+mn-ea"/>
                <a:cs typeface="+mn-cs"/>
              </a:rPr>
              <a:t>“The ability of a test specimen of a separating element of building construction, when exposed to fire on one side, to restrict the temperature rise of the unexposed face to below specified levels”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Integrity</a:t>
            </a:r>
          </a:p>
          <a:p>
            <a:r>
              <a:rPr kumimoji="1" lang="en-GB" sz="1200" kern="1200" dirty="0">
                <a:solidFill>
                  <a:schemeClr val="tx1"/>
                </a:solidFill>
                <a:effectLst/>
                <a:latin typeface="+mn-lt"/>
                <a:ea typeface="+mn-ea"/>
                <a:cs typeface="+mn-cs"/>
              </a:rPr>
              <a:t>“The ability of a test specimen of a separating element of building construction, when exposed to fire on one side, to prevent the passage of flames and hot gases through and to prevent the occurrence of flames on the unexposed side”</a:t>
            </a:r>
          </a:p>
          <a:p>
            <a:endParaRPr lang="en-GB" dirty="0"/>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41</a:t>
            </a:fld>
            <a:endParaRPr kumimoji="1" lang="ja-JP" altLang="en-US"/>
          </a:p>
        </p:txBody>
      </p:sp>
    </p:spTree>
    <p:extLst>
      <p:ext uri="{BB962C8B-B14F-4D97-AF65-F5344CB8AC3E}">
        <p14:creationId xmlns:p14="http://schemas.microsoft.com/office/powerpoint/2010/main" val="1334392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315DA-21D0-40F1-AF64-6A5B6B5E54C4}"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63" name="Rectangle 7"/>
          <p:cNvSpPr txBox="1">
            <a:spLocks noGrp="1" noChangeArrowheads="1"/>
          </p:cNvSpPr>
          <p:nvPr/>
        </p:nvSpPr>
        <p:spPr bwMode="auto">
          <a:xfrm>
            <a:off x="5573052" y="7009785"/>
            <a:ext cx="4264134" cy="368486"/>
          </a:xfrm>
          <a:prstGeom prst="rect">
            <a:avLst/>
          </a:prstGeom>
          <a:noFill/>
          <a:ln w="9525">
            <a:noFill/>
            <a:miter lim="800000"/>
            <a:headEnd/>
            <a:tailEnd/>
          </a:ln>
        </p:spPr>
        <p:txBody>
          <a:bodyPr lIns="99048" tIns="49524" rIns="99048" bIns="49524"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4DF4E57-89DC-4BAE-A6E5-4105F5EA8637}" type="slidenum">
              <a:rPr kumimoji="1" lang="en-GB"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en-GB"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164" name="Rectangle 2"/>
          <p:cNvSpPr>
            <a:spLocks noGrp="1" noRot="1" noChangeAspect="1" noChangeArrowheads="1" noTextEdit="1"/>
          </p:cNvSpPr>
          <p:nvPr>
            <p:ph type="sldImg"/>
          </p:nvPr>
        </p:nvSpPr>
        <p:spPr>
          <a:xfrm>
            <a:off x="3078163" y="554038"/>
            <a:ext cx="3687762" cy="2765425"/>
          </a:xfrm>
          <a:ln/>
        </p:spPr>
      </p:sp>
      <p:sp>
        <p:nvSpPr>
          <p:cNvPr id="92165" name="Rectangle 3"/>
          <p:cNvSpPr>
            <a:spLocks noGrp="1" noChangeArrowheads="1"/>
          </p:cNvSpPr>
          <p:nvPr>
            <p:ph type="body" idx="1"/>
          </p:nvPr>
        </p:nvSpPr>
        <p:spPr>
          <a:xfrm>
            <a:off x="1311057" y="3504282"/>
            <a:ext cx="7217209" cy="3321259"/>
          </a:xfrm>
          <a:noFill/>
          <a:ln/>
        </p:spPr>
        <p:txBody>
          <a:bodyPr lIns="99048" tIns="49524" rIns="99048" bIns="49524"/>
          <a:lstStyle/>
          <a:p>
            <a:r>
              <a:rPr kumimoji="1" lang="en-GB" sz="1200" kern="1200" dirty="0">
                <a:solidFill>
                  <a:schemeClr val="tx1"/>
                </a:solidFill>
                <a:effectLst/>
                <a:latin typeface="+mn-lt"/>
                <a:ea typeface="+mn-ea"/>
                <a:cs typeface="+mn-cs"/>
              </a:rPr>
              <a:t>Look at this image for a visual representation of the difference between Integrity and Insulation.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Fire-resistant glass must only be used as part of a tested system. The glass and its specifically-designed framing system, together with the associated glazing materials and fixings to the surrounding structure, must jointly meet the regulations.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test requires that as well as maintaining its fire integrity, the glazed screen must also limit the temperature rise on the safe side to no more than 140 degrees Celsius (plus ambient) on average and no more than 180 degrees Celsius (plus ambient) in a single so-called “hot-spot”. Fully insulating fire glasses generally build on established intumescent multi-laminate technology. The aim is to achieve insulation against the transmission of the fire heat radiation for 30 minutes and upwards, in 30-minute increments.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6C12F-5E5D-40C5-9E31-451C22843674}"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European Standards are already in force alongside UK national standard, these standards are more specific to the construction being tested.</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British Standard currently refers to the ability of the glass to act as a barrier to smoke and flames as Integrity. The European Norm (or EN) refers to this as the letter “E”. Similarly, where the BS refers to the controlled temperature rise on the non-fire side of the glazing as Insulation, the EN re-classifies this as the letter “I”. The definitions of Integrity and Insulation in BS and EN standards are very similar.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EN standards have an additional classification of “W” which relates to a measure of radiated heat from the specimen. This is measured by a radiometer placed at 1m from the sample element and the heat radiation intensity is measured. This measurement is relative to element size – the body allowing passage / emitting the radiation.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important point to note is that if the sample passes its Insulation test then it automatically passes the heat radiation and integrity tests.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22D728-0291-4A24-912F-430456BD2E05}"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Testing is central to glazed fire protection, and testing of the whole system, glass, frame and glazing materials.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ferocity and destructive power of fires vary enormously, governed by the fuels driving them. A petrochemical fire for example will reach a higher temperature more quickly than, say, an all-paper fire.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British Standards Institute has constructed a time-temperature curve to represent what it considers to be an average fire, as represented here. The heating profile of any fire test furnace must achieve the relevant temperatures at the given times along the curve. In this way, all accredited furnaces will test all samples on a like-for-like basis, regardless of whether the test is carried out in the UK or somewhere else in the European Community for EN standards.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9B3AD-A9D6-4DD1-AC15-B90C3482A0D8}"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Fire-resistant glass which remains transparent reduces the level of conductive and radiant heat, although the temperature on the safe side of the screen at 30 minutes is still approx. 550 degrees Celsius.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Glasses which contain intumescent interlayer materials can reduce this temperature whilst not being classified to an insulating time.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With an insulating glass, as well as keeping back flames, smoke and hot gases, the temperature on the safe side of the assembly will not rise by more than 140°C (plus ambient), regardless of the length of the test.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You can see here that at 60 minutes the glass is near 1,000°C, so these types of fire tests push glass to its physical limits.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Let’s now look how these intumescent laminate glasses work in more detail.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(click) On exposure to fire, the heat will inevitably crack the 1st pane and pass through the glass to the first silicate interlayer.  The interlayer contains water and as its temperature rises, the water boils away as the interlayer intumesces.  This will now form a solid foam barrier thus blocking further passage of the heat.  As the glass becomes opaque it has the added advantage of helping reduce panic as occupants exit the building.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Eventually this layer will be overcome as the ferocity of the fire increases and the layer chars.  As the heat passes through to the next layer, the process begins again.  Simply put, a greater number of intumescent layers will provide a longer period of protection from the flames and intense heat.</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46</a:t>
            </a:fld>
            <a:endParaRPr kumimoji="1" lang="ja-JP" altLang="en-US"/>
          </a:p>
        </p:txBody>
      </p:sp>
    </p:spTree>
    <p:extLst>
      <p:ext uri="{BB962C8B-B14F-4D97-AF65-F5344CB8AC3E}">
        <p14:creationId xmlns:p14="http://schemas.microsoft.com/office/powerpoint/2010/main" val="3087338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We’ve seen the animation, lets see how quickly the furnace heats up and how quick the intumescent interlayers react. What appears to be a normal piece of glass on the face of it, shows how it would react in the event of a fire. </a:t>
            </a:r>
          </a:p>
          <a:p>
            <a:endParaRPr lang="en-GB" dirty="0"/>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47</a:t>
            </a:fld>
            <a:endParaRPr kumimoji="1" lang="ja-JP" altLang="en-US"/>
          </a:p>
        </p:txBody>
      </p:sp>
    </p:spTree>
    <p:extLst>
      <p:ext uri="{BB962C8B-B14F-4D97-AF65-F5344CB8AC3E}">
        <p14:creationId xmlns:p14="http://schemas.microsoft.com/office/powerpoint/2010/main" val="3735601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FE228-6F63-4355-A45B-81552766992D}" type="slidenum">
              <a:rPr kumimoji="1"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GB" dirty="0"/>
              <a:t>The increasing use of fire-resistant glass in public areas has enabled architects and designers to comply with ever-more stringent safety regulations without having to compromise on design aesthetics, allowing more light throughout the building and connecting the interior of the building with the world around it.</a:t>
            </a:r>
          </a:p>
          <a:p>
            <a:pPr eaLnBrk="1" hangingPunct="1"/>
            <a:endParaRPr lang="en-GB" dirty="0"/>
          </a:p>
          <a:p>
            <a:pPr eaLnBrk="1" hangingPunct="1"/>
            <a:r>
              <a:rPr lang="en-GB" dirty="0"/>
              <a:t>Multi-laminate fire-resisting products certainly help realise the architectural dream but always remember to ask for test evidence or assessments to back up manufacturers’ claims!</a:t>
            </a:r>
          </a:p>
          <a:p>
            <a:endParaRPr lang="en-GB" dirty="0"/>
          </a:p>
          <a:p>
            <a:r>
              <a:rPr lang="en-GB" b="1" dirty="0"/>
              <a:t>Project:</a:t>
            </a:r>
            <a:r>
              <a:rPr lang="en-GB" dirty="0"/>
              <a:t> 1 Aylesbury Street, Clerkenwell, London, EC1R 0DR</a:t>
            </a:r>
          </a:p>
          <a:p>
            <a:r>
              <a:rPr lang="en-GB" b="1" dirty="0"/>
              <a:t>Client:</a:t>
            </a:r>
            <a:r>
              <a:rPr lang="en-GB" dirty="0"/>
              <a:t> </a:t>
            </a:r>
            <a:r>
              <a:rPr lang="en-GB" dirty="0" err="1"/>
              <a:t>Meritcape</a:t>
            </a:r>
            <a:endParaRPr lang="en-GB" dirty="0"/>
          </a:p>
          <a:p>
            <a:r>
              <a:rPr lang="en-GB" b="1" dirty="0"/>
              <a:t>Architect: </a:t>
            </a:r>
            <a:r>
              <a:rPr lang="en-GB" dirty="0" err="1"/>
              <a:t>Atum</a:t>
            </a:r>
            <a:r>
              <a:rPr lang="en-GB" dirty="0"/>
              <a:t> Design Lab</a:t>
            </a:r>
          </a:p>
          <a:p>
            <a:r>
              <a:rPr lang="en-GB" b="1" dirty="0"/>
              <a:t>M&amp;E consultant: </a:t>
            </a:r>
            <a:r>
              <a:rPr lang="en-GB" dirty="0" err="1"/>
              <a:t>EngDesign</a:t>
            </a:r>
            <a:endParaRPr lang="en-GB" dirty="0"/>
          </a:p>
          <a:p>
            <a:endParaRPr lang="en-GB" b="1" dirty="0"/>
          </a:p>
          <a:p>
            <a:endParaRPr lang="en-GB" b="1" dirty="0"/>
          </a:p>
          <a:p>
            <a:r>
              <a:rPr lang="en-GB" b="1" dirty="0"/>
              <a:t>Protecting Cities Against Fire With Advanced Glazing</a:t>
            </a:r>
          </a:p>
          <a:p>
            <a:endParaRPr lang="en-GB" dirty="0"/>
          </a:p>
          <a:p>
            <a:r>
              <a:rPr lang="en-GB" dirty="0"/>
              <a:t>Daylight-flooded spaces command a premium from tenants, but in the densest urban areas – where buildings are very tightly packed – it can be difficult to achieve. Not least because of the need to protect against the spread of fire.</a:t>
            </a:r>
          </a:p>
          <a:p>
            <a:endParaRPr lang="en-GB" dirty="0"/>
          </a:p>
          <a:p>
            <a:r>
              <a:rPr lang="en-GB" dirty="0"/>
              <a:t>This was the challenge for developer </a:t>
            </a:r>
            <a:r>
              <a:rPr lang="en-GB" dirty="0" err="1"/>
              <a:t>Meritcape</a:t>
            </a:r>
            <a:r>
              <a:rPr lang="en-GB" dirty="0"/>
              <a:t> when they set out to refurbish 1 Aylesbury Street – a converted historic warehouse building in Clerkenwell, East London.</a:t>
            </a:r>
          </a:p>
          <a:p>
            <a:endParaRPr lang="en-GB" dirty="0"/>
          </a:p>
          <a:p>
            <a:r>
              <a:rPr lang="en-GB" dirty="0"/>
              <a:t>The designers wanted to fill every floor of the building with natural light, from both the front and the back of the building by using floor-to-ceiling glazing on every floor. However, the rear of the property was just three metres away from a neighbouring building.</a:t>
            </a:r>
          </a:p>
          <a:p>
            <a:endParaRPr lang="en-GB" dirty="0"/>
          </a:p>
          <a:p>
            <a:r>
              <a:rPr lang="en-GB" dirty="0"/>
              <a:t>To prevent fire spreading from one building to the next, building regulations specify the fire resistance that external walls need to be able to provide. This is given as minimum requirements for integrity – how long they can contain smoke and flames – and insulation, or how long they can prevent the escape of heat.</a:t>
            </a:r>
          </a:p>
          <a:p>
            <a:endParaRPr lang="en-GB" dirty="0"/>
          </a:p>
          <a:p>
            <a:r>
              <a:rPr lang="en-GB" dirty="0"/>
              <a:t>The rear façade of the building is glazed in fire-resistant, insulating double-glazed units, delivering not only the right level of fire resistance, but have also been designed to give excellent thermal insulation (U-value) properties to reduce heat-loss from the building.</a:t>
            </a:r>
          </a:p>
          <a:p>
            <a:endParaRPr lang="en-GB" dirty="0"/>
          </a:p>
          <a:p>
            <a:r>
              <a:rPr lang="en-GB" dirty="0"/>
              <a:t>A total of 800m</a:t>
            </a:r>
            <a:r>
              <a:rPr lang="en-GB" baseline="30000" dirty="0"/>
              <a:t>2</a:t>
            </a:r>
            <a:r>
              <a:rPr lang="en-GB" dirty="0"/>
              <a:t> of glass was used in the project, including in the front façade of the building, in which hundreds custom-sized small double-glazed solar-control units were used to imitate the </a:t>
            </a:r>
            <a:r>
              <a:rPr lang="en-GB" dirty="0" err="1"/>
              <a:t>crittall</a:t>
            </a:r>
            <a:r>
              <a:rPr lang="en-GB" dirty="0"/>
              <a:t> steel-framed windows that are a signature feature of buildings in the area.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1F120D5-C276-45CA-B0FC-D5663A2396B2}" type="slidenum">
              <a:rPr lang="en-GB" smtClean="0"/>
              <a:pPr/>
              <a:t>49</a:t>
            </a:fld>
            <a:endParaRPr lang="en-GB"/>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r>
              <a:rPr lang="en-GB" dirty="0"/>
              <a:t>[Cheltenham racecourse [Architect: Roberts Limbrick]]</a:t>
            </a:r>
          </a:p>
          <a:p>
            <a:endParaRPr lang="en-GB" dirty="0"/>
          </a:p>
          <a:p>
            <a:r>
              <a:rPr lang="en-GB" dirty="0"/>
              <a:t>This last section of the presentation will introduce you to a revolutionary product, self-cleaning glass.</a:t>
            </a:r>
          </a:p>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First, let me give you some background information to set the scene.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Founded in 1826 and a member of NSG group since June 2006, Pilkington is one of the world's largest manufacturers of glass and glazing products.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Combined annual sales of NSG/Pilkington are circa £4.0 billion.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has manufacturing operations in roughly 30 countries with more than 27,000 employees worldwide and sales in 130 countries.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Sir Alastair Pilkington invented the Float glass process in 1952, which is now the world standard for high quality flat glass manufacture.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(Read through the mission statement and explain the SBU’s)</a:t>
            </a:r>
          </a:p>
          <a:p>
            <a:endParaRPr lang="en-GB" dirty="0"/>
          </a:p>
        </p:txBody>
      </p:sp>
      <p:sp>
        <p:nvSpPr>
          <p:cNvPr id="4" name="Slide Number Placeholder 3"/>
          <p:cNvSpPr>
            <a:spLocks noGrp="1"/>
          </p:cNvSpPr>
          <p:nvPr>
            <p:ph type="sldNum" sz="quarter" idx="10"/>
          </p:nvPr>
        </p:nvSpPr>
        <p:spPr/>
        <p:txBody>
          <a:bodyPr/>
          <a:lstStyle/>
          <a:p>
            <a:fld id="{3042E6FE-0AC4-4215-8797-443BE0B6A4A5}" type="slidenum">
              <a:rPr lang="en-GB" smtClean="0"/>
              <a:t>5</a:t>
            </a:fld>
            <a:endParaRPr lang="en-GB"/>
          </a:p>
        </p:txBody>
      </p:sp>
    </p:spTree>
    <p:extLst>
      <p:ext uri="{BB962C8B-B14F-4D97-AF65-F5344CB8AC3E}">
        <p14:creationId xmlns:p14="http://schemas.microsoft.com/office/powerpoint/2010/main" val="3325369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EF8F2E9-0673-44F2-A3AB-8AFF3837F4BF}" type="slidenum">
              <a:rPr lang="en-GB" smtClean="0"/>
              <a:pPr/>
              <a:t>50</a:t>
            </a:fld>
            <a:endParaRPr lang="en-GB"/>
          </a:p>
        </p:txBody>
      </p:sp>
      <p:sp>
        <p:nvSpPr>
          <p:cNvPr id="101379" name="Rectangle 2"/>
          <p:cNvSpPr>
            <a:spLocks noGrp="1" noRot="1" noChangeAspect="1" noChangeArrowheads="1" noTextEdit="1"/>
          </p:cNvSpPr>
          <p:nvPr>
            <p:ph type="sldImg"/>
          </p:nvPr>
        </p:nvSpPr>
        <p:spPr>
          <a:xfrm>
            <a:off x="3074988" y="554038"/>
            <a:ext cx="3689350" cy="2767012"/>
          </a:xfrm>
          <a:ln/>
        </p:spPr>
      </p:sp>
      <p:sp>
        <p:nvSpPr>
          <p:cNvPr id="101380" name="Rectangle 3"/>
          <p:cNvSpPr>
            <a:spLocks noGrp="1" noChangeArrowheads="1"/>
          </p:cNvSpPr>
          <p:nvPr>
            <p:ph type="body" idx="1"/>
          </p:nvPr>
        </p:nvSpPr>
        <p:spPr>
          <a:xfrm>
            <a:off x="984360" y="3505502"/>
            <a:ext cx="7870603" cy="3320039"/>
          </a:xfrm>
          <a:noFill/>
          <a:ln/>
        </p:spPr>
        <p:txBody>
          <a:bodyPr/>
          <a:lstStyle/>
          <a:p>
            <a:r>
              <a:rPr kumimoji="1" lang="en-GB" sz="1200" kern="1200" dirty="0">
                <a:solidFill>
                  <a:schemeClr val="tx1"/>
                </a:solidFill>
                <a:effectLst/>
                <a:latin typeface="+mn-lt"/>
                <a:ea typeface="+mn-ea"/>
                <a:cs typeface="+mn-cs"/>
              </a:rPr>
              <a:t>It has been possible for some time to buy products which can be applied to glass to make the glass easier to clean.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These products were developed for automotive and marine applications and involve spraying a waxy coating onto the surface of the glass. This makes rain and water form larger droplets which should run off the glass more readily carrying dirt with them.</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These applications have a limited lifespan with some suppliers recommending that their products be reapplied every 3 - 4 years.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They cannot be considered truly self-cleaning and are not 'dual action', which I will explain shortly.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BBC81F5-D643-4039-86F3-5B41FA973B73}" type="slidenum">
              <a:rPr lang="en-GB" smtClean="0"/>
              <a:pPr/>
              <a:t>51</a:t>
            </a:fld>
            <a:endParaRPr lang="en-GB"/>
          </a:p>
        </p:txBody>
      </p:sp>
      <p:sp>
        <p:nvSpPr>
          <p:cNvPr id="102403" name="Rectangle 2"/>
          <p:cNvSpPr>
            <a:spLocks noGrp="1" noRot="1" noChangeAspect="1" noChangeArrowheads="1" noTextEdit="1"/>
          </p:cNvSpPr>
          <p:nvPr>
            <p:ph type="sldImg"/>
          </p:nvPr>
        </p:nvSpPr>
        <p:spPr>
          <a:xfrm>
            <a:off x="3074988" y="554038"/>
            <a:ext cx="3689350" cy="2767012"/>
          </a:xfrm>
          <a:ln/>
        </p:spPr>
      </p:sp>
      <p:sp>
        <p:nvSpPr>
          <p:cNvPr id="102404" name="Rectangle 3"/>
          <p:cNvSpPr>
            <a:spLocks noGrp="1" noChangeArrowheads="1"/>
          </p:cNvSpPr>
          <p:nvPr>
            <p:ph type="body" idx="1"/>
          </p:nvPr>
        </p:nvSpPr>
        <p:spPr>
          <a:xfrm>
            <a:off x="984360" y="3505502"/>
            <a:ext cx="7870603" cy="3320039"/>
          </a:xfrm>
          <a:noFill/>
          <a:ln/>
        </p:spPr>
        <p:txBody>
          <a:bodyPr/>
          <a:lstStyle/>
          <a:p>
            <a:r>
              <a:rPr kumimoji="1" lang="en-GB" sz="1200" kern="1200" dirty="0">
                <a:solidFill>
                  <a:schemeClr val="tx1"/>
                </a:solidFill>
                <a:effectLst/>
                <a:latin typeface="+mn-lt"/>
                <a:ea typeface="+mn-ea"/>
                <a:cs typeface="+mn-cs"/>
              </a:rPr>
              <a:t>[Cheltenham Racecourse [Architects: Roberts Limbrick]]</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To be truly “Self-Cleaning” a coating should possess these characteristics….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Most notably, the glass should actively work to reduce the levels of surface contamination.</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We refer to true self-cleaning glass as having a dual action – they break down organic dirt and then allow the dirt residues to be more readily washed off the glass surface.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As for all coated glass for use in architectural applications, specifiers should check that self-cleaning glass meets Class A, the highest classification for coating durability in the European Standard, EN 1096 Part 2 (2012).  Furthermore, self-cleaning performance should be maintained for its lifetime by passing Part 5 (2016) of the same standard.  Not all self-cleaning products can satisfy these requirements.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mn-lt"/>
                <a:ea typeface="+mn-ea"/>
                <a:cs typeface="+mn-cs"/>
              </a:rPr>
              <a:t>[Nick Everton House, Manchester [Architects: Atelier MB]]</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Unusually for most glass coatings, self-cleaning coatings are applied to the outside of the Insulating Glazing Unit (IGU). This coating utilises ultra-violet radiation to break down organic compounds through a photocatalytic process.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IGU cannot begin self-cleaning immediately after installation as it requires an initial UV activation period of up to between 5 and 7 days. Once this has been done the glass will work continuously for 24 hours a day, and even at night, for the life time of the glass.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second part of the self-cleaning process is for water, usually rain water, to rinse away the contamination residues. The outer face of the coating is hydrophilic and so attracts water to form a sheet rather than droplets. This sheet of water then flushes the residues down off the glass.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In periods of dry weather, it may be necessary to rinse the glass with a hose or sprinklers in order to achieve the full cleansing effect.</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52</a:t>
            </a:fld>
            <a:endParaRPr kumimoji="1" lang="ja-JP" altLang="en-US"/>
          </a:p>
        </p:txBody>
      </p:sp>
    </p:spTree>
    <p:extLst>
      <p:ext uri="{BB962C8B-B14F-4D97-AF65-F5344CB8AC3E}">
        <p14:creationId xmlns:p14="http://schemas.microsoft.com/office/powerpoint/2010/main" val="732244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728304A-D6DC-46B7-B3D3-3F1537A470FC}" type="slidenum">
              <a:rPr lang="en-GB" smtClean="0"/>
              <a:pPr/>
              <a:t>53</a:t>
            </a:fld>
            <a:endParaRPr lang="en-GB"/>
          </a:p>
        </p:txBody>
      </p:sp>
      <p:sp>
        <p:nvSpPr>
          <p:cNvPr id="105475" name="Rectangle 2"/>
          <p:cNvSpPr>
            <a:spLocks noGrp="1" noRot="1" noChangeAspect="1" noChangeArrowheads="1" noTextEdit="1"/>
          </p:cNvSpPr>
          <p:nvPr>
            <p:ph type="sldImg"/>
          </p:nvPr>
        </p:nvSpPr>
        <p:spPr>
          <a:xfrm>
            <a:off x="3074988" y="554038"/>
            <a:ext cx="3689350" cy="2767012"/>
          </a:xfrm>
          <a:ln/>
        </p:spPr>
      </p:sp>
      <p:sp>
        <p:nvSpPr>
          <p:cNvPr id="105476" name="Rectangle 3"/>
          <p:cNvSpPr>
            <a:spLocks noGrp="1" noChangeArrowheads="1"/>
          </p:cNvSpPr>
          <p:nvPr>
            <p:ph type="body" idx="1"/>
          </p:nvPr>
        </p:nvSpPr>
        <p:spPr>
          <a:noFill/>
          <a:ln/>
        </p:spPr>
        <p:txBody>
          <a:bodyPr lIns="95810" tIns="47906" rIns="95810" bIns="47906"/>
          <a:lstStyle/>
          <a:p>
            <a:r>
              <a:rPr kumimoji="1" lang="en-GB" sz="1200" kern="1200" dirty="0">
                <a:solidFill>
                  <a:schemeClr val="tx1"/>
                </a:solidFill>
                <a:effectLst/>
                <a:latin typeface="+mn-lt"/>
                <a:ea typeface="+mn-ea"/>
                <a:cs typeface="+mn-cs"/>
              </a:rPr>
              <a:t>Apart from the aesthetics of having cleaner windows, using self-cleaning glass can assist with Health &amp; Safety issues.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Updated in 2018, BS 8560, the British Standard Code of practice for the design of buildings incorporating safe work at height, recognises that self-cleaning glass can be an effective control measure to avoid the need to work at height – thus reducing the potential for injuries.</a:t>
            </a:r>
          </a:p>
          <a:p>
            <a:endParaRPr kumimoji="1" lang="en-GB" sz="1200" kern="1200" dirty="0">
              <a:solidFill>
                <a:schemeClr val="tx1"/>
              </a:solidFill>
              <a:effectLst/>
              <a:latin typeface="+mn-lt"/>
              <a:ea typeface="+mn-ea"/>
              <a:cs typeface="+mn-cs"/>
            </a:endParaRPr>
          </a:p>
          <a:p>
            <a:pPr hangingPunct="0"/>
            <a:r>
              <a:rPr kumimoji="1" lang="en-GB" sz="1200" kern="1200" dirty="0">
                <a:solidFill>
                  <a:schemeClr val="tx1"/>
                </a:solidFill>
                <a:effectLst/>
                <a:latin typeface="+mn-lt"/>
                <a:ea typeface="+mn-ea"/>
                <a:cs typeface="+mn-cs"/>
              </a:rPr>
              <a:t>In terms of Building Regulations, Approved Document K in England acknowledges the role that self-cleaning materials can play.  Specifically, the Requirement K5.4 to provide safe access for cleaning does not apply if transparent elements not intended to be cleaned (e.g. self-cleaning glass).  When self-cleaning glass is not considered or a low-maintenance coating is applied that is not permanent, the architect who specifies the system would therefore have to consider the cleaning of the external glazed façade at the design stage and develop a solution. A waiver may be required in relation to K5.4 of Approved Document K on the basis that the self-cleaning glass is of such a standard it is not intended to be cleaned and with evidence that it meets BS EN 1096-5:2016.</a:t>
            </a:r>
          </a:p>
          <a:p>
            <a:pPr hangingPunct="0"/>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Commercially, manual window cleaning can be surprisingly expensive, and these costs should be considered over the lifetime of the building. The Building Research Establishment (BRE) carried out an independent investigation into self-cleaning coatings which found that payback periods ranged from as little as 3 years. The full report and a summary of its findings have been published and are freely available.</a:t>
            </a:r>
          </a:p>
          <a:p>
            <a:endParaRPr kumimoji="1"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200" kern="1200" dirty="0">
                <a:solidFill>
                  <a:schemeClr val="tx1"/>
                </a:solidFill>
                <a:effectLst/>
                <a:latin typeface="+mn-lt"/>
                <a:ea typeface="+mn-ea"/>
                <a:cs typeface="+mn-cs"/>
              </a:rPr>
              <a:t>Under Construction (Design and Management) regulations, if a product is manufactured to function in a particular way i.e. self-cleaning glass, but it fails to perform in the </a:t>
            </a:r>
            <a:r>
              <a:rPr kumimoji="1" lang="en-GB" sz="1200" kern="1200">
                <a:solidFill>
                  <a:schemeClr val="tx1"/>
                </a:solidFill>
                <a:effectLst/>
                <a:latin typeface="+mn-lt"/>
                <a:ea typeface="+mn-ea"/>
                <a:cs typeface="+mn-cs"/>
              </a:rPr>
              <a:t>desired way </a:t>
            </a:r>
            <a:r>
              <a:rPr kumimoji="1" lang="en-GB" sz="1200" kern="1200" dirty="0">
                <a:solidFill>
                  <a:schemeClr val="tx1"/>
                </a:solidFill>
                <a:effectLst/>
                <a:latin typeface="+mn-lt"/>
                <a:ea typeface="+mn-ea"/>
                <a:cs typeface="+mn-cs"/>
              </a:rPr>
              <a:t>when installed correctly and in the </a:t>
            </a:r>
            <a:r>
              <a:rPr kumimoji="1" lang="en-GB" sz="1200" kern="1200">
                <a:solidFill>
                  <a:schemeClr val="tx1"/>
                </a:solidFill>
                <a:effectLst/>
                <a:latin typeface="+mn-lt"/>
                <a:ea typeface="+mn-ea"/>
                <a:cs typeface="+mn-cs"/>
              </a:rPr>
              <a:t>appropriate location, </a:t>
            </a:r>
            <a:r>
              <a:rPr kumimoji="1" lang="en-GB" sz="1200" kern="1200" dirty="0">
                <a:solidFill>
                  <a:schemeClr val="tx1"/>
                </a:solidFill>
                <a:effectLst/>
                <a:latin typeface="+mn-lt"/>
                <a:ea typeface="+mn-ea"/>
                <a:cs typeface="+mn-cs"/>
              </a:rPr>
              <a:t>the manufacturer holds responsibility of this.</a:t>
            </a:r>
          </a:p>
          <a:p>
            <a:endParaRPr kumimoji="1" lang="en-GB" sz="1200" kern="1200" dirty="0">
              <a:solidFill>
                <a:schemeClr val="tx1"/>
              </a:solidFill>
              <a:effectLst/>
              <a:latin typeface="+mn-lt"/>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Project: </a:t>
            </a:r>
            <a:r>
              <a:rPr lang="en-GB" sz="1200" dirty="0"/>
              <a:t>Hagley Road</a:t>
            </a:r>
            <a:endParaRPr lang="en-GB" dirty="0"/>
          </a:p>
          <a:p>
            <a:r>
              <a:rPr lang="en-GB" b="1" dirty="0"/>
              <a:t>Architect</a:t>
            </a:r>
            <a:r>
              <a:rPr lang="en-GB" dirty="0"/>
              <a:t>: </a:t>
            </a:r>
            <a:r>
              <a:rPr kumimoji="1" lang="en-GB" sz="1200" b="0" i="0" kern="1200" dirty="0">
                <a:solidFill>
                  <a:schemeClr val="tx1"/>
                </a:solidFill>
                <a:effectLst/>
                <a:latin typeface="+mn-lt"/>
                <a:ea typeface="+mn-ea"/>
                <a:cs typeface="+mn-cs"/>
              </a:rPr>
              <a:t>Hing &amp; Jones</a:t>
            </a:r>
            <a:endParaRPr lang="en-GB" dirty="0"/>
          </a:p>
          <a:p>
            <a:endParaRPr lang="en-GB" dirty="0"/>
          </a:p>
          <a:p>
            <a:r>
              <a:rPr lang="en-GB" dirty="0"/>
              <a:t>The flexibility and style of a structural glazing system, and the practicality of self cleaning glass have been combined for the first time in the refurbishment of superior office blocks at 54 Hagley Road, Birmingham.</a:t>
            </a:r>
          </a:p>
          <a:p>
            <a:endParaRPr lang="en-GB" dirty="0"/>
          </a:p>
          <a:p>
            <a:r>
              <a:rPr lang="en-GB" dirty="0"/>
              <a:t>The building, which houses 14,000 m² of office space, features 260 m² of self-cleaning structural glazing in the atrium at its entrance. The roof consists of 125 m² of self-cleaning structural glazing, including laminated thermal efficient panels with a 1.5 mm PVB interlayer. The vertical glazing consists of 135 m² of 10 mm self-cleaning structural glazing and 6 mm of thermally efficient glazing, with a 16 mm cavity.</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54</a:t>
            </a:fld>
            <a:endParaRPr kumimoji="1" lang="ja-JP" altLang="en-US"/>
          </a:p>
        </p:txBody>
      </p:sp>
    </p:spTree>
    <p:extLst>
      <p:ext uri="{BB962C8B-B14F-4D97-AF65-F5344CB8AC3E}">
        <p14:creationId xmlns:p14="http://schemas.microsoft.com/office/powerpoint/2010/main" val="3618513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questions?</a:t>
            </a:r>
          </a:p>
        </p:txBody>
      </p:sp>
      <p:sp>
        <p:nvSpPr>
          <p:cNvPr id="4" name="Slide Number Placeholder 3"/>
          <p:cNvSpPr>
            <a:spLocks noGrp="1"/>
          </p:cNvSpPr>
          <p:nvPr>
            <p:ph type="sldNum" sz="quarter" idx="5"/>
          </p:nvPr>
        </p:nvSpPr>
        <p:spPr/>
        <p:txBody>
          <a:bodyPr/>
          <a:lstStyle/>
          <a:p>
            <a:fld id="{0DA88ED9-0FFD-4AB8-A154-3257E2A1F51B}" type="slidenum">
              <a:rPr kumimoji="1" lang="ja-JP" altLang="en-US" smtClean="0"/>
              <a:t>55</a:t>
            </a:fld>
            <a:endParaRPr kumimoji="1" lang="ja-JP" altLang="en-US"/>
          </a:p>
        </p:txBody>
      </p:sp>
    </p:spTree>
    <p:extLst>
      <p:ext uri="{BB962C8B-B14F-4D97-AF65-F5344CB8AC3E}">
        <p14:creationId xmlns:p14="http://schemas.microsoft.com/office/powerpoint/2010/main" val="373143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F9D692F-1A06-4D75-B9CF-CA24D390753F}" type="slidenum">
              <a:rPr lang="en-GB" smtClean="0"/>
              <a:pPr/>
              <a:t>6</a:t>
            </a:fld>
            <a:endParaRPr lang="en-GB"/>
          </a:p>
        </p:txBody>
      </p:sp>
      <p:sp>
        <p:nvSpPr>
          <p:cNvPr id="64515" name="Rectangle 2"/>
          <p:cNvSpPr>
            <a:spLocks noGrp="1" noRot="1" noChangeAspect="1" noChangeArrowheads="1" noTextEdit="1"/>
          </p:cNvSpPr>
          <p:nvPr>
            <p:ph type="sldImg"/>
          </p:nvPr>
        </p:nvSpPr>
        <p:spPr>
          <a:xfrm>
            <a:off x="3081338" y="554038"/>
            <a:ext cx="3692525" cy="2768600"/>
          </a:xfrm>
          <a:ln/>
        </p:spPr>
      </p:sp>
      <p:sp>
        <p:nvSpPr>
          <p:cNvPr id="64516" name="Rectangle 3"/>
          <p:cNvSpPr>
            <a:spLocks noGrp="1" noChangeArrowheads="1"/>
          </p:cNvSpPr>
          <p:nvPr>
            <p:ph type="body" idx="1"/>
          </p:nvPr>
        </p:nvSpPr>
        <p:spPr>
          <a:xfrm>
            <a:off x="1308922" y="3504282"/>
            <a:ext cx="7716862" cy="3518924"/>
          </a:xfrm>
          <a:noFill/>
          <a:ln/>
        </p:spPr>
        <p:txBody>
          <a:bodyPr/>
          <a:lstStyle/>
          <a:p>
            <a:r>
              <a:rPr kumimoji="1" lang="en-GB" sz="1200" kern="1200" dirty="0">
                <a:solidFill>
                  <a:schemeClr val="tx1"/>
                </a:solidFill>
                <a:effectLst/>
                <a:latin typeface="+mn-lt"/>
                <a:ea typeface="+mn-ea"/>
                <a:cs typeface="+mn-cs"/>
              </a:rPr>
              <a:t>The float process revolutionised glass manufacture by allowing the mass production of glass with exceptionally good visual quality in very large sheets – the typical “jumbo” size being 3210 mm x 6000 mm.</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After being invented in 1952, it took a further 7 years and approx. £150 million in todays money to fully commercially develop and bring to market. (Approx. value using Bank of England inflation calculator)</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At the start of the process, the raw materials are melted in a furnace at 1600°C. The liquid glass is then allowed to pour continuously onto a bath of molten tin. Molten glass floats on the surface of the tin and naturally forms a level ribbon with parallel faces about 6mm thick.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Float Production lines need to produce a range of thicknesses from approx. 1 mm thick up to 19 mm. To control the glass thickness, so-called top rollers are used which are positioned vertical to the glass surface at either side of the float bath. They can be used to pull or push the glass at the edge of the float bath by changing their angle. Pulling the glass through from the furnace more quickly makes it thinner, slowing the rate of flow makes it thicker. The glass then proceeds down the cooling line, at the end of which it is washed, inspected, cut and packed for automated distribution.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kumimoji="1" lang="en-GB" sz="1200" kern="1200" dirty="0">
                <a:solidFill>
                  <a:schemeClr val="tx1"/>
                </a:solidFill>
                <a:effectLst/>
                <a:latin typeface="+mn-lt"/>
                <a:ea typeface="+mn-ea"/>
                <a:cs typeface="+mn-cs"/>
              </a:rPr>
              <a:t>If adequately segregated, glass can be recycled an infinite number of times. Recycled glass, or cullet, is the glassmaker’s most valuable raw material. It replaces virgin raw materials, does not decompose to emit carbon, melts at a lower temperature than virgin materials, reduces air emissions and diverts waste from landfill. Using approximately 10% of cullet in the batch can reduce fuel consumption by 3%.</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Continuous improvement and innovation have seen the EU flat glass industry reduce its CO</a:t>
            </a:r>
            <a:r>
              <a:rPr kumimoji="1" lang="en-GB" sz="1200" kern="1200" baseline="-25000" dirty="0">
                <a:solidFill>
                  <a:schemeClr val="tx1"/>
                </a:solidFill>
                <a:effectLst/>
                <a:latin typeface="+mn-lt"/>
                <a:ea typeface="+mn-ea"/>
                <a:cs typeface="+mn-cs"/>
              </a:rPr>
              <a:t>2</a:t>
            </a:r>
            <a:r>
              <a:rPr kumimoji="1" lang="en-GB" sz="1200" kern="1200" dirty="0">
                <a:solidFill>
                  <a:schemeClr val="tx1"/>
                </a:solidFill>
                <a:effectLst/>
                <a:latin typeface="+mn-lt"/>
                <a:ea typeface="+mn-ea"/>
                <a:cs typeface="+mn-cs"/>
              </a:rPr>
              <a:t> emissions per tonne of glass by 43% between 1990 and today. This has been achieved through better furnace design, construction and operation, increasing the share of cullet as a raw material and evolution in the energy mix, for example by phasing out oil-fired plants.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Research has shown that the CO</a:t>
            </a:r>
            <a:r>
              <a:rPr kumimoji="1" lang="en-GB" sz="1200" kern="1200" baseline="-25000" dirty="0">
                <a:solidFill>
                  <a:schemeClr val="tx1"/>
                </a:solidFill>
                <a:effectLst/>
                <a:latin typeface="+mn-lt"/>
                <a:ea typeface="+mn-ea"/>
                <a:cs typeface="+mn-cs"/>
              </a:rPr>
              <a:t>2</a:t>
            </a:r>
            <a:r>
              <a:rPr kumimoji="1" lang="en-GB" sz="1200" kern="1200" dirty="0">
                <a:solidFill>
                  <a:schemeClr val="tx1"/>
                </a:solidFill>
                <a:effectLst/>
                <a:latin typeface="+mn-lt"/>
                <a:ea typeface="+mn-ea"/>
                <a:cs typeface="+mn-cs"/>
              </a:rPr>
              <a:t> emissions associated with the manufacture of high-performance double-glazing units can be offset within 6 to 20 months of its use in buildings.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contribution of flat glass to decarbonisation is not limited to energy savings, it is an indispensable material to produce solar energy as a key component of photovoltaic panels or as a substrate for the integration of transparent photovoltaic cells in buildings (BIPV). The latter is a fast-increasing market expected to progress.</a:t>
            </a:r>
            <a:endParaRPr lang="en-GB" dirty="0"/>
          </a:p>
        </p:txBody>
      </p:sp>
      <p:sp>
        <p:nvSpPr>
          <p:cNvPr id="4" name="Slide Number Placeholder 3"/>
          <p:cNvSpPr>
            <a:spLocks noGrp="1"/>
          </p:cNvSpPr>
          <p:nvPr>
            <p:ph type="sldNum" sz="quarter" idx="10"/>
          </p:nvPr>
        </p:nvSpPr>
        <p:spPr/>
        <p:txBody>
          <a:bodyPr/>
          <a:lstStyle/>
          <a:p>
            <a:pPr>
              <a:defRPr/>
            </a:pPr>
            <a:fld id="{064D9277-74DA-4823-8798-B5AA3C0A7C15}" type="slidenum">
              <a:rPr lang="en-GB" smtClean="0">
                <a:solidFill>
                  <a:prstClr val="black"/>
                </a:solidFill>
              </a:rPr>
              <a:pPr>
                <a:defRPr/>
              </a:pPr>
              <a:t>7</a:t>
            </a:fld>
            <a:endParaRPr lang="en-GB">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B528728-88CA-4C7E-8FB3-0BD10AC50D59}" type="slidenum">
              <a:rPr lang="en-GB" smtClean="0"/>
              <a:pPr/>
              <a:t>8</a:t>
            </a:fld>
            <a:endParaRPr lang="en-GB"/>
          </a:p>
        </p:txBody>
      </p:sp>
      <p:sp>
        <p:nvSpPr>
          <p:cNvPr id="65539" name="Rectangle 2050"/>
          <p:cNvSpPr>
            <a:spLocks noGrp="1" noRot="1" noChangeAspect="1" noChangeArrowheads="1" noTextEdit="1"/>
          </p:cNvSpPr>
          <p:nvPr>
            <p:ph type="sldImg"/>
          </p:nvPr>
        </p:nvSpPr>
        <p:spPr>
          <a:ln/>
        </p:spPr>
      </p:sp>
      <p:sp>
        <p:nvSpPr>
          <p:cNvPr id="65540" name="Rectangle 2051"/>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Commissioned by Glass for Europe, the European trade association of the flat glass sector, an independent study undertaken by TNO quantified the potential energy savings and carbon dioxide reductions that could be realised if high performance glazing were to be installed in all of Europe's buildings.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The study found that, if all buildings in the UK were installed with high performance glazing, 9715 </a:t>
            </a:r>
            <a:r>
              <a:rPr kumimoji="1" lang="en-GB" sz="1200" kern="1200" dirty="0" err="1">
                <a:solidFill>
                  <a:schemeClr val="tx1"/>
                </a:solidFill>
                <a:effectLst/>
                <a:latin typeface="+mn-lt"/>
                <a:ea typeface="+mn-ea"/>
                <a:cs typeface="+mn-cs"/>
              </a:rPr>
              <a:t>ktoe</a:t>
            </a:r>
            <a:r>
              <a:rPr kumimoji="1" lang="en-GB" sz="1200" kern="1200" dirty="0">
                <a:solidFill>
                  <a:schemeClr val="tx1"/>
                </a:solidFill>
                <a:effectLst/>
                <a:latin typeface="+mn-lt"/>
                <a:ea typeface="+mn-ea"/>
                <a:cs typeface="+mn-cs"/>
              </a:rPr>
              <a:t> (kilo tonnes of oil equivalent) energy could be saved annually by 2030, with a corresponding avoidance of carbon dioxide emissions of 32%. </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Also, nearly half of the total savings potential identified for 2030 could be realised in 10 years by doubling the window renovation rate with high performance glazing.</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A summary of the findings from the study can be downloaded from the Glass for Europe website.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[Note for presenter.  1 kilo tonne of oil equivalent is equal to 1.16 kWh]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B528728-88CA-4C7E-8FB3-0BD10AC50D59}" type="slidenum">
              <a:rPr lang="en-GB" smtClean="0"/>
              <a:pPr/>
              <a:t>9</a:t>
            </a:fld>
            <a:endParaRPr lang="en-GB"/>
          </a:p>
        </p:txBody>
      </p:sp>
      <p:sp>
        <p:nvSpPr>
          <p:cNvPr id="65539" name="Rectangle 2050"/>
          <p:cNvSpPr>
            <a:spLocks noGrp="1" noRot="1" noChangeAspect="1" noChangeArrowheads="1" noTextEdit="1"/>
          </p:cNvSpPr>
          <p:nvPr>
            <p:ph type="sldImg"/>
          </p:nvPr>
        </p:nvSpPr>
        <p:spPr>
          <a:ln/>
        </p:spPr>
      </p:sp>
      <p:sp>
        <p:nvSpPr>
          <p:cNvPr id="65540" name="Rectangle 2051"/>
          <p:cNvSpPr>
            <a:spLocks noGrp="1" noChangeArrowheads="1"/>
          </p:cNvSpPr>
          <p:nvPr>
            <p:ph type="body" idx="1"/>
          </p:nvPr>
        </p:nvSpPr>
        <p:spPr>
          <a:noFill/>
          <a:ln/>
        </p:spPr>
        <p:txBody>
          <a:bodyPr/>
          <a:lstStyle/>
          <a:p>
            <a:r>
              <a:rPr kumimoji="1" lang="en-GB" sz="1200" kern="1200" dirty="0">
                <a:solidFill>
                  <a:schemeClr val="tx1"/>
                </a:solidFill>
                <a:effectLst/>
                <a:latin typeface="+mn-lt"/>
                <a:ea typeface="+mn-ea"/>
                <a:cs typeface="+mn-cs"/>
              </a:rPr>
              <a:t>[</a:t>
            </a:r>
            <a:r>
              <a:rPr kumimoji="1" lang="en-GB" sz="1200" kern="1200" dirty="0" err="1">
                <a:solidFill>
                  <a:schemeClr val="tx1"/>
                </a:solidFill>
                <a:effectLst/>
                <a:latin typeface="+mn-lt"/>
                <a:ea typeface="+mn-ea"/>
                <a:cs typeface="+mn-cs"/>
              </a:rPr>
              <a:t>Hox</a:t>
            </a:r>
            <a:r>
              <a:rPr kumimoji="1" lang="en-GB" sz="1200" kern="1200" dirty="0">
                <a:solidFill>
                  <a:schemeClr val="tx1"/>
                </a:solidFill>
                <a:effectLst/>
                <a:latin typeface="+mn-lt"/>
                <a:ea typeface="+mn-ea"/>
                <a:cs typeface="+mn-cs"/>
              </a:rPr>
              <a:t> Haus, Royal Holloway University of London [Architects: 74]]</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Reminding ourselves of the commonly-known characteristics of glass:</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is a strong material (if we look at the strength of the molecular bonds in glass it should be stronger than steel) but it can be weakened by cracks and abrasions, and this is the basis of cutting glass – we score the surface and snap or break the cut open along the score-line.</a:t>
            </a:r>
          </a:p>
          <a:p>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It behaves like a brittle substance (technically an amorphous solid) and is found in the following forms:</a:t>
            </a:r>
          </a:p>
          <a:p>
            <a:endParaRPr kumimoji="1"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kumimoji="1" lang="en-GB" sz="1200" kern="1200" dirty="0">
                <a:solidFill>
                  <a:schemeClr val="tx1"/>
                </a:solidFill>
                <a:effectLst/>
                <a:latin typeface="+mn-lt"/>
                <a:ea typeface="+mn-ea"/>
                <a:cs typeface="+mn-cs"/>
              </a:rPr>
              <a:t>Annealed (</a:t>
            </a:r>
            <a:r>
              <a:rPr kumimoji="1" lang="en-GB" sz="1200" kern="1200" dirty="0" err="1">
                <a:solidFill>
                  <a:schemeClr val="tx1"/>
                </a:solidFill>
                <a:effectLst/>
                <a:latin typeface="+mn-lt"/>
                <a:ea typeface="+mn-ea"/>
                <a:cs typeface="+mn-cs"/>
              </a:rPr>
              <a:t>inc.</a:t>
            </a:r>
            <a:r>
              <a:rPr kumimoji="1" lang="en-GB" sz="1200" kern="1200" dirty="0">
                <a:solidFill>
                  <a:schemeClr val="tx1"/>
                </a:solidFill>
                <a:effectLst/>
                <a:latin typeface="+mn-lt"/>
                <a:ea typeface="+mn-ea"/>
                <a:cs typeface="+mn-cs"/>
              </a:rPr>
              <a:t> patterned/wired)</a:t>
            </a:r>
          </a:p>
          <a:p>
            <a:pPr marL="171450" lvl="0" indent="-171450">
              <a:buFont typeface="Arial" panose="020B0604020202020204" pitchFamily="34" charset="0"/>
              <a:buChar char="•"/>
            </a:pPr>
            <a:r>
              <a:rPr kumimoji="1" lang="en-GB" sz="1200" kern="1200" dirty="0">
                <a:solidFill>
                  <a:schemeClr val="tx1"/>
                </a:solidFill>
                <a:effectLst/>
                <a:latin typeface="+mn-lt"/>
                <a:ea typeface="+mn-ea"/>
                <a:cs typeface="+mn-cs"/>
              </a:rPr>
              <a:t>Laminated (</a:t>
            </a:r>
            <a:r>
              <a:rPr kumimoji="1" lang="en-GB" sz="1200" kern="1200" dirty="0" err="1">
                <a:solidFill>
                  <a:schemeClr val="tx1"/>
                </a:solidFill>
                <a:effectLst/>
                <a:latin typeface="+mn-lt"/>
                <a:ea typeface="+mn-ea"/>
                <a:cs typeface="+mn-cs"/>
              </a:rPr>
              <a:t>eg.</a:t>
            </a:r>
            <a:r>
              <a:rPr kumimoji="1" lang="en-GB" sz="1200" kern="1200" dirty="0">
                <a:solidFill>
                  <a:schemeClr val="tx1"/>
                </a:solidFill>
                <a:effectLst/>
                <a:latin typeface="+mn-lt"/>
                <a:ea typeface="+mn-ea"/>
                <a:cs typeface="+mn-cs"/>
              </a:rPr>
              <a:t> PVB, Ionomer)</a:t>
            </a:r>
          </a:p>
          <a:p>
            <a:pPr marL="171450" lvl="0" indent="-171450">
              <a:buFont typeface="Arial" panose="020B0604020202020204" pitchFamily="34" charset="0"/>
              <a:buChar char="•"/>
            </a:pPr>
            <a:r>
              <a:rPr kumimoji="1" lang="en-GB" sz="1200" kern="1200" dirty="0">
                <a:solidFill>
                  <a:schemeClr val="tx1"/>
                </a:solidFill>
                <a:effectLst/>
                <a:latin typeface="+mn-lt"/>
                <a:ea typeface="+mn-ea"/>
                <a:cs typeface="+mn-cs"/>
              </a:rPr>
              <a:t>Heat treated (</a:t>
            </a:r>
            <a:r>
              <a:rPr kumimoji="1" lang="en-GB" sz="1200" kern="1200" dirty="0" err="1">
                <a:solidFill>
                  <a:schemeClr val="tx1"/>
                </a:solidFill>
                <a:effectLst/>
                <a:latin typeface="+mn-lt"/>
                <a:ea typeface="+mn-ea"/>
                <a:cs typeface="+mn-cs"/>
              </a:rPr>
              <a:t>eg.</a:t>
            </a:r>
            <a:r>
              <a:rPr kumimoji="1" lang="en-GB" sz="1200" kern="1200" dirty="0">
                <a:solidFill>
                  <a:schemeClr val="tx1"/>
                </a:solidFill>
                <a:effectLst/>
                <a:latin typeface="+mn-lt"/>
                <a:ea typeface="+mn-ea"/>
                <a:cs typeface="+mn-cs"/>
              </a:rPr>
              <a:t> Toughened, Heat strengthened)</a:t>
            </a:r>
          </a:p>
          <a:p>
            <a:pPr lvl="0"/>
            <a:endParaRPr kumimoji="1" lang="en-GB" sz="1200" kern="1200" dirty="0">
              <a:solidFill>
                <a:schemeClr val="tx1"/>
              </a:solidFill>
              <a:effectLst/>
              <a:latin typeface="+mn-lt"/>
              <a:ea typeface="+mn-ea"/>
              <a:cs typeface="+mn-cs"/>
            </a:endParaRPr>
          </a:p>
          <a:p>
            <a:r>
              <a:rPr kumimoji="1" lang="en-GB" sz="1200" kern="1200" dirty="0">
                <a:solidFill>
                  <a:schemeClr val="tx1"/>
                </a:solidFill>
                <a:effectLst/>
                <a:latin typeface="+mn-lt"/>
                <a:ea typeface="+mn-ea"/>
                <a:cs typeface="+mn-cs"/>
              </a:rPr>
              <a:t>By processing and adapting one or more of these basic forms we can achieve a range of effects and properties.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1864677"/>
          </a:xfrm>
        </p:spPr>
        <p:txBody>
          <a:bodyPr anchor="b">
            <a:normAutofit/>
          </a:bodyPr>
          <a:lstStyle>
            <a:lvl1pPr algn="ctr">
              <a:defRPr sz="4800"/>
            </a:lvl1pPr>
          </a:lstStyle>
          <a:p>
            <a:r>
              <a:rPr lang="en-US" dirty="0"/>
              <a:t>Title</a:t>
            </a:r>
          </a:p>
        </p:txBody>
      </p:sp>
      <p:sp>
        <p:nvSpPr>
          <p:cNvPr id="3" name="Subtitle 2"/>
          <p:cNvSpPr>
            <a:spLocks noGrp="1"/>
          </p:cNvSpPr>
          <p:nvPr>
            <p:ph type="subTitle" idx="1" hasCustomPrompt="1"/>
          </p:nvPr>
        </p:nvSpPr>
        <p:spPr>
          <a:xfrm>
            <a:off x="1143000" y="3068638"/>
            <a:ext cx="6858000" cy="1655762"/>
          </a:xfrm>
        </p:spPr>
        <p:txBody>
          <a:bodyPr>
            <a:normAutofit/>
          </a:bodyPr>
          <a:lstStyle>
            <a:lvl1pPr marL="0" indent="0" algn="ctr">
              <a:buNone/>
              <a:defRPr sz="3600">
                <a:latin typeface="Tahoma" panose="020B0604030504040204" pitchFamily="34" charset="0"/>
                <a:ea typeface="Meiryo UI" panose="020B0604030504040204" pitchFamily="50" charset="-128"/>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cxnSp>
        <p:nvCxnSpPr>
          <p:cNvPr id="8" name="Gerader Verbinder 7">
            <a:extLst>
              <a:ext uri="{FF2B5EF4-FFF2-40B4-BE49-F238E27FC236}">
                <a16:creationId xmlns:a16="http://schemas.microsoft.com/office/drawing/2014/main" id="{E2B36D64-E00E-4D18-934F-DC5971C09277}"/>
              </a:ext>
            </a:extLst>
          </p:cNvPr>
          <p:cNvCxnSpPr>
            <a:cxnSpLocks/>
          </p:cNvCxnSpPr>
          <p:nvPr userDrawn="1"/>
        </p:nvCxnSpPr>
        <p:spPr>
          <a:xfrm>
            <a:off x="1273697" y="6446405"/>
            <a:ext cx="0" cy="24534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8566E64A-A767-4256-AE2D-2F391F073461}"/>
              </a:ext>
            </a:extLst>
          </p:cNvPr>
          <p:cNvSpPr>
            <a:spLocks noGrp="1"/>
          </p:cNvSpPr>
          <p:nvPr>
            <p:ph type="sldNum" sz="quarter" idx="4"/>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sp>
        <p:nvSpPr>
          <p:cNvPr id="18" name="Date Placeholder 3">
            <a:extLst>
              <a:ext uri="{FF2B5EF4-FFF2-40B4-BE49-F238E27FC236}">
                <a16:creationId xmlns:a16="http://schemas.microsoft.com/office/drawing/2014/main" id="{2FDB25AC-F848-4B08-AAEC-FE1DEC656113}"/>
              </a:ext>
            </a:extLst>
          </p:cNvPr>
          <p:cNvSpPr>
            <a:spLocks noGrp="1"/>
          </p:cNvSpPr>
          <p:nvPr>
            <p:ph type="dt" sz="half" idx="2"/>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1BCFDEA9-1CF6-4CDD-B4F3-9A80B9CF6AC5}" type="datetime1">
              <a:rPr lang="en-GB" altLang="ja-JP" smtClean="0"/>
              <a:t>01/06/2020</a:t>
            </a:fld>
            <a:endParaRPr lang="ja-JP" altLang="en-US" dirty="0"/>
          </a:p>
        </p:txBody>
      </p:sp>
      <p:sp>
        <p:nvSpPr>
          <p:cNvPr id="19" name="Footer Placeholder 4">
            <a:extLst>
              <a:ext uri="{FF2B5EF4-FFF2-40B4-BE49-F238E27FC236}">
                <a16:creationId xmlns:a16="http://schemas.microsoft.com/office/drawing/2014/main" id="{96178C18-E0C4-4194-8D37-663A4DAFB7BD}"/>
              </a:ext>
            </a:extLst>
          </p:cNvPr>
          <p:cNvSpPr>
            <a:spLocks noGrp="1"/>
          </p:cNvSpPr>
          <p:nvPr>
            <p:ph type="ftr" sz="quarter" idx="3"/>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pic>
        <p:nvPicPr>
          <p:cNvPr id="4" name="Obraz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392" y="244653"/>
            <a:ext cx="1706061" cy="574783"/>
          </a:xfrm>
          <a:prstGeom prst="rect">
            <a:avLst/>
          </a:prstGeom>
        </p:spPr>
      </p:pic>
    </p:spTree>
    <p:extLst>
      <p:ext uri="{BB962C8B-B14F-4D97-AF65-F5344CB8AC3E}">
        <p14:creationId xmlns:p14="http://schemas.microsoft.com/office/powerpoint/2010/main" val="2748215998"/>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9"/>
          <p:cNvGrpSpPr>
            <a:grpSpLocks/>
          </p:cNvGrpSpPr>
          <p:nvPr userDrawn="1"/>
        </p:nvGrpSpPr>
        <p:grpSpPr bwMode="auto">
          <a:xfrm>
            <a:off x="5251450" y="2333625"/>
            <a:ext cx="3162300" cy="3170238"/>
            <a:chOff x="1007" y="1174"/>
            <a:chExt cx="401" cy="402"/>
          </a:xfrm>
        </p:grpSpPr>
        <p:sp>
          <p:nvSpPr>
            <p:cNvPr id="3" name="Freeform 30"/>
            <p:cNvSpPr>
              <a:spLocks noEditPoints="1"/>
            </p:cNvSpPr>
            <p:nvPr/>
          </p:nvSpPr>
          <p:spPr bwMode="auto">
            <a:xfrm>
              <a:off x="1007" y="1174"/>
              <a:ext cx="401" cy="402"/>
            </a:xfrm>
            <a:custGeom>
              <a:avLst/>
              <a:gdLst/>
              <a:ahLst/>
              <a:cxnLst>
                <a:cxn ang="0">
                  <a:pos x="3697" y="94"/>
                </a:cxn>
                <a:cxn ang="0">
                  <a:pos x="2041" y="791"/>
                </a:cxn>
                <a:cxn ang="0">
                  <a:pos x="790" y="2040"/>
                </a:cxn>
                <a:cxn ang="0">
                  <a:pos x="93" y="3695"/>
                </a:cxn>
                <a:cxn ang="0">
                  <a:pos x="0" y="11882"/>
                </a:cxn>
                <a:cxn ang="0">
                  <a:pos x="363" y="13684"/>
                </a:cxn>
                <a:cxn ang="0">
                  <a:pos x="1356" y="15155"/>
                </a:cxn>
                <a:cxn ang="0">
                  <a:pos x="2828" y="16147"/>
                </a:cxn>
                <a:cxn ang="0">
                  <a:pos x="4631" y="16512"/>
                </a:cxn>
                <a:cxn ang="0">
                  <a:pos x="13224" y="16303"/>
                </a:cxn>
                <a:cxn ang="0">
                  <a:pos x="14793" y="15454"/>
                </a:cxn>
                <a:cxn ang="0">
                  <a:pos x="15919" y="14089"/>
                </a:cxn>
                <a:cxn ang="0">
                  <a:pos x="16454" y="12356"/>
                </a:cxn>
                <a:cxn ang="0">
                  <a:pos x="16454" y="4155"/>
                </a:cxn>
                <a:cxn ang="0">
                  <a:pos x="15919" y="2421"/>
                </a:cxn>
                <a:cxn ang="0">
                  <a:pos x="14793" y="1057"/>
                </a:cxn>
                <a:cxn ang="0">
                  <a:pos x="13224" y="208"/>
                </a:cxn>
                <a:cxn ang="0">
                  <a:pos x="15450" y="11882"/>
                </a:cxn>
                <a:cxn ang="0">
                  <a:pos x="15380" y="12590"/>
                </a:cxn>
                <a:cxn ang="0">
                  <a:pos x="15177" y="13261"/>
                </a:cxn>
                <a:cxn ang="0">
                  <a:pos x="14846" y="13879"/>
                </a:cxn>
                <a:cxn ang="0">
                  <a:pos x="14394" y="14429"/>
                </a:cxn>
                <a:cxn ang="0">
                  <a:pos x="13844" y="14880"/>
                </a:cxn>
                <a:cxn ang="0">
                  <a:pos x="13226" y="15211"/>
                </a:cxn>
                <a:cxn ang="0">
                  <a:pos x="12556" y="15414"/>
                </a:cxn>
                <a:cxn ang="0">
                  <a:pos x="11848" y="15483"/>
                </a:cxn>
                <a:cxn ang="0">
                  <a:pos x="4097" y="15444"/>
                </a:cxn>
                <a:cxn ang="0">
                  <a:pos x="3414" y="15273"/>
                </a:cxn>
                <a:cxn ang="0">
                  <a:pos x="2782" y="14975"/>
                </a:cxn>
                <a:cxn ang="0">
                  <a:pos x="2214" y="14552"/>
                </a:cxn>
                <a:cxn ang="0">
                  <a:pos x="1734" y="14023"/>
                </a:cxn>
                <a:cxn ang="0">
                  <a:pos x="1373" y="13420"/>
                </a:cxn>
                <a:cxn ang="0">
                  <a:pos x="1136" y="12761"/>
                </a:cxn>
                <a:cxn ang="0">
                  <a:pos x="1033" y="12061"/>
                </a:cxn>
                <a:cxn ang="0">
                  <a:pos x="1033" y="4449"/>
                </a:cxn>
                <a:cxn ang="0">
                  <a:pos x="1136" y="3749"/>
                </a:cxn>
                <a:cxn ang="0">
                  <a:pos x="1373" y="3090"/>
                </a:cxn>
                <a:cxn ang="0">
                  <a:pos x="1734" y="2487"/>
                </a:cxn>
                <a:cxn ang="0">
                  <a:pos x="2214" y="1958"/>
                </a:cxn>
                <a:cxn ang="0">
                  <a:pos x="2782" y="1536"/>
                </a:cxn>
                <a:cxn ang="0">
                  <a:pos x="3414" y="1237"/>
                </a:cxn>
                <a:cxn ang="0">
                  <a:pos x="4097" y="1066"/>
                </a:cxn>
                <a:cxn ang="0">
                  <a:pos x="11848" y="1028"/>
                </a:cxn>
                <a:cxn ang="0">
                  <a:pos x="12556" y="1096"/>
                </a:cxn>
                <a:cxn ang="0">
                  <a:pos x="13226" y="1300"/>
                </a:cxn>
                <a:cxn ang="0">
                  <a:pos x="13844" y="1630"/>
                </a:cxn>
                <a:cxn ang="0">
                  <a:pos x="14394" y="2082"/>
                </a:cxn>
                <a:cxn ang="0">
                  <a:pos x="14846" y="2631"/>
                </a:cxn>
                <a:cxn ang="0">
                  <a:pos x="15177" y="3250"/>
                </a:cxn>
                <a:cxn ang="0">
                  <a:pos x="15380" y="3920"/>
                </a:cxn>
                <a:cxn ang="0">
                  <a:pos x="15450" y="4629"/>
                </a:cxn>
              </a:cxnLst>
              <a:rect l="0" t="0" r="r" b="b"/>
              <a:pathLst>
                <a:path w="16478" h="16512">
                  <a:moveTo>
                    <a:pt x="11848" y="0"/>
                  </a:moveTo>
                  <a:lnTo>
                    <a:pt x="4631" y="0"/>
                  </a:lnTo>
                  <a:lnTo>
                    <a:pt x="4157" y="23"/>
                  </a:lnTo>
                  <a:lnTo>
                    <a:pt x="3697" y="94"/>
                  </a:lnTo>
                  <a:lnTo>
                    <a:pt x="3254" y="208"/>
                  </a:lnTo>
                  <a:lnTo>
                    <a:pt x="2828" y="364"/>
                  </a:lnTo>
                  <a:lnTo>
                    <a:pt x="2423" y="558"/>
                  </a:lnTo>
                  <a:lnTo>
                    <a:pt x="2041" y="791"/>
                  </a:lnTo>
                  <a:lnTo>
                    <a:pt x="1685" y="1057"/>
                  </a:lnTo>
                  <a:lnTo>
                    <a:pt x="1356" y="1356"/>
                  </a:lnTo>
                  <a:lnTo>
                    <a:pt x="1057" y="1684"/>
                  </a:lnTo>
                  <a:lnTo>
                    <a:pt x="790" y="2040"/>
                  </a:lnTo>
                  <a:lnTo>
                    <a:pt x="558" y="2421"/>
                  </a:lnTo>
                  <a:lnTo>
                    <a:pt x="363" y="2826"/>
                  </a:lnTo>
                  <a:lnTo>
                    <a:pt x="208" y="3252"/>
                  </a:lnTo>
                  <a:lnTo>
                    <a:pt x="93" y="3695"/>
                  </a:lnTo>
                  <a:lnTo>
                    <a:pt x="23" y="4155"/>
                  </a:lnTo>
                  <a:lnTo>
                    <a:pt x="0" y="4629"/>
                  </a:lnTo>
                  <a:lnTo>
                    <a:pt x="0" y="8256"/>
                  </a:lnTo>
                  <a:lnTo>
                    <a:pt x="0" y="11882"/>
                  </a:lnTo>
                  <a:lnTo>
                    <a:pt x="23" y="12356"/>
                  </a:lnTo>
                  <a:lnTo>
                    <a:pt x="93" y="12815"/>
                  </a:lnTo>
                  <a:lnTo>
                    <a:pt x="208" y="13259"/>
                  </a:lnTo>
                  <a:lnTo>
                    <a:pt x="363" y="13684"/>
                  </a:lnTo>
                  <a:lnTo>
                    <a:pt x="558" y="14089"/>
                  </a:lnTo>
                  <a:lnTo>
                    <a:pt x="790" y="14470"/>
                  </a:lnTo>
                  <a:lnTo>
                    <a:pt x="1057" y="14827"/>
                  </a:lnTo>
                  <a:lnTo>
                    <a:pt x="1356" y="15155"/>
                  </a:lnTo>
                  <a:lnTo>
                    <a:pt x="1685" y="15454"/>
                  </a:lnTo>
                  <a:lnTo>
                    <a:pt x="2041" y="15721"/>
                  </a:lnTo>
                  <a:lnTo>
                    <a:pt x="2423" y="15953"/>
                  </a:lnTo>
                  <a:lnTo>
                    <a:pt x="2828" y="16147"/>
                  </a:lnTo>
                  <a:lnTo>
                    <a:pt x="3254" y="16303"/>
                  </a:lnTo>
                  <a:lnTo>
                    <a:pt x="3697" y="16417"/>
                  </a:lnTo>
                  <a:lnTo>
                    <a:pt x="4157" y="16488"/>
                  </a:lnTo>
                  <a:lnTo>
                    <a:pt x="4631" y="16512"/>
                  </a:lnTo>
                  <a:lnTo>
                    <a:pt x="11848" y="16512"/>
                  </a:lnTo>
                  <a:lnTo>
                    <a:pt x="12321" y="16488"/>
                  </a:lnTo>
                  <a:lnTo>
                    <a:pt x="12781" y="16417"/>
                  </a:lnTo>
                  <a:lnTo>
                    <a:pt x="13224" y="16303"/>
                  </a:lnTo>
                  <a:lnTo>
                    <a:pt x="13650" y="16147"/>
                  </a:lnTo>
                  <a:lnTo>
                    <a:pt x="14055" y="15953"/>
                  </a:lnTo>
                  <a:lnTo>
                    <a:pt x="14437" y="15721"/>
                  </a:lnTo>
                  <a:lnTo>
                    <a:pt x="14793" y="15454"/>
                  </a:lnTo>
                  <a:lnTo>
                    <a:pt x="15121" y="15155"/>
                  </a:lnTo>
                  <a:lnTo>
                    <a:pt x="15420" y="14827"/>
                  </a:lnTo>
                  <a:lnTo>
                    <a:pt x="15687" y="14470"/>
                  </a:lnTo>
                  <a:lnTo>
                    <a:pt x="15919" y="14089"/>
                  </a:lnTo>
                  <a:lnTo>
                    <a:pt x="16114" y="13684"/>
                  </a:lnTo>
                  <a:lnTo>
                    <a:pt x="16269" y="13259"/>
                  </a:lnTo>
                  <a:lnTo>
                    <a:pt x="16383" y="12815"/>
                  </a:lnTo>
                  <a:lnTo>
                    <a:pt x="16454" y="12356"/>
                  </a:lnTo>
                  <a:lnTo>
                    <a:pt x="16478" y="11882"/>
                  </a:lnTo>
                  <a:lnTo>
                    <a:pt x="16478" y="8256"/>
                  </a:lnTo>
                  <a:lnTo>
                    <a:pt x="16478" y="4629"/>
                  </a:lnTo>
                  <a:lnTo>
                    <a:pt x="16454" y="4155"/>
                  </a:lnTo>
                  <a:lnTo>
                    <a:pt x="16383" y="3695"/>
                  </a:lnTo>
                  <a:lnTo>
                    <a:pt x="16269" y="3252"/>
                  </a:lnTo>
                  <a:lnTo>
                    <a:pt x="16114" y="2826"/>
                  </a:lnTo>
                  <a:lnTo>
                    <a:pt x="15919" y="2421"/>
                  </a:lnTo>
                  <a:lnTo>
                    <a:pt x="15687" y="2040"/>
                  </a:lnTo>
                  <a:lnTo>
                    <a:pt x="15420" y="1684"/>
                  </a:lnTo>
                  <a:lnTo>
                    <a:pt x="15121" y="1356"/>
                  </a:lnTo>
                  <a:lnTo>
                    <a:pt x="14793" y="1057"/>
                  </a:lnTo>
                  <a:lnTo>
                    <a:pt x="14437" y="791"/>
                  </a:lnTo>
                  <a:lnTo>
                    <a:pt x="14055" y="558"/>
                  </a:lnTo>
                  <a:lnTo>
                    <a:pt x="13650" y="364"/>
                  </a:lnTo>
                  <a:lnTo>
                    <a:pt x="13224" y="208"/>
                  </a:lnTo>
                  <a:lnTo>
                    <a:pt x="12781" y="94"/>
                  </a:lnTo>
                  <a:lnTo>
                    <a:pt x="12321" y="23"/>
                  </a:lnTo>
                  <a:lnTo>
                    <a:pt x="11848" y="0"/>
                  </a:lnTo>
                  <a:close/>
                  <a:moveTo>
                    <a:pt x="15450" y="11882"/>
                  </a:moveTo>
                  <a:lnTo>
                    <a:pt x="15444" y="12061"/>
                  </a:lnTo>
                  <a:lnTo>
                    <a:pt x="15431" y="12240"/>
                  </a:lnTo>
                  <a:lnTo>
                    <a:pt x="15410" y="12415"/>
                  </a:lnTo>
                  <a:lnTo>
                    <a:pt x="15380" y="12590"/>
                  </a:lnTo>
                  <a:lnTo>
                    <a:pt x="15342" y="12761"/>
                  </a:lnTo>
                  <a:lnTo>
                    <a:pt x="15295" y="12931"/>
                  </a:lnTo>
                  <a:lnTo>
                    <a:pt x="15240" y="13097"/>
                  </a:lnTo>
                  <a:lnTo>
                    <a:pt x="15177" y="13261"/>
                  </a:lnTo>
                  <a:lnTo>
                    <a:pt x="15105" y="13420"/>
                  </a:lnTo>
                  <a:lnTo>
                    <a:pt x="15026" y="13577"/>
                  </a:lnTo>
                  <a:lnTo>
                    <a:pt x="14941" y="13730"/>
                  </a:lnTo>
                  <a:lnTo>
                    <a:pt x="14846" y="13879"/>
                  </a:lnTo>
                  <a:lnTo>
                    <a:pt x="14744" y="14023"/>
                  </a:lnTo>
                  <a:lnTo>
                    <a:pt x="14635" y="14163"/>
                  </a:lnTo>
                  <a:lnTo>
                    <a:pt x="14518" y="14298"/>
                  </a:lnTo>
                  <a:lnTo>
                    <a:pt x="14394" y="14429"/>
                  </a:lnTo>
                  <a:lnTo>
                    <a:pt x="14264" y="14552"/>
                  </a:lnTo>
                  <a:lnTo>
                    <a:pt x="14129" y="14669"/>
                  </a:lnTo>
                  <a:lnTo>
                    <a:pt x="13989" y="14778"/>
                  </a:lnTo>
                  <a:lnTo>
                    <a:pt x="13844" y="14880"/>
                  </a:lnTo>
                  <a:lnTo>
                    <a:pt x="13696" y="14975"/>
                  </a:lnTo>
                  <a:lnTo>
                    <a:pt x="13543" y="15060"/>
                  </a:lnTo>
                  <a:lnTo>
                    <a:pt x="13387" y="15139"/>
                  </a:lnTo>
                  <a:lnTo>
                    <a:pt x="13226" y="15211"/>
                  </a:lnTo>
                  <a:lnTo>
                    <a:pt x="13063" y="15273"/>
                  </a:lnTo>
                  <a:lnTo>
                    <a:pt x="12896" y="15329"/>
                  </a:lnTo>
                  <a:lnTo>
                    <a:pt x="12727" y="15375"/>
                  </a:lnTo>
                  <a:lnTo>
                    <a:pt x="12556" y="15414"/>
                  </a:lnTo>
                  <a:lnTo>
                    <a:pt x="12381" y="15444"/>
                  </a:lnTo>
                  <a:lnTo>
                    <a:pt x="12205" y="15465"/>
                  </a:lnTo>
                  <a:lnTo>
                    <a:pt x="12027" y="15478"/>
                  </a:lnTo>
                  <a:lnTo>
                    <a:pt x="11848" y="15483"/>
                  </a:lnTo>
                  <a:lnTo>
                    <a:pt x="4631" y="15483"/>
                  </a:lnTo>
                  <a:lnTo>
                    <a:pt x="4451" y="15478"/>
                  </a:lnTo>
                  <a:lnTo>
                    <a:pt x="4273" y="15465"/>
                  </a:lnTo>
                  <a:lnTo>
                    <a:pt x="4097" y="15444"/>
                  </a:lnTo>
                  <a:lnTo>
                    <a:pt x="3922" y="15414"/>
                  </a:lnTo>
                  <a:lnTo>
                    <a:pt x="3751" y="15375"/>
                  </a:lnTo>
                  <a:lnTo>
                    <a:pt x="3581" y="15329"/>
                  </a:lnTo>
                  <a:lnTo>
                    <a:pt x="3414" y="15273"/>
                  </a:lnTo>
                  <a:lnTo>
                    <a:pt x="3252" y="15211"/>
                  </a:lnTo>
                  <a:lnTo>
                    <a:pt x="3091" y="15139"/>
                  </a:lnTo>
                  <a:lnTo>
                    <a:pt x="2935" y="15060"/>
                  </a:lnTo>
                  <a:lnTo>
                    <a:pt x="2782" y="14975"/>
                  </a:lnTo>
                  <a:lnTo>
                    <a:pt x="2633" y="14880"/>
                  </a:lnTo>
                  <a:lnTo>
                    <a:pt x="2488" y="14778"/>
                  </a:lnTo>
                  <a:lnTo>
                    <a:pt x="2349" y="14669"/>
                  </a:lnTo>
                  <a:lnTo>
                    <a:pt x="2214" y="14552"/>
                  </a:lnTo>
                  <a:lnTo>
                    <a:pt x="2085" y="14429"/>
                  </a:lnTo>
                  <a:lnTo>
                    <a:pt x="1960" y="14298"/>
                  </a:lnTo>
                  <a:lnTo>
                    <a:pt x="1843" y="14163"/>
                  </a:lnTo>
                  <a:lnTo>
                    <a:pt x="1734" y="14023"/>
                  </a:lnTo>
                  <a:lnTo>
                    <a:pt x="1632" y="13879"/>
                  </a:lnTo>
                  <a:lnTo>
                    <a:pt x="1537" y="13730"/>
                  </a:lnTo>
                  <a:lnTo>
                    <a:pt x="1452" y="13577"/>
                  </a:lnTo>
                  <a:lnTo>
                    <a:pt x="1373" y="13420"/>
                  </a:lnTo>
                  <a:lnTo>
                    <a:pt x="1301" y="13261"/>
                  </a:lnTo>
                  <a:lnTo>
                    <a:pt x="1238" y="13097"/>
                  </a:lnTo>
                  <a:lnTo>
                    <a:pt x="1183" y="12931"/>
                  </a:lnTo>
                  <a:lnTo>
                    <a:pt x="1136" y="12761"/>
                  </a:lnTo>
                  <a:lnTo>
                    <a:pt x="1098" y="12590"/>
                  </a:lnTo>
                  <a:lnTo>
                    <a:pt x="1068" y="12415"/>
                  </a:lnTo>
                  <a:lnTo>
                    <a:pt x="1047" y="12240"/>
                  </a:lnTo>
                  <a:lnTo>
                    <a:pt x="1033" y="12061"/>
                  </a:lnTo>
                  <a:lnTo>
                    <a:pt x="1029" y="11882"/>
                  </a:lnTo>
                  <a:lnTo>
                    <a:pt x="1029" y="8256"/>
                  </a:lnTo>
                  <a:lnTo>
                    <a:pt x="1029" y="4629"/>
                  </a:lnTo>
                  <a:lnTo>
                    <a:pt x="1033" y="4449"/>
                  </a:lnTo>
                  <a:lnTo>
                    <a:pt x="1047" y="4270"/>
                  </a:lnTo>
                  <a:lnTo>
                    <a:pt x="1068" y="4095"/>
                  </a:lnTo>
                  <a:lnTo>
                    <a:pt x="1098" y="3920"/>
                  </a:lnTo>
                  <a:lnTo>
                    <a:pt x="1136" y="3749"/>
                  </a:lnTo>
                  <a:lnTo>
                    <a:pt x="1183" y="3579"/>
                  </a:lnTo>
                  <a:lnTo>
                    <a:pt x="1238" y="3414"/>
                  </a:lnTo>
                  <a:lnTo>
                    <a:pt x="1301" y="3250"/>
                  </a:lnTo>
                  <a:lnTo>
                    <a:pt x="1373" y="3090"/>
                  </a:lnTo>
                  <a:lnTo>
                    <a:pt x="1452" y="2933"/>
                  </a:lnTo>
                  <a:lnTo>
                    <a:pt x="1537" y="2781"/>
                  </a:lnTo>
                  <a:lnTo>
                    <a:pt x="1632" y="2631"/>
                  </a:lnTo>
                  <a:lnTo>
                    <a:pt x="1734" y="2487"/>
                  </a:lnTo>
                  <a:lnTo>
                    <a:pt x="1843" y="2348"/>
                  </a:lnTo>
                  <a:lnTo>
                    <a:pt x="1960" y="2213"/>
                  </a:lnTo>
                  <a:lnTo>
                    <a:pt x="2085" y="2082"/>
                  </a:lnTo>
                  <a:lnTo>
                    <a:pt x="2214" y="1958"/>
                  </a:lnTo>
                  <a:lnTo>
                    <a:pt x="2349" y="1841"/>
                  </a:lnTo>
                  <a:lnTo>
                    <a:pt x="2488" y="1732"/>
                  </a:lnTo>
                  <a:lnTo>
                    <a:pt x="2633" y="1630"/>
                  </a:lnTo>
                  <a:lnTo>
                    <a:pt x="2782" y="1536"/>
                  </a:lnTo>
                  <a:lnTo>
                    <a:pt x="2935" y="1450"/>
                  </a:lnTo>
                  <a:lnTo>
                    <a:pt x="3091" y="1371"/>
                  </a:lnTo>
                  <a:lnTo>
                    <a:pt x="3252" y="1300"/>
                  </a:lnTo>
                  <a:lnTo>
                    <a:pt x="3414" y="1237"/>
                  </a:lnTo>
                  <a:lnTo>
                    <a:pt x="3581" y="1182"/>
                  </a:lnTo>
                  <a:lnTo>
                    <a:pt x="3751" y="1135"/>
                  </a:lnTo>
                  <a:lnTo>
                    <a:pt x="3922" y="1096"/>
                  </a:lnTo>
                  <a:lnTo>
                    <a:pt x="4097" y="1066"/>
                  </a:lnTo>
                  <a:lnTo>
                    <a:pt x="4273" y="1045"/>
                  </a:lnTo>
                  <a:lnTo>
                    <a:pt x="4451" y="1032"/>
                  </a:lnTo>
                  <a:lnTo>
                    <a:pt x="4631" y="1028"/>
                  </a:lnTo>
                  <a:lnTo>
                    <a:pt x="11848" y="1028"/>
                  </a:lnTo>
                  <a:lnTo>
                    <a:pt x="12027" y="1032"/>
                  </a:lnTo>
                  <a:lnTo>
                    <a:pt x="12205" y="1045"/>
                  </a:lnTo>
                  <a:lnTo>
                    <a:pt x="12381" y="1066"/>
                  </a:lnTo>
                  <a:lnTo>
                    <a:pt x="12556" y="1096"/>
                  </a:lnTo>
                  <a:lnTo>
                    <a:pt x="12727" y="1135"/>
                  </a:lnTo>
                  <a:lnTo>
                    <a:pt x="12896" y="1182"/>
                  </a:lnTo>
                  <a:lnTo>
                    <a:pt x="13063" y="1237"/>
                  </a:lnTo>
                  <a:lnTo>
                    <a:pt x="13226" y="1300"/>
                  </a:lnTo>
                  <a:lnTo>
                    <a:pt x="13387" y="1371"/>
                  </a:lnTo>
                  <a:lnTo>
                    <a:pt x="13543" y="1450"/>
                  </a:lnTo>
                  <a:lnTo>
                    <a:pt x="13696" y="1536"/>
                  </a:lnTo>
                  <a:lnTo>
                    <a:pt x="13844" y="1630"/>
                  </a:lnTo>
                  <a:lnTo>
                    <a:pt x="13989" y="1732"/>
                  </a:lnTo>
                  <a:lnTo>
                    <a:pt x="14129" y="1841"/>
                  </a:lnTo>
                  <a:lnTo>
                    <a:pt x="14264" y="1958"/>
                  </a:lnTo>
                  <a:lnTo>
                    <a:pt x="14394" y="2082"/>
                  </a:lnTo>
                  <a:lnTo>
                    <a:pt x="14518" y="2213"/>
                  </a:lnTo>
                  <a:lnTo>
                    <a:pt x="14635" y="2348"/>
                  </a:lnTo>
                  <a:lnTo>
                    <a:pt x="14744" y="2487"/>
                  </a:lnTo>
                  <a:lnTo>
                    <a:pt x="14846" y="2631"/>
                  </a:lnTo>
                  <a:lnTo>
                    <a:pt x="14941" y="2781"/>
                  </a:lnTo>
                  <a:lnTo>
                    <a:pt x="15026" y="2933"/>
                  </a:lnTo>
                  <a:lnTo>
                    <a:pt x="15105" y="3090"/>
                  </a:lnTo>
                  <a:lnTo>
                    <a:pt x="15177" y="3250"/>
                  </a:lnTo>
                  <a:lnTo>
                    <a:pt x="15240" y="3414"/>
                  </a:lnTo>
                  <a:lnTo>
                    <a:pt x="15295" y="3579"/>
                  </a:lnTo>
                  <a:lnTo>
                    <a:pt x="15342" y="3749"/>
                  </a:lnTo>
                  <a:lnTo>
                    <a:pt x="15380" y="3920"/>
                  </a:lnTo>
                  <a:lnTo>
                    <a:pt x="15410" y="4095"/>
                  </a:lnTo>
                  <a:lnTo>
                    <a:pt x="15431" y="4270"/>
                  </a:lnTo>
                  <a:lnTo>
                    <a:pt x="15444" y="4449"/>
                  </a:lnTo>
                  <a:lnTo>
                    <a:pt x="15450" y="4629"/>
                  </a:lnTo>
                  <a:lnTo>
                    <a:pt x="15450" y="8256"/>
                  </a:lnTo>
                  <a:lnTo>
                    <a:pt x="15450" y="11882"/>
                  </a:lnTo>
                  <a:close/>
                </a:path>
              </a:pathLst>
            </a:custGeom>
            <a:solidFill>
              <a:srgbClr val="1A7465">
                <a:alpha val="50000"/>
              </a:srgbClr>
            </a:solidFill>
            <a:ln w="9525">
              <a:no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4" name="Freeform 31"/>
            <p:cNvSpPr>
              <a:spLocks/>
            </p:cNvSpPr>
            <p:nvPr/>
          </p:nvSpPr>
          <p:spPr bwMode="auto">
            <a:xfrm>
              <a:off x="1197" y="1228"/>
              <a:ext cx="21" cy="294"/>
            </a:xfrm>
            <a:custGeom>
              <a:avLst/>
              <a:gdLst/>
              <a:ahLst/>
              <a:cxnLst>
                <a:cxn ang="0">
                  <a:pos x="490" y="12046"/>
                </a:cxn>
                <a:cxn ang="0">
                  <a:pos x="571" y="12030"/>
                </a:cxn>
                <a:cxn ang="0">
                  <a:pos x="645" y="11999"/>
                </a:cxn>
                <a:cxn ang="0">
                  <a:pos x="710" y="11954"/>
                </a:cxn>
                <a:cxn ang="0">
                  <a:pos x="767" y="11899"/>
                </a:cxn>
                <a:cxn ang="0">
                  <a:pos x="811" y="11833"/>
                </a:cxn>
                <a:cxn ang="0">
                  <a:pos x="842" y="11759"/>
                </a:cxn>
                <a:cxn ang="0">
                  <a:pos x="859" y="11678"/>
                </a:cxn>
                <a:cxn ang="0">
                  <a:pos x="862" y="413"/>
                </a:cxn>
                <a:cxn ang="0">
                  <a:pos x="853" y="329"/>
                </a:cxn>
                <a:cxn ang="0">
                  <a:pos x="828" y="251"/>
                </a:cxn>
                <a:cxn ang="0">
                  <a:pos x="790" y="181"/>
                </a:cxn>
                <a:cxn ang="0">
                  <a:pos x="739" y="120"/>
                </a:cxn>
                <a:cxn ang="0">
                  <a:pos x="679" y="69"/>
                </a:cxn>
                <a:cxn ang="0">
                  <a:pos x="608" y="32"/>
                </a:cxn>
                <a:cxn ang="0">
                  <a:pos x="531" y="8"/>
                </a:cxn>
                <a:cxn ang="0">
                  <a:pos x="449" y="0"/>
                </a:cxn>
                <a:cxn ang="0">
                  <a:pos x="372" y="2"/>
                </a:cxn>
                <a:cxn ang="0">
                  <a:pos x="291" y="18"/>
                </a:cxn>
                <a:cxn ang="0">
                  <a:pos x="216" y="49"/>
                </a:cxn>
                <a:cxn ang="0">
                  <a:pos x="151" y="94"/>
                </a:cxn>
                <a:cxn ang="0">
                  <a:pos x="94" y="149"/>
                </a:cxn>
                <a:cxn ang="0">
                  <a:pos x="50" y="215"/>
                </a:cxn>
                <a:cxn ang="0">
                  <a:pos x="19" y="289"/>
                </a:cxn>
                <a:cxn ang="0">
                  <a:pos x="2" y="370"/>
                </a:cxn>
                <a:cxn ang="0">
                  <a:pos x="0" y="11637"/>
                </a:cxn>
                <a:cxn ang="0">
                  <a:pos x="8" y="11719"/>
                </a:cxn>
                <a:cxn ang="0">
                  <a:pos x="33" y="11797"/>
                </a:cxn>
                <a:cxn ang="0">
                  <a:pos x="71" y="11867"/>
                </a:cxn>
                <a:cxn ang="0">
                  <a:pos x="122" y="11928"/>
                </a:cxn>
                <a:cxn ang="0">
                  <a:pos x="182" y="11979"/>
                </a:cxn>
                <a:cxn ang="0">
                  <a:pos x="253" y="12016"/>
                </a:cxn>
                <a:cxn ang="0">
                  <a:pos x="331" y="12040"/>
                </a:cxn>
                <a:cxn ang="0">
                  <a:pos x="414" y="12049"/>
                </a:cxn>
              </a:cxnLst>
              <a:rect l="0" t="0" r="r" b="b"/>
              <a:pathLst>
                <a:path w="862" h="12049">
                  <a:moveTo>
                    <a:pt x="449" y="12049"/>
                  </a:moveTo>
                  <a:lnTo>
                    <a:pt x="490" y="12046"/>
                  </a:lnTo>
                  <a:lnTo>
                    <a:pt x="531" y="12040"/>
                  </a:lnTo>
                  <a:lnTo>
                    <a:pt x="571" y="12030"/>
                  </a:lnTo>
                  <a:lnTo>
                    <a:pt x="608" y="12016"/>
                  </a:lnTo>
                  <a:lnTo>
                    <a:pt x="645" y="11999"/>
                  </a:lnTo>
                  <a:lnTo>
                    <a:pt x="679" y="11979"/>
                  </a:lnTo>
                  <a:lnTo>
                    <a:pt x="710" y="11954"/>
                  </a:lnTo>
                  <a:lnTo>
                    <a:pt x="739" y="11928"/>
                  </a:lnTo>
                  <a:lnTo>
                    <a:pt x="767" y="11899"/>
                  </a:lnTo>
                  <a:lnTo>
                    <a:pt x="790" y="11867"/>
                  </a:lnTo>
                  <a:lnTo>
                    <a:pt x="811" y="11833"/>
                  </a:lnTo>
                  <a:lnTo>
                    <a:pt x="828" y="11797"/>
                  </a:lnTo>
                  <a:lnTo>
                    <a:pt x="842" y="11759"/>
                  </a:lnTo>
                  <a:lnTo>
                    <a:pt x="853" y="11719"/>
                  </a:lnTo>
                  <a:lnTo>
                    <a:pt x="859" y="11678"/>
                  </a:lnTo>
                  <a:lnTo>
                    <a:pt x="862" y="11637"/>
                  </a:lnTo>
                  <a:lnTo>
                    <a:pt x="862" y="413"/>
                  </a:lnTo>
                  <a:lnTo>
                    <a:pt x="859" y="370"/>
                  </a:lnTo>
                  <a:lnTo>
                    <a:pt x="853" y="329"/>
                  </a:lnTo>
                  <a:lnTo>
                    <a:pt x="842" y="289"/>
                  </a:lnTo>
                  <a:lnTo>
                    <a:pt x="828" y="251"/>
                  </a:lnTo>
                  <a:lnTo>
                    <a:pt x="811" y="215"/>
                  </a:lnTo>
                  <a:lnTo>
                    <a:pt x="790" y="181"/>
                  </a:lnTo>
                  <a:lnTo>
                    <a:pt x="767" y="149"/>
                  </a:lnTo>
                  <a:lnTo>
                    <a:pt x="739" y="120"/>
                  </a:lnTo>
                  <a:lnTo>
                    <a:pt x="710" y="94"/>
                  </a:lnTo>
                  <a:lnTo>
                    <a:pt x="679" y="69"/>
                  </a:lnTo>
                  <a:lnTo>
                    <a:pt x="645" y="49"/>
                  </a:lnTo>
                  <a:lnTo>
                    <a:pt x="608" y="32"/>
                  </a:lnTo>
                  <a:lnTo>
                    <a:pt x="571" y="18"/>
                  </a:lnTo>
                  <a:lnTo>
                    <a:pt x="531" y="8"/>
                  </a:lnTo>
                  <a:lnTo>
                    <a:pt x="490" y="2"/>
                  </a:lnTo>
                  <a:lnTo>
                    <a:pt x="449" y="0"/>
                  </a:lnTo>
                  <a:lnTo>
                    <a:pt x="414" y="0"/>
                  </a:lnTo>
                  <a:lnTo>
                    <a:pt x="372" y="2"/>
                  </a:lnTo>
                  <a:lnTo>
                    <a:pt x="331" y="8"/>
                  </a:lnTo>
                  <a:lnTo>
                    <a:pt x="291" y="18"/>
                  </a:lnTo>
                  <a:lnTo>
                    <a:pt x="253" y="32"/>
                  </a:lnTo>
                  <a:lnTo>
                    <a:pt x="216" y="49"/>
                  </a:lnTo>
                  <a:lnTo>
                    <a:pt x="182" y="69"/>
                  </a:lnTo>
                  <a:lnTo>
                    <a:pt x="151" y="94"/>
                  </a:lnTo>
                  <a:lnTo>
                    <a:pt x="122" y="120"/>
                  </a:lnTo>
                  <a:lnTo>
                    <a:pt x="94" y="149"/>
                  </a:lnTo>
                  <a:lnTo>
                    <a:pt x="71" y="181"/>
                  </a:lnTo>
                  <a:lnTo>
                    <a:pt x="50" y="215"/>
                  </a:lnTo>
                  <a:lnTo>
                    <a:pt x="33" y="251"/>
                  </a:lnTo>
                  <a:lnTo>
                    <a:pt x="19" y="289"/>
                  </a:lnTo>
                  <a:lnTo>
                    <a:pt x="8" y="329"/>
                  </a:lnTo>
                  <a:lnTo>
                    <a:pt x="2" y="370"/>
                  </a:lnTo>
                  <a:lnTo>
                    <a:pt x="0" y="413"/>
                  </a:lnTo>
                  <a:lnTo>
                    <a:pt x="0" y="11637"/>
                  </a:lnTo>
                  <a:lnTo>
                    <a:pt x="2" y="11678"/>
                  </a:lnTo>
                  <a:lnTo>
                    <a:pt x="8" y="11719"/>
                  </a:lnTo>
                  <a:lnTo>
                    <a:pt x="19" y="11759"/>
                  </a:lnTo>
                  <a:lnTo>
                    <a:pt x="33" y="11797"/>
                  </a:lnTo>
                  <a:lnTo>
                    <a:pt x="50" y="11833"/>
                  </a:lnTo>
                  <a:lnTo>
                    <a:pt x="71" y="11867"/>
                  </a:lnTo>
                  <a:lnTo>
                    <a:pt x="94" y="11899"/>
                  </a:lnTo>
                  <a:lnTo>
                    <a:pt x="122" y="11928"/>
                  </a:lnTo>
                  <a:lnTo>
                    <a:pt x="151" y="11954"/>
                  </a:lnTo>
                  <a:lnTo>
                    <a:pt x="182" y="11979"/>
                  </a:lnTo>
                  <a:lnTo>
                    <a:pt x="216" y="11999"/>
                  </a:lnTo>
                  <a:lnTo>
                    <a:pt x="253" y="12016"/>
                  </a:lnTo>
                  <a:lnTo>
                    <a:pt x="291" y="12030"/>
                  </a:lnTo>
                  <a:lnTo>
                    <a:pt x="331" y="12040"/>
                  </a:lnTo>
                  <a:lnTo>
                    <a:pt x="372" y="12046"/>
                  </a:lnTo>
                  <a:lnTo>
                    <a:pt x="414" y="12049"/>
                  </a:lnTo>
                  <a:lnTo>
                    <a:pt x="449" y="12049"/>
                  </a:lnTo>
                  <a:close/>
                </a:path>
              </a:pathLst>
            </a:custGeom>
            <a:solidFill>
              <a:srgbClr val="1A7465">
                <a:alpha val="50000"/>
              </a:srgbClr>
            </a:solidFill>
            <a:ln w="9525">
              <a:no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5" name="Freeform 32"/>
            <p:cNvSpPr>
              <a:spLocks/>
            </p:cNvSpPr>
            <p:nvPr/>
          </p:nvSpPr>
          <p:spPr bwMode="auto">
            <a:xfrm>
              <a:off x="1285" y="1258"/>
              <a:ext cx="34" cy="34"/>
            </a:xfrm>
            <a:custGeom>
              <a:avLst/>
              <a:gdLst/>
              <a:ahLst/>
              <a:cxnLst>
                <a:cxn ang="0">
                  <a:pos x="751" y="1361"/>
                </a:cxn>
                <a:cxn ang="0">
                  <a:pos x="885" y="1333"/>
                </a:cxn>
                <a:cxn ang="0">
                  <a:pos x="1007" y="1282"/>
                </a:cxn>
                <a:cxn ang="0">
                  <a:pos x="1116" y="1208"/>
                </a:cxn>
                <a:cxn ang="0">
                  <a:pos x="1208" y="1115"/>
                </a:cxn>
                <a:cxn ang="0">
                  <a:pos x="1281" y="1006"/>
                </a:cxn>
                <a:cxn ang="0">
                  <a:pos x="1333" y="884"/>
                </a:cxn>
                <a:cxn ang="0">
                  <a:pos x="1360" y="751"/>
                </a:cxn>
                <a:cxn ang="0">
                  <a:pos x="1360" y="612"/>
                </a:cxn>
                <a:cxn ang="0">
                  <a:pos x="1333" y="479"/>
                </a:cxn>
                <a:cxn ang="0">
                  <a:pos x="1281" y="356"/>
                </a:cxn>
                <a:cxn ang="0">
                  <a:pos x="1208" y="247"/>
                </a:cxn>
                <a:cxn ang="0">
                  <a:pos x="1116" y="156"/>
                </a:cxn>
                <a:cxn ang="0">
                  <a:pos x="1007" y="82"/>
                </a:cxn>
                <a:cxn ang="0">
                  <a:pos x="885" y="30"/>
                </a:cxn>
                <a:cxn ang="0">
                  <a:pos x="751" y="3"/>
                </a:cxn>
                <a:cxn ang="0">
                  <a:pos x="611" y="3"/>
                </a:cxn>
                <a:cxn ang="0">
                  <a:pos x="479" y="30"/>
                </a:cxn>
                <a:cxn ang="0">
                  <a:pos x="356" y="82"/>
                </a:cxn>
                <a:cxn ang="0">
                  <a:pos x="247" y="156"/>
                </a:cxn>
                <a:cxn ang="0">
                  <a:pos x="156" y="247"/>
                </a:cxn>
                <a:cxn ang="0">
                  <a:pos x="82" y="356"/>
                </a:cxn>
                <a:cxn ang="0">
                  <a:pos x="30" y="479"/>
                </a:cxn>
                <a:cxn ang="0">
                  <a:pos x="3" y="612"/>
                </a:cxn>
                <a:cxn ang="0">
                  <a:pos x="3" y="751"/>
                </a:cxn>
                <a:cxn ang="0">
                  <a:pos x="30" y="884"/>
                </a:cxn>
                <a:cxn ang="0">
                  <a:pos x="82" y="1006"/>
                </a:cxn>
                <a:cxn ang="0">
                  <a:pos x="156" y="1115"/>
                </a:cxn>
                <a:cxn ang="0">
                  <a:pos x="247" y="1208"/>
                </a:cxn>
                <a:cxn ang="0">
                  <a:pos x="356" y="1282"/>
                </a:cxn>
                <a:cxn ang="0">
                  <a:pos x="479" y="1333"/>
                </a:cxn>
                <a:cxn ang="0">
                  <a:pos x="611" y="1361"/>
                </a:cxn>
              </a:cxnLst>
              <a:rect l="0" t="0" r="r" b="b"/>
              <a:pathLst>
                <a:path w="1364" h="1365">
                  <a:moveTo>
                    <a:pt x="682" y="1365"/>
                  </a:moveTo>
                  <a:lnTo>
                    <a:pt x="751" y="1361"/>
                  </a:lnTo>
                  <a:lnTo>
                    <a:pt x="819" y="1351"/>
                  </a:lnTo>
                  <a:lnTo>
                    <a:pt x="885" y="1333"/>
                  </a:lnTo>
                  <a:lnTo>
                    <a:pt x="947" y="1310"/>
                  </a:lnTo>
                  <a:lnTo>
                    <a:pt x="1007" y="1282"/>
                  </a:lnTo>
                  <a:lnTo>
                    <a:pt x="1063" y="1248"/>
                  </a:lnTo>
                  <a:lnTo>
                    <a:pt x="1116" y="1208"/>
                  </a:lnTo>
                  <a:lnTo>
                    <a:pt x="1164" y="1164"/>
                  </a:lnTo>
                  <a:lnTo>
                    <a:pt x="1208" y="1115"/>
                  </a:lnTo>
                  <a:lnTo>
                    <a:pt x="1247" y="1063"/>
                  </a:lnTo>
                  <a:lnTo>
                    <a:pt x="1281" y="1006"/>
                  </a:lnTo>
                  <a:lnTo>
                    <a:pt x="1310" y="947"/>
                  </a:lnTo>
                  <a:lnTo>
                    <a:pt x="1333" y="884"/>
                  </a:lnTo>
                  <a:lnTo>
                    <a:pt x="1350" y="819"/>
                  </a:lnTo>
                  <a:lnTo>
                    <a:pt x="1360" y="751"/>
                  </a:lnTo>
                  <a:lnTo>
                    <a:pt x="1364" y="681"/>
                  </a:lnTo>
                  <a:lnTo>
                    <a:pt x="1360" y="612"/>
                  </a:lnTo>
                  <a:lnTo>
                    <a:pt x="1350" y="544"/>
                  </a:lnTo>
                  <a:lnTo>
                    <a:pt x="1333" y="479"/>
                  </a:lnTo>
                  <a:lnTo>
                    <a:pt x="1310" y="416"/>
                  </a:lnTo>
                  <a:lnTo>
                    <a:pt x="1281" y="356"/>
                  </a:lnTo>
                  <a:lnTo>
                    <a:pt x="1247" y="300"/>
                  </a:lnTo>
                  <a:lnTo>
                    <a:pt x="1208" y="247"/>
                  </a:lnTo>
                  <a:lnTo>
                    <a:pt x="1164" y="200"/>
                  </a:lnTo>
                  <a:lnTo>
                    <a:pt x="1116" y="156"/>
                  </a:lnTo>
                  <a:lnTo>
                    <a:pt x="1063" y="116"/>
                  </a:lnTo>
                  <a:lnTo>
                    <a:pt x="1007" y="82"/>
                  </a:lnTo>
                  <a:lnTo>
                    <a:pt x="947" y="54"/>
                  </a:lnTo>
                  <a:lnTo>
                    <a:pt x="885" y="30"/>
                  </a:lnTo>
                  <a:lnTo>
                    <a:pt x="819" y="13"/>
                  </a:lnTo>
                  <a:lnTo>
                    <a:pt x="751" y="3"/>
                  </a:lnTo>
                  <a:lnTo>
                    <a:pt x="682" y="0"/>
                  </a:lnTo>
                  <a:lnTo>
                    <a:pt x="611" y="3"/>
                  </a:lnTo>
                  <a:lnTo>
                    <a:pt x="543" y="13"/>
                  </a:lnTo>
                  <a:lnTo>
                    <a:pt x="479" y="30"/>
                  </a:lnTo>
                  <a:lnTo>
                    <a:pt x="416" y="54"/>
                  </a:lnTo>
                  <a:lnTo>
                    <a:pt x="356" y="82"/>
                  </a:lnTo>
                  <a:lnTo>
                    <a:pt x="300" y="116"/>
                  </a:lnTo>
                  <a:lnTo>
                    <a:pt x="247" y="156"/>
                  </a:lnTo>
                  <a:lnTo>
                    <a:pt x="199" y="200"/>
                  </a:lnTo>
                  <a:lnTo>
                    <a:pt x="156" y="247"/>
                  </a:lnTo>
                  <a:lnTo>
                    <a:pt x="116" y="300"/>
                  </a:lnTo>
                  <a:lnTo>
                    <a:pt x="82" y="356"/>
                  </a:lnTo>
                  <a:lnTo>
                    <a:pt x="54" y="416"/>
                  </a:lnTo>
                  <a:lnTo>
                    <a:pt x="30" y="479"/>
                  </a:lnTo>
                  <a:lnTo>
                    <a:pt x="13" y="544"/>
                  </a:lnTo>
                  <a:lnTo>
                    <a:pt x="3" y="612"/>
                  </a:lnTo>
                  <a:lnTo>
                    <a:pt x="0" y="681"/>
                  </a:lnTo>
                  <a:lnTo>
                    <a:pt x="3" y="751"/>
                  </a:lnTo>
                  <a:lnTo>
                    <a:pt x="13" y="819"/>
                  </a:lnTo>
                  <a:lnTo>
                    <a:pt x="30" y="884"/>
                  </a:lnTo>
                  <a:lnTo>
                    <a:pt x="54" y="947"/>
                  </a:lnTo>
                  <a:lnTo>
                    <a:pt x="82" y="1006"/>
                  </a:lnTo>
                  <a:lnTo>
                    <a:pt x="116" y="1063"/>
                  </a:lnTo>
                  <a:lnTo>
                    <a:pt x="156" y="1115"/>
                  </a:lnTo>
                  <a:lnTo>
                    <a:pt x="199" y="1164"/>
                  </a:lnTo>
                  <a:lnTo>
                    <a:pt x="247" y="1208"/>
                  </a:lnTo>
                  <a:lnTo>
                    <a:pt x="300" y="1248"/>
                  </a:lnTo>
                  <a:lnTo>
                    <a:pt x="356" y="1282"/>
                  </a:lnTo>
                  <a:lnTo>
                    <a:pt x="416" y="1310"/>
                  </a:lnTo>
                  <a:lnTo>
                    <a:pt x="479" y="1333"/>
                  </a:lnTo>
                  <a:lnTo>
                    <a:pt x="543" y="1351"/>
                  </a:lnTo>
                  <a:lnTo>
                    <a:pt x="611" y="1361"/>
                  </a:lnTo>
                  <a:lnTo>
                    <a:pt x="682" y="1365"/>
                  </a:lnTo>
                  <a:close/>
                </a:path>
              </a:pathLst>
            </a:custGeom>
            <a:solidFill>
              <a:srgbClr val="1A7465">
                <a:alpha val="50000"/>
              </a:srgbClr>
            </a:solidFill>
            <a:ln w="9525">
              <a:no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6" name="Freeform 33"/>
            <p:cNvSpPr>
              <a:spLocks/>
            </p:cNvSpPr>
            <p:nvPr/>
          </p:nvSpPr>
          <p:spPr bwMode="auto">
            <a:xfrm>
              <a:off x="1268" y="1299"/>
              <a:ext cx="68" cy="189"/>
            </a:xfrm>
            <a:custGeom>
              <a:avLst/>
              <a:gdLst/>
              <a:ahLst/>
              <a:cxnLst>
                <a:cxn ang="0">
                  <a:pos x="1492" y="7781"/>
                </a:cxn>
                <a:cxn ang="0">
                  <a:pos x="1670" y="7750"/>
                </a:cxn>
                <a:cxn ang="0">
                  <a:pos x="1827" y="7689"/>
                </a:cxn>
                <a:cxn ang="0">
                  <a:pos x="1960" y="7597"/>
                </a:cxn>
                <a:cxn ang="0">
                  <a:pos x="2068" y="7473"/>
                </a:cxn>
                <a:cxn ang="0">
                  <a:pos x="2152" y="7316"/>
                </a:cxn>
                <a:cxn ang="0">
                  <a:pos x="2208" y="7129"/>
                </a:cxn>
                <a:cxn ang="0">
                  <a:pos x="2237" y="6908"/>
                </a:cxn>
                <a:cxn ang="0">
                  <a:pos x="2242" y="4099"/>
                </a:cxn>
                <a:cxn ang="0">
                  <a:pos x="2436" y="3891"/>
                </a:cxn>
                <a:cxn ang="0">
                  <a:pos x="2579" y="3686"/>
                </a:cxn>
                <a:cxn ang="0">
                  <a:pos x="2678" y="3477"/>
                </a:cxn>
                <a:cxn ang="0">
                  <a:pos x="2740" y="3255"/>
                </a:cxn>
                <a:cxn ang="0">
                  <a:pos x="2776" y="3014"/>
                </a:cxn>
                <a:cxn ang="0">
                  <a:pos x="2790" y="2745"/>
                </a:cxn>
                <a:cxn ang="0">
                  <a:pos x="2793" y="2444"/>
                </a:cxn>
                <a:cxn ang="0">
                  <a:pos x="2793" y="2102"/>
                </a:cxn>
                <a:cxn ang="0">
                  <a:pos x="2784" y="1730"/>
                </a:cxn>
                <a:cxn ang="0">
                  <a:pos x="2750" y="1361"/>
                </a:cxn>
                <a:cxn ang="0">
                  <a:pos x="2681" y="1007"/>
                </a:cxn>
                <a:cxn ang="0">
                  <a:pos x="2564" y="685"/>
                </a:cxn>
                <a:cxn ang="0">
                  <a:pos x="2388" y="407"/>
                </a:cxn>
                <a:cxn ang="0">
                  <a:pos x="2143" y="191"/>
                </a:cxn>
                <a:cxn ang="0">
                  <a:pos x="1815" y="50"/>
                </a:cxn>
                <a:cxn ang="0">
                  <a:pos x="1396" y="0"/>
                </a:cxn>
                <a:cxn ang="0">
                  <a:pos x="976" y="50"/>
                </a:cxn>
                <a:cxn ang="0">
                  <a:pos x="650" y="191"/>
                </a:cxn>
                <a:cxn ang="0">
                  <a:pos x="405" y="407"/>
                </a:cxn>
                <a:cxn ang="0">
                  <a:pos x="229" y="685"/>
                </a:cxn>
                <a:cxn ang="0">
                  <a:pos x="112" y="1007"/>
                </a:cxn>
                <a:cxn ang="0">
                  <a:pos x="42" y="1361"/>
                </a:cxn>
                <a:cxn ang="0">
                  <a:pos x="9" y="1730"/>
                </a:cxn>
                <a:cxn ang="0">
                  <a:pos x="1" y="2102"/>
                </a:cxn>
                <a:cxn ang="0">
                  <a:pos x="0" y="2444"/>
                </a:cxn>
                <a:cxn ang="0">
                  <a:pos x="3" y="2745"/>
                </a:cxn>
                <a:cxn ang="0">
                  <a:pos x="17" y="3014"/>
                </a:cxn>
                <a:cxn ang="0">
                  <a:pos x="53" y="3255"/>
                </a:cxn>
                <a:cxn ang="0">
                  <a:pos x="115" y="3477"/>
                </a:cxn>
                <a:cxn ang="0">
                  <a:pos x="213" y="3686"/>
                </a:cxn>
                <a:cxn ang="0">
                  <a:pos x="356" y="3891"/>
                </a:cxn>
                <a:cxn ang="0">
                  <a:pos x="552" y="4099"/>
                </a:cxn>
                <a:cxn ang="0">
                  <a:pos x="555" y="6908"/>
                </a:cxn>
                <a:cxn ang="0">
                  <a:pos x="585" y="7129"/>
                </a:cxn>
                <a:cxn ang="0">
                  <a:pos x="641" y="7316"/>
                </a:cxn>
                <a:cxn ang="0">
                  <a:pos x="725" y="7473"/>
                </a:cxn>
                <a:cxn ang="0">
                  <a:pos x="833" y="7597"/>
                </a:cxn>
                <a:cxn ang="0">
                  <a:pos x="966" y="7689"/>
                </a:cxn>
                <a:cxn ang="0">
                  <a:pos x="1122" y="7750"/>
                </a:cxn>
                <a:cxn ang="0">
                  <a:pos x="1300" y="7781"/>
                </a:cxn>
              </a:cxnLst>
              <a:rect l="0" t="0" r="r" b="b"/>
              <a:pathLst>
                <a:path w="2793" h="7785">
                  <a:moveTo>
                    <a:pt x="1396" y="7785"/>
                  </a:moveTo>
                  <a:lnTo>
                    <a:pt x="1492" y="7781"/>
                  </a:lnTo>
                  <a:lnTo>
                    <a:pt x="1584" y="7769"/>
                  </a:lnTo>
                  <a:lnTo>
                    <a:pt x="1670" y="7750"/>
                  </a:lnTo>
                  <a:lnTo>
                    <a:pt x="1751" y="7723"/>
                  </a:lnTo>
                  <a:lnTo>
                    <a:pt x="1827" y="7689"/>
                  </a:lnTo>
                  <a:lnTo>
                    <a:pt x="1896" y="7646"/>
                  </a:lnTo>
                  <a:lnTo>
                    <a:pt x="1960" y="7597"/>
                  </a:lnTo>
                  <a:lnTo>
                    <a:pt x="2017" y="7538"/>
                  </a:lnTo>
                  <a:lnTo>
                    <a:pt x="2068" y="7473"/>
                  </a:lnTo>
                  <a:lnTo>
                    <a:pt x="2113" y="7399"/>
                  </a:lnTo>
                  <a:lnTo>
                    <a:pt x="2152" y="7316"/>
                  </a:lnTo>
                  <a:lnTo>
                    <a:pt x="2183" y="7227"/>
                  </a:lnTo>
                  <a:lnTo>
                    <a:pt x="2208" y="7129"/>
                  </a:lnTo>
                  <a:lnTo>
                    <a:pt x="2226" y="7023"/>
                  </a:lnTo>
                  <a:lnTo>
                    <a:pt x="2237" y="6908"/>
                  </a:lnTo>
                  <a:lnTo>
                    <a:pt x="2242" y="6786"/>
                  </a:lnTo>
                  <a:lnTo>
                    <a:pt x="2242" y="4099"/>
                  </a:lnTo>
                  <a:lnTo>
                    <a:pt x="2346" y="3994"/>
                  </a:lnTo>
                  <a:lnTo>
                    <a:pt x="2436" y="3891"/>
                  </a:lnTo>
                  <a:lnTo>
                    <a:pt x="2513" y="3789"/>
                  </a:lnTo>
                  <a:lnTo>
                    <a:pt x="2579" y="3686"/>
                  </a:lnTo>
                  <a:lnTo>
                    <a:pt x="2633" y="3582"/>
                  </a:lnTo>
                  <a:lnTo>
                    <a:pt x="2678" y="3477"/>
                  </a:lnTo>
                  <a:lnTo>
                    <a:pt x="2713" y="3368"/>
                  </a:lnTo>
                  <a:lnTo>
                    <a:pt x="2740" y="3255"/>
                  </a:lnTo>
                  <a:lnTo>
                    <a:pt x="2761" y="3137"/>
                  </a:lnTo>
                  <a:lnTo>
                    <a:pt x="2776" y="3014"/>
                  </a:lnTo>
                  <a:lnTo>
                    <a:pt x="2785" y="2884"/>
                  </a:lnTo>
                  <a:lnTo>
                    <a:pt x="2790" y="2745"/>
                  </a:lnTo>
                  <a:lnTo>
                    <a:pt x="2793" y="2599"/>
                  </a:lnTo>
                  <a:lnTo>
                    <a:pt x="2793" y="2444"/>
                  </a:lnTo>
                  <a:lnTo>
                    <a:pt x="2793" y="2278"/>
                  </a:lnTo>
                  <a:lnTo>
                    <a:pt x="2793" y="2102"/>
                  </a:lnTo>
                  <a:lnTo>
                    <a:pt x="2791" y="1917"/>
                  </a:lnTo>
                  <a:lnTo>
                    <a:pt x="2784" y="1730"/>
                  </a:lnTo>
                  <a:lnTo>
                    <a:pt x="2771" y="1544"/>
                  </a:lnTo>
                  <a:lnTo>
                    <a:pt x="2750" y="1361"/>
                  </a:lnTo>
                  <a:lnTo>
                    <a:pt x="2720" y="1181"/>
                  </a:lnTo>
                  <a:lnTo>
                    <a:pt x="2681" y="1007"/>
                  </a:lnTo>
                  <a:lnTo>
                    <a:pt x="2628" y="841"/>
                  </a:lnTo>
                  <a:lnTo>
                    <a:pt x="2564" y="685"/>
                  </a:lnTo>
                  <a:lnTo>
                    <a:pt x="2484" y="539"/>
                  </a:lnTo>
                  <a:lnTo>
                    <a:pt x="2388" y="407"/>
                  </a:lnTo>
                  <a:lnTo>
                    <a:pt x="2275" y="291"/>
                  </a:lnTo>
                  <a:lnTo>
                    <a:pt x="2143" y="191"/>
                  </a:lnTo>
                  <a:lnTo>
                    <a:pt x="1990" y="110"/>
                  </a:lnTo>
                  <a:lnTo>
                    <a:pt x="1815" y="50"/>
                  </a:lnTo>
                  <a:lnTo>
                    <a:pt x="1618" y="12"/>
                  </a:lnTo>
                  <a:lnTo>
                    <a:pt x="1396" y="0"/>
                  </a:lnTo>
                  <a:lnTo>
                    <a:pt x="1174" y="12"/>
                  </a:lnTo>
                  <a:lnTo>
                    <a:pt x="976" y="50"/>
                  </a:lnTo>
                  <a:lnTo>
                    <a:pt x="803" y="110"/>
                  </a:lnTo>
                  <a:lnTo>
                    <a:pt x="650" y="191"/>
                  </a:lnTo>
                  <a:lnTo>
                    <a:pt x="518" y="291"/>
                  </a:lnTo>
                  <a:lnTo>
                    <a:pt x="405" y="407"/>
                  </a:lnTo>
                  <a:lnTo>
                    <a:pt x="309" y="539"/>
                  </a:lnTo>
                  <a:lnTo>
                    <a:pt x="229" y="685"/>
                  </a:lnTo>
                  <a:lnTo>
                    <a:pt x="164" y="841"/>
                  </a:lnTo>
                  <a:lnTo>
                    <a:pt x="112" y="1007"/>
                  </a:lnTo>
                  <a:lnTo>
                    <a:pt x="72" y="1181"/>
                  </a:lnTo>
                  <a:lnTo>
                    <a:pt x="42" y="1361"/>
                  </a:lnTo>
                  <a:lnTo>
                    <a:pt x="22" y="1544"/>
                  </a:lnTo>
                  <a:lnTo>
                    <a:pt x="9" y="1730"/>
                  </a:lnTo>
                  <a:lnTo>
                    <a:pt x="2" y="1917"/>
                  </a:lnTo>
                  <a:lnTo>
                    <a:pt x="1" y="2102"/>
                  </a:lnTo>
                  <a:lnTo>
                    <a:pt x="0" y="2278"/>
                  </a:lnTo>
                  <a:lnTo>
                    <a:pt x="0" y="2444"/>
                  </a:lnTo>
                  <a:lnTo>
                    <a:pt x="0" y="2599"/>
                  </a:lnTo>
                  <a:lnTo>
                    <a:pt x="3" y="2745"/>
                  </a:lnTo>
                  <a:lnTo>
                    <a:pt x="8" y="2884"/>
                  </a:lnTo>
                  <a:lnTo>
                    <a:pt x="17" y="3014"/>
                  </a:lnTo>
                  <a:lnTo>
                    <a:pt x="31" y="3137"/>
                  </a:lnTo>
                  <a:lnTo>
                    <a:pt x="53" y="3255"/>
                  </a:lnTo>
                  <a:lnTo>
                    <a:pt x="80" y="3368"/>
                  </a:lnTo>
                  <a:lnTo>
                    <a:pt x="115" y="3477"/>
                  </a:lnTo>
                  <a:lnTo>
                    <a:pt x="160" y="3582"/>
                  </a:lnTo>
                  <a:lnTo>
                    <a:pt x="213" y="3686"/>
                  </a:lnTo>
                  <a:lnTo>
                    <a:pt x="279" y="3789"/>
                  </a:lnTo>
                  <a:lnTo>
                    <a:pt x="356" y="3891"/>
                  </a:lnTo>
                  <a:lnTo>
                    <a:pt x="447" y="3994"/>
                  </a:lnTo>
                  <a:lnTo>
                    <a:pt x="552" y="4099"/>
                  </a:lnTo>
                  <a:lnTo>
                    <a:pt x="552" y="6786"/>
                  </a:lnTo>
                  <a:lnTo>
                    <a:pt x="555" y="6908"/>
                  </a:lnTo>
                  <a:lnTo>
                    <a:pt x="566" y="7023"/>
                  </a:lnTo>
                  <a:lnTo>
                    <a:pt x="585" y="7129"/>
                  </a:lnTo>
                  <a:lnTo>
                    <a:pt x="610" y="7227"/>
                  </a:lnTo>
                  <a:lnTo>
                    <a:pt x="641" y="7316"/>
                  </a:lnTo>
                  <a:lnTo>
                    <a:pt x="680" y="7399"/>
                  </a:lnTo>
                  <a:lnTo>
                    <a:pt x="725" y="7473"/>
                  </a:lnTo>
                  <a:lnTo>
                    <a:pt x="775" y="7538"/>
                  </a:lnTo>
                  <a:lnTo>
                    <a:pt x="833" y="7597"/>
                  </a:lnTo>
                  <a:lnTo>
                    <a:pt x="897" y="7646"/>
                  </a:lnTo>
                  <a:lnTo>
                    <a:pt x="966" y="7689"/>
                  </a:lnTo>
                  <a:lnTo>
                    <a:pt x="1041" y="7723"/>
                  </a:lnTo>
                  <a:lnTo>
                    <a:pt x="1122" y="7750"/>
                  </a:lnTo>
                  <a:lnTo>
                    <a:pt x="1208" y="7769"/>
                  </a:lnTo>
                  <a:lnTo>
                    <a:pt x="1300" y="7781"/>
                  </a:lnTo>
                  <a:lnTo>
                    <a:pt x="1396" y="7785"/>
                  </a:lnTo>
                  <a:close/>
                </a:path>
              </a:pathLst>
            </a:custGeom>
            <a:solidFill>
              <a:srgbClr val="1A7465">
                <a:alpha val="50000"/>
              </a:srgbClr>
            </a:solidFill>
            <a:ln w="9525">
              <a:no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7" name="Freeform 34"/>
            <p:cNvSpPr>
              <a:spLocks/>
            </p:cNvSpPr>
            <p:nvPr/>
          </p:nvSpPr>
          <p:spPr bwMode="auto">
            <a:xfrm>
              <a:off x="1054" y="1284"/>
              <a:ext cx="126" cy="157"/>
            </a:xfrm>
            <a:custGeom>
              <a:avLst/>
              <a:gdLst/>
              <a:ahLst/>
              <a:cxnLst>
                <a:cxn ang="0">
                  <a:pos x="2608" y="6096"/>
                </a:cxn>
                <a:cxn ang="0">
                  <a:pos x="3248" y="5866"/>
                </a:cxn>
                <a:cxn ang="0">
                  <a:pos x="3821" y="4796"/>
                </a:cxn>
                <a:cxn ang="0">
                  <a:pos x="3702" y="4504"/>
                </a:cxn>
                <a:cxn ang="0">
                  <a:pos x="3371" y="5046"/>
                </a:cxn>
                <a:cxn ang="0">
                  <a:pos x="3093" y="5383"/>
                </a:cxn>
                <a:cxn ang="0">
                  <a:pos x="2990" y="5294"/>
                </a:cxn>
                <a:cxn ang="0">
                  <a:pos x="3180" y="4425"/>
                </a:cxn>
                <a:cxn ang="0">
                  <a:pos x="2774" y="3234"/>
                </a:cxn>
                <a:cxn ang="0">
                  <a:pos x="2655" y="3862"/>
                </a:cxn>
                <a:cxn ang="0">
                  <a:pos x="2527" y="4540"/>
                </a:cxn>
                <a:cxn ang="0">
                  <a:pos x="2530" y="4871"/>
                </a:cxn>
                <a:cxn ang="0">
                  <a:pos x="2301" y="4666"/>
                </a:cxn>
                <a:cxn ang="0">
                  <a:pos x="2045" y="3682"/>
                </a:cxn>
                <a:cxn ang="0">
                  <a:pos x="1956" y="3276"/>
                </a:cxn>
                <a:cxn ang="0">
                  <a:pos x="1697" y="4033"/>
                </a:cxn>
                <a:cxn ang="0">
                  <a:pos x="1804" y="4933"/>
                </a:cxn>
                <a:cxn ang="0">
                  <a:pos x="1815" y="5224"/>
                </a:cxn>
                <a:cxn ang="0">
                  <a:pos x="1508" y="4899"/>
                </a:cxn>
                <a:cxn ang="0">
                  <a:pos x="1318" y="4278"/>
                </a:cxn>
                <a:cxn ang="0">
                  <a:pos x="1091" y="4460"/>
                </a:cxn>
                <a:cxn ang="0">
                  <a:pos x="1303" y="5657"/>
                </a:cxn>
                <a:cxn ang="0">
                  <a:pos x="1898" y="6229"/>
                </a:cxn>
                <a:cxn ang="0">
                  <a:pos x="1776" y="6442"/>
                </a:cxn>
                <a:cxn ang="0">
                  <a:pos x="749" y="6074"/>
                </a:cxn>
                <a:cxn ang="0">
                  <a:pos x="142" y="5007"/>
                </a:cxn>
                <a:cxn ang="0">
                  <a:pos x="119" y="3956"/>
                </a:cxn>
                <a:cxn ang="0">
                  <a:pos x="17" y="3481"/>
                </a:cxn>
                <a:cxn ang="0">
                  <a:pos x="241" y="3546"/>
                </a:cxn>
                <a:cxn ang="0">
                  <a:pos x="589" y="3508"/>
                </a:cxn>
                <a:cxn ang="0">
                  <a:pos x="449" y="2211"/>
                </a:cxn>
                <a:cxn ang="0">
                  <a:pos x="559" y="2053"/>
                </a:cxn>
                <a:cxn ang="0">
                  <a:pos x="1014" y="2556"/>
                </a:cxn>
                <a:cxn ang="0">
                  <a:pos x="1322" y="1860"/>
                </a:cxn>
                <a:cxn ang="0">
                  <a:pos x="1206" y="1333"/>
                </a:cxn>
                <a:cxn ang="0">
                  <a:pos x="1150" y="1011"/>
                </a:cxn>
                <a:cxn ang="0">
                  <a:pos x="1471" y="1113"/>
                </a:cxn>
                <a:cxn ang="0">
                  <a:pos x="2010" y="1627"/>
                </a:cxn>
                <a:cxn ang="0">
                  <a:pos x="2000" y="503"/>
                </a:cxn>
                <a:cxn ang="0">
                  <a:pos x="2062" y="98"/>
                </a:cxn>
                <a:cxn ang="0">
                  <a:pos x="2249" y="35"/>
                </a:cxn>
                <a:cxn ang="0">
                  <a:pos x="2559" y="585"/>
                </a:cxn>
                <a:cxn ang="0">
                  <a:pos x="3042" y="1529"/>
                </a:cxn>
                <a:cxn ang="0">
                  <a:pos x="3309" y="1847"/>
                </a:cxn>
                <a:cxn ang="0">
                  <a:pos x="3350" y="1383"/>
                </a:cxn>
                <a:cxn ang="0">
                  <a:pos x="3609" y="1558"/>
                </a:cxn>
                <a:cxn ang="0">
                  <a:pos x="3923" y="2190"/>
                </a:cxn>
                <a:cxn ang="0">
                  <a:pos x="4016" y="3414"/>
                </a:cxn>
                <a:cxn ang="0">
                  <a:pos x="4235" y="3072"/>
                </a:cxn>
                <a:cxn ang="0">
                  <a:pos x="4226" y="2554"/>
                </a:cxn>
                <a:cxn ang="0">
                  <a:pos x="4335" y="2238"/>
                </a:cxn>
                <a:cxn ang="0">
                  <a:pos x="4671" y="2661"/>
                </a:cxn>
                <a:cxn ang="0">
                  <a:pos x="4876" y="3682"/>
                </a:cxn>
                <a:cxn ang="0">
                  <a:pos x="4769" y="4186"/>
                </a:cxn>
                <a:cxn ang="0">
                  <a:pos x="4933" y="3988"/>
                </a:cxn>
                <a:cxn ang="0">
                  <a:pos x="5140" y="4038"/>
                </a:cxn>
                <a:cxn ang="0">
                  <a:pos x="5048" y="5136"/>
                </a:cxn>
                <a:cxn ang="0">
                  <a:pos x="3972" y="6177"/>
                </a:cxn>
                <a:cxn ang="0">
                  <a:pos x="2978" y="6368"/>
                </a:cxn>
              </a:cxnLst>
              <a:rect l="0" t="0" r="r" b="b"/>
              <a:pathLst>
                <a:path w="5179" h="6442">
                  <a:moveTo>
                    <a:pt x="2669" y="6303"/>
                  </a:moveTo>
                  <a:lnTo>
                    <a:pt x="2642" y="6286"/>
                  </a:lnTo>
                  <a:lnTo>
                    <a:pt x="2617" y="6269"/>
                  </a:lnTo>
                  <a:lnTo>
                    <a:pt x="2597" y="6252"/>
                  </a:lnTo>
                  <a:lnTo>
                    <a:pt x="2581" y="6234"/>
                  </a:lnTo>
                  <a:lnTo>
                    <a:pt x="2569" y="6217"/>
                  </a:lnTo>
                  <a:lnTo>
                    <a:pt x="2560" y="6199"/>
                  </a:lnTo>
                  <a:lnTo>
                    <a:pt x="2555" y="6181"/>
                  </a:lnTo>
                  <a:lnTo>
                    <a:pt x="2554" y="6164"/>
                  </a:lnTo>
                  <a:lnTo>
                    <a:pt x="2557" y="6148"/>
                  </a:lnTo>
                  <a:lnTo>
                    <a:pt x="2563" y="6133"/>
                  </a:lnTo>
                  <a:lnTo>
                    <a:pt x="2574" y="6119"/>
                  </a:lnTo>
                  <a:lnTo>
                    <a:pt x="2589" y="6107"/>
                  </a:lnTo>
                  <a:lnTo>
                    <a:pt x="2608" y="6096"/>
                  </a:lnTo>
                  <a:lnTo>
                    <a:pt x="2631" y="6085"/>
                  </a:lnTo>
                  <a:lnTo>
                    <a:pt x="2660" y="6078"/>
                  </a:lnTo>
                  <a:lnTo>
                    <a:pt x="2692" y="6073"/>
                  </a:lnTo>
                  <a:lnTo>
                    <a:pt x="2728" y="6068"/>
                  </a:lnTo>
                  <a:lnTo>
                    <a:pt x="2770" y="6061"/>
                  </a:lnTo>
                  <a:lnTo>
                    <a:pt x="2814" y="6052"/>
                  </a:lnTo>
                  <a:lnTo>
                    <a:pt x="2862" y="6041"/>
                  </a:lnTo>
                  <a:lnTo>
                    <a:pt x="2912" y="6028"/>
                  </a:lnTo>
                  <a:lnTo>
                    <a:pt x="2966" y="6011"/>
                  </a:lnTo>
                  <a:lnTo>
                    <a:pt x="3020" y="5990"/>
                  </a:lnTo>
                  <a:lnTo>
                    <a:pt x="3076" y="5965"/>
                  </a:lnTo>
                  <a:lnTo>
                    <a:pt x="3133" y="5937"/>
                  </a:lnTo>
                  <a:lnTo>
                    <a:pt x="3191" y="5904"/>
                  </a:lnTo>
                  <a:lnTo>
                    <a:pt x="3248" y="5866"/>
                  </a:lnTo>
                  <a:lnTo>
                    <a:pt x="3305" y="5823"/>
                  </a:lnTo>
                  <a:lnTo>
                    <a:pt x="3361" y="5774"/>
                  </a:lnTo>
                  <a:lnTo>
                    <a:pt x="3416" y="5719"/>
                  </a:lnTo>
                  <a:lnTo>
                    <a:pt x="3468" y="5659"/>
                  </a:lnTo>
                  <a:lnTo>
                    <a:pt x="3520" y="5591"/>
                  </a:lnTo>
                  <a:lnTo>
                    <a:pt x="3566" y="5516"/>
                  </a:lnTo>
                  <a:lnTo>
                    <a:pt x="3610" y="5437"/>
                  </a:lnTo>
                  <a:lnTo>
                    <a:pt x="3649" y="5352"/>
                  </a:lnTo>
                  <a:lnTo>
                    <a:pt x="3685" y="5263"/>
                  </a:lnTo>
                  <a:lnTo>
                    <a:pt x="3717" y="5171"/>
                  </a:lnTo>
                  <a:lnTo>
                    <a:pt x="3746" y="5078"/>
                  </a:lnTo>
                  <a:lnTo>
                    <a:pt x="3773" y="4983"/>
                  </a:lnTo>
                  <a:lnTo>
                    <a:pt x="3798" y="4890"/>
                  </a:lnTo>
                  <a:lnTo>
                    <a:pt x="3821" y="4796"/>
                  </a:lnTo>
                  <a:lnTo>
                    <a:pt x="3842" y="4705"/>
                  </a:lnTo>
                  <a:lnTo>
                    <a:pt x="3862" y="4617"/>
                  </a:lnTo>
                  <a:lnTo>
                    <a:pt x="3881" y="4533"/>
                  </a:lnTo>
                  <a:lnTo>
                    <a:pt x="3900" y="4455"/>
                  </a:lnTo>
                  <a:lnTo>
                    <a:pt x="3918" y="4382"/>
                  </a:lnTo>
                  <a:lnTo>
                    <a:pt x="3937" y="4316"/>
                  </a:lnTo>
                  <a:lnTo>
                    <a:pt x="3956" y="4260"/>
                  </a:lnTo>
                  <a:lnTo>
                    <a:pt x="3918" y="4280"/>
                  </a:lnTo>
                  <a:lnTo>
                    <a:pt x="3880" y="4306"/>
                  </a:lnTo>
                  <a:lnTo>
                    <a:pt x="3843" y="4338"/>
                  </a:lnTo>
                  <a:lnTo>
                    <a:pt x="3807" y="4375"/>
                  </a:lnTo>
                  <a:lnTo>
                    <a:pt x="3770" y="4415"/>
                  </a:lnTo>
                  <a:lnTo>
                    <a:pt x="3735" y="4459"/>
                  </a:lnTo>
                  <a:lnTo>
                    <a:pt x="3702" y="4504"/>
                  </a:lnTo>
                  <a:lnTo>
                    <a:pt x="3669" y="4550"/>
                  </a:lnTo>
                  <a:lnTo>
                    <a:pt x="3638" y="4598"/>
                  </a:lnTo>
                  <a:lnTo>
                    <a:pt x="3608" y="4645"/>
                  </a:lnTo>
                  <a:lnTo>
                    <a:pt x="3581" y="4691"/>
                  </a:lnTo>
                  <a:lnTo>
                    <a:pt x="3554" y="4735"/>
                  </a:lnTo>
                  <a:lnTo>
                    <a:pt x="3530" y="4777"/>
                  </a:lnTo>
                  <a:lnTo>
                    <a:pt x="3509" y="4816"/>
                  </a:lnTo>
                  <a:lnTo>
                    <a:pt x="3490" y="4850"/>
                  </a:lnTo>
                  <a:lnTo>
                    <a:pt x="3473" y="4880"/>
                  </a:lnTo>
                  <a:lnTo>
                    <a:pt x="3456" y="4909"/>
                  </a:lnTo>
                  <a:lnTo>
                    <a:pt x="3438" y="4940"/>
                  </a:lnTo>
                  <a:lnTo>
                    <a:pt x="3417" y="4973"/>
                  </a:lnTo>
                  <a:lnTo>
                    <a:pt x="3395" y="5009"/>
                  </a:lnTo>
                  <a:lnTo>
                    <a:pt x="3371" y="5046"/>
                  </a:lnTo>
                  <a:lnTo>
                    <a:pt x="3345" y="5083"/>
                  </a:lnTo>
                  <a:lnTo>
                    <a:pt x="3320" y="5121"/>
                  </a:lnTo>
                  <a:lnTo>
                    <a:pt x="3295" y="5157"/>
                  </a:lnTo>
                  <a:lnTo>
                    <a:pt x="3269" y="5192"/>
                  </a:lnTo>
                  <a:lnTo>
                    <a:pt x="3244" y="5227"/>
                  </a:lnTo>
                  <a:lnTo>
                    <a:pt x="3220" y="5258"/>
                  </a:lnTo>
                  <a:lnTo>
                    <a:pt x="3198" y="5287"/>
                  </a:lnTo>
                  <a:lnTo>
                    <a:pt x="3177" y="5312"/>
                  </a:lnTo>
                  <a:lnTo>
                    <a:pt x="3158" y="5334"/>
                  </a:lnTo>
                  <a:lnTo>
                    <a:pt x="3142" y="5350"/>
                  </a:lnTo>
                  <a:lnTo>
                    <a:pt x="3129" y="5362"/>
                  </a:lnTo>
                  <a:lnTo>
                    <a:pt x="3117" y="5370"/>
                  </a:lnTo>
                  <a:lnTo>
                    <a:pt x="3105" y="5377"/>
                  </a:lnTo>
                  <a:lnTo>
                    <a:pt x="3093" y="5383"/>
                  </a:lnTo>
                  <a:lnTo>
                    <a:pt x="3082" y="5387"/>
                  </a:lnTo>
                  <a:lnTo>
                    <a:pt x="3071" y="5391"/>
                  </a:lnTo>
                  <a:lnTo>
                    <a:pt x="3061" y="5393"/>
                  </a:lnTo>
                  <a:lnTo>
                    <a:pt x="3049" y="5393"/>
                  </a:lnTo>
                  <a:lnTo>
                    <a:pt x="3040" y="5392"/>
                  </a:lnTo>
                  <a:lnTo>
                    <a:pt x="3031" y="5390"/>
                  </a:lnTo>
                  <a:lnTo>
                    <a:pt x="3023" y="5385"/>
                  </a:lnTo>
                  <a:lnTo>
                    <a:pt x="3015" y="5379"/>
                  </a:lnTo>
                  <a:lnTo>
                    <a:pt x="3008" y="5371"/>
                  </a:lnTo>
                  <a:lnTo>
                    <a:pt x="3002" y="5360"/>
                  </a:lnTo>
                  <a:lnTo>
                    <a:pt x="2997" y="5348"/>
                  </a:lnTo>
                  <a:lnTo>
                    <a:pt x="2993" y="5333"/>
                  </a:lnTo>
                  <a:lnTo>
                    <a:pt x="2991" y="5316"/>
                  </a:lnTo>
                  <a:lnTo>
                    <a:pt x="2990" y="5294"/>
                  </a:lnTo>
                  <a:lnTo>
                    <a:pt x="2994" y="5267"/>
                  </a:lnTo>
                  <a:lnTo>
                    <a:pt x="3000" y="5234"/>
                  </a:lnTo>
                  <a:lnTo>
                    <a:pt x="3009" y="5193"/>
                  </a:lnTo>
                  <a:lnTo>
                    <a:pt x="3020" y="5149"/>
                  </a:lnTo>
                  <a:lnTo>
                    <a:pt x="3034" y="5098"/>
                  </a:lnTo>
                  <a:lnTo>
                    <a:pt x="3048" y="5042"/>
                  </a:lnTo>
                  <a:lnTo>
                    <a:pt x="3066" y="4981"/>
                  </a:lnTo>
                  <a:lnTo>
                    <a:pt x="3082" y="4916"/>
                  </a:lnTo>
                  <a:lnTo>
                    <a:pt x="3100" y="4845"/>
                  </a:lnTo>
                  <a:lnTo>
                    <a:pt x="3117" y="4769"/>
                  </a:lnTo>
                  <a:lnTo>
                    <a:pt x="3134" y="4690"/>
                  </a:lnTo>
                  <a:lnTo>
                    <a:pt x="3150" y="4605"/>
                  </a:lnTo>
                  <a:lnTo>
                    <a:pt x="3166" y="4517"/>
                  </a:lnTo>
                  <a:lnTo>
                    <a:pt x="3180" y="4425"/>
                  </a:lnTo>
                  <a:lnTo>
                    <a:pt x="3192" y="4329"/>
                  </a:lnTo>
                  <a:lnTo>
                    <a:pt x="3197" y="4230"/>
                  </a:lnTo>
                  <a:lnTo>
                    <a:pt x="3192" y="4132"/>
                  </a:lnTo>
                  <a:lnTo>
                    <a:pt x="3177" y="4033"/>
                  </a:lnTo>
                  <a:lnTo>
                    <a:pt x="3153" y="3935"/>
                  </a:lnTo>
                  <a:lnTo>
                    <a:pt x="3124" y="3839"/>
                  </a:lnTo>
                  <a:lnTo>
                    <a:pt x="3088" y="3746"/>
                  </a:lnTo>
                  <a:lnTo>
                    <a:pt x="3047" y="3656"/>
                  </a:lnTo>
                  <a:lnTo>
                    <a:pt x="3004" y="3570"/>
                  </a:lnTo>
                  <a:lnTo>
                    <a:pt x="2958" y="3490"/>
                  </a:lnTo>
                  <a:lnTo>
                    <a:pt x="2910" y="3415"/>
                  </a:lnTo>
                  <a:lnTo>
                    <a:pt x="2863" y="3347"/>
                  </a:lnTo>
                  <a:lnTo>
                    <a:pt x="2817" y="3287"/>
                  </a:lnTo>
                  <a:lnTo>
                    <a:pt x="2774" y="3234"/>
                  </a:lnTo>
                  <a:lnTo>
                    <a:pt x="2733" y="3191"/>
                  </a:lnTo>
                  <a:lnTo>
                    <a:pt x="2698" y="3158"/>
                  </a:lnTo>
                  <a:lnTo>
                    <a:pt x="2669" y="3135"/>
                  </a:lnTo>
                  <a:lnTo>
                    <a:pt x="2675" y="3178"/>
                  </a:lnTo>
                  <a:lnTo>
                    <a:pt x="2681" y="3227"/>
                  </a:lnTo>
                  <a:lnTo>
                    <a:pt x="2685" y="3284"/>
                  </a:lnTo>
                  <a:lnTo>
                    <a:pt x="2687" y="3345"/>
                  </a:lnTo>
                  <a:lnTo>
                    <a:pt x="2688" y="3412"/>
                  </a:lnTo>
                  <a:lnTo>
                    <a:pt x="2687" y="3482"/>
                  </a:lnTo>
                  <a:lnTo>
                    <a:pt x="2684" y="3555"/>
                  </a:lnTo>
                  <a:lnTo>
                    <a:pt x="2679" y="3631"/>
                  </a:lnTo>
                  <a:lnTo>
                    <a:pt x="2673" y="3708"/>
                  </a:lnTo>
                  <a:lnTo>
                    <a:pt x="2665" y="3785"/>
                  </a:lnTo>
                  <a:lnTo>
                    <a:pt x="2655" y="3862"/>
                  </a:lnTo>
                  <a:lnTo>
                    <a:pt x="2644" y="3939"/>
                  </a:lnTo>
                  <a:lnTo>
                    <a:pt x="2629" y="4012"/>
                  </a:lnTo>
                  <a:lnTo>
                    <a:pt x="2614" y="4083"/>
                  </a:lnTo>
                  <a:lnTo>
                    <a:pt x="2597" y="4151"/>
                  </a:lnTo>
                  <a:lnTo>
                    <a:pt x="2578" y="4214"/>
                  </a:lnTo>
                  <a:lnTo>
                    <a:pt x="2564" y="4259"/>
                  </a:lnTo>
                  <a:lnTo>
                    <a:pt x="2553" y="4301"/>
                  </a:lnTo>
                  <a:lnTo>
                    <a:pt x="2544" y="4340"/>
                  </a:lnTo>
                  <a:lnTo>
                    <a:pt x="2537" y="4378"/>
                  </a:lnTo>
                  <a:lnTo>
                    <a:pt x="2531" y="4413"/>
                  </a:lnTo>
                  <a:lnTo>
                    <a:pt x="2528" y="4446"/>
                  </a:lnTo>
                  <a:lnTo>
                    <a:pt x="2526" y="4479"/>
                  </a:lnTo>
                  <a:lnTo>
                    <a:pt x="2526" y="4510"/>
                  </a:lnTo>
                  <a:lnTo>
                    <a:pt x="2527" y="4540"/>
                  </a:lnTo>
                  <a:lnTo>
                    <a:pt x="2530" y="4569"/>
                  </a:lnTo>
                  <a:lnTo>
                    <a:pt x="2533" y="4598"/>
                  </a:lnTo>
                  <a:lnTo>
                    <a:pt x="2537" y="4626"/>
                  </a:lnTo>
                  <a:lnTo>
                    <a:pt x="2541" y="4654"/>
                  </a:lnTo>
                  <a:lnTo>
                    <a:pt x="2546" y="4683"/>
                  </a:lnTo>
                  <a:lnTo>
                    <a:pt x="2550" y="4712"/>
                  </a:lnTo>
                  <a:lnTo>
                    <a:pt x="2555" y="4742"/>
                  </a:lnTo>
                  <a:lnTo>
                    <a:pt x="2558" y="4770"/>
                  </a:lnTo>
                  <a:lnTo>
                    <a:pt x="2558" y="4795"/>
                  </a:lnTo>
                  <a:lnTo>
                    <a:pt x="2556" y="4817"/>
                  </a:lnTo>
                  <a:lnTo>
                    <a:pt x="2553" y="4835"/>
                  </a:lnTo>
                  <a:lnTo>
                    <a:pt x="2547" y="4850"/>
                  </a:lnTo>
                  <a:lnTo>
                    <a:pt x="2540" y="4862"/>
                  </a:lnTo>
                  <a:lnTo>
                    <a:pt x="2530" y="4871"/>
                  </a:lnTo>
                  <a:lnTo>
                    <a:pt x="2520" y="4878"/>
                  </a:lnTo>
                  <a:lnTo>
                    <a:pt x="2508" y="4881"/>
                  </a:lnTo>
                  <a:lnTo>
                    <a:pt x="2496" y="4882"/>
                  </a:lnTo>
                  <a:lnTo>
                    <a:pt x="2484" y="4880"/>
                  </a:lnTo>
                  <a:lnTo>
                    <a:pt x="2471" y="4875"/>
                  </a:lnTo>
                  <a:lnTo>
                    <a:pt x="2457" y="4868"/>
                  </a:lnTo>
                  <a:lnTo>
                    <a:pt x="2444" y="4859"/>
                  </a:lnTo>
                  <a:lnTo>
                    <a:pt x="2430" y="4847"/>
                  </a:lnTo>
                  <a:lnTo>
                    <a:pt x="2417" y="4834"/>
                  </a:lnTo>
                  <a:lnTo>
                    <a:pt x="2401" y="4815"/>
                  </a:lnTo>
                  <a:lnTo>
                    <a:pt x="2381" y="4788"/>
                  </a:lnTo>
                  <a:lnTo>
                    <a:pt x="2358" y="4754"/>
                  </a:lnTo>
                  <a:lnTo>
                    <a:pt x="2331" y="4713"/>
                  </a:lnTo>
                  <a:lnTo>
                    <a:pt x="2301" y="4666"/>
                  </a:lnTo>
                  <a:lnTo>
                    <a:pt x="2270" y="4614"/>
                  </a:lnTo>
                  <a:lnTo>
                    <a:pt x="2239" y="4556"/>
                  </a:lnTo>
                  <a:lnTo>
                    <a:pt x="2207" y="4495"/>
                  </a:lnTo>
                  <a:lnTo>
                    <a:pt x="2176" y="4428"/>
                  </a:lnTo>
                  <a:lnTo>
                    <a:pt x="2147" y="4359"/>
                  </a:lnTo>
                  <a:lnTo>
                    <a:pt x="2120" y="4285"/>
                  </a:lnTo>
                  <a:lnTo>
                    <a:pt x="2096" y="4209"/>
                  </a:lnTo>
                  <a:lnTo>
                    <a:pt x="2076" y="4132"/>
                  </a:lnTo>
                  <a:lnTo>
                    <a:pt x="2061" y="4053"/>
                  </a:lnTo>
                  <a:lnTo>
                    <a:pt x="2052" y="3972"/>
                  </a:lnTo>
                  <a:lnTo>
                    <a:pt x="2049" y="3892"/>
                  </a:lnTo>
                  <a:lnTo>
                    <a:pt x="2048" y="3815"/>
                  </a:lnTo>
                  <a:lnTo>
                    <a:pt x="2047" y="3745"/>
                  </a:lnTo>
                  <a:lnTo>
                    <a:pt x="2045" y="3682"/>
                  </a:lnTo>
                  <a:lnTo>
                    <a:pt x="2043" y="3626"/>
                  </a:lnTo>
                  <a:lnTo>
                    <a:pt x="2040" y="3575"/>
                  </a:lnTo>
                  <a:lnTo>
                    <a:pt x="2036" y="3529"/>
                  </a:lnTo>
                  <a:lnTo>
                    <a:pt x="2032" y="3489"/>
                  </a:lnTo>
                  <a:lnTo>
                    <a:pt x="2027" y="3452"/>
                  </a:lnTo>
                  <a:lnTo>
                    <a:pt x="2022" y="3419"/>
                  </a:lnTo>
                  <a:lnTo>
                    <a:pt x="2017" y="3390"/>
                  </a:lnTo>
                  <a:lnTo>
                    <a:pt x="2010" y="3363"/>
                  </a:lnTo>
                  <a:lnTo>
                    <a:pt x="2004" y="3337"/>
                  </a:lnTo>
                  <a:lnTo>
                    <a:pt x="1998" y="3314"/>
                  </a:lnTo>
                  <a:lnTo>
                    <a:pt x="1992" y="3292"/>
                  </a:lnTo>
                  <a:lnTo>
                    <a:pt x="1986" y="3271"/>
                  </a:lnTo>
                  <a:lnTo>
                    <a:pt x="1980" y="3249"/>
                  </a:lnTo>
                  <a:lnTo>
                    <a:pt x="1956" y="3276"/>
                  </a:lnTo>
                  <a:lnTo>
                    <a:pt x="1933" y="3310"/>
                  </a:lnTo>
                  <a:lnTo>
                    <a:pt x="1911" y="3351"/>
                  </a:lnTo>
                  <a:lnTo>
                    <a:pt x="1890" y="3399"/>
                  </a:lnTo>
                  <a:lnTo>
                    <a:pt x="1870" y="3450"/>
                  </a:lnTo>
                  <a:lnTo>
                    <a:pt x="1850" y="3506"/>
                  </a:lnTo>
                  <a:lnTo>
                    <a:pt x="1832" y="3565"/>
                  </a:lnTo>
                  <a:lnTo>
                    <a:pt x="1814" y="3626"/>
                  </a:lnTo>
                  <a:lnTo>
                    <a:pt x="1796" y="3688"/>
                  </a:lnTo>
                  <a:lnTo>
                    <a:pt x="1779" y="3750"/>
                  </a:lnTo>
                  <a:lnTo>
                    <a:pt x="1762" y="3812"/>
                  </a:lnTo>
                  <a:lnTo>
                    <a:pt x="1746" y="3872"/>
                  </a:lnTo>
                  <a:lnTo>
                    <a:pt x="1730" y="3930"/>
                  </a:lnTo>
                  <a:lnTo>
                    <a:pt x="1714" y="3983"/>
                  </a:lnTo>
                  <a:lnTo>
                    <a:pt x="1697" y="4033"/>
                  </a:lnTo>
                  <a:lnTo>
                    <a:pt x="1682" y="4077"/>
                  </a:lnTo>
                  <a:lnTo>
                    <a:pt x="1669" y="4121"/>
                  </a:lnTo>
                  <a:lnTo>
                    <a:pt x="1662" y="4175"/>
                  </a:lnTo>
                  <a:lnTo>
                    <a:pt x="1661" y="4235"/>
                  </a:lnTo>
                  <a:lnTo>
                    <a:pt x="1664" y="4300"/>
                  </a:lnTo>
                  <a:lnTo>
                    <a:pt x="1672" y="4371"/>
                  </a:lnTo>
                  <a:lnTo>
                    <a:pt x="1683" y="4443"/>
                  </a:lnTo>
                  <a:lnTo>
                    <a:pt x="1696" y="4518"/>
                  </a:lnTo>
                  <a:lnTo>
                    <a:pt x="1713" y="4593"/>
                  </a:lnTo>
                  <a:lnTo>
                    <a:pt x="1731" y="4667"/>
                  </a:lnTo>
                  <a:lnTo>
                    <a:pt x="1749" y="4740"/>
                  </a:lnTo>
                  <a:lnTo>
                    <a:pt x="1768" y="4809"/>
                  </a:lnTo>
                  <a:lnTo>
                    <a:pt x="1786" y="4874"/>
                  </a:lnTo>
                  <a:lnTo>
                    <a:pt x="1804" y="4933"/>
                  </a:lnTo>
                  <a:lnTo>
                    <a:pt x="1819" y="4984"/>
                  </a:lnTo>
                  <a:lnTo>
                    <a:pt x="1832" y="5029"/>
                  </a:lnTo>
                  <a:lnTo>
                    <a:pt x="1843" y="5063"/>
                  </a:lnTo>
                  <a:lnTo>
                    <a:pt x="1850" y="5090"/>
                  </a:lnTo>
                  <a:lnTo>
                    <a:pt x="1855" y="5116"/>
                  </a:lnTo>
                  <a:lnTo>
                    <a:pt x="1858" y="5138"/>
                  </a:lnTo>
                  <a:lnTo>
                    <a:pt x="1860" y="5157"/>
                  </a:lnTo>
                  <a:lnTo>
                    <a:pt x="1859" y="5174"/>
                  </a:lnTo>
                  <a:lnTo>
                    <a:pt x="1856" y="5188"/>
                  </a:lnTo>
                  <a:lnTo>
                    <a:pt x="1852" y="5200"/>
                  </a:lnTo>
                  <a:lnTo>
                    <a:pt x="1845" y="5209"/>
                  </a:lnTo>
                  <a:lnTo>
                    <a:pt x="1837" y="5217"/>
                  </a:lnTo>
                  <a:lnTo>
                    <a:pt x="1827" y="5222"/>
                  </a:lnTo>
                  <a:lnTo>
                    <a:pt x="1815" y="5224"/>
                  </a:lnTo>
                  <a:lnTo>
                    <a:pt x="1800" y="5224"/>
                  </a:lnTo>
                  <a:lnTo>
                    <a:pt x="1785" y="5221"/>
                  </a:lnTo>
                  <a:lnTo>
                    <a:pt x="1768" y="5217"/>
                  </a:lnTo>
                  <a:lnTo>
                    <a:pt x="1749" y="5209"/>
                  </a:lnTo>
                  <a:lnTo>
                    <a:pt x="1729" y="5201"/>
                  </a:lnTo>
                  <a:lnTo>
                    <a:pt x="1706" y="5188"/>
                  </a:lnTo>
                  <a:lnTo>
                    <a:pt x="1682" y="5168"/>
                  </a:lnTo>
                  <a:lnTo>
                    <a:pt x="1658" y="5143"/>
                  </a:lnTo>
                  <a:lnTo>
                    <a:pt x="1633" y="5113"/>
                  </a:lnTo>
                  <a:lnTo>
                    <a:pt x="1608" y="5077"/>
                  </a:lnTo>
                  <a:lnTo>
                    <a:pt x="1582" y="5037"/>
                  </a:lnTo>
                  <a:lnTo>
                    <a:pt x="1557" y="4993"/>
                  </a:lnTo>
                  <a:lnTo>
                    <a:pt x="1532" y="4948"/>
                  </a:lnTo>
                  <a:lnTo>
                    <a:pt x="1508" y="4899"/>
                  </a:lnTo>
                  <a:lnTo>
                    <a:pt x="1484" y="4848"/>
                  </a:lnTo>
                  <a:lnTo>
                    <a:pt x="1462" y="4796"/>
                  </a:lnTo>
                  <a:lnTo>
                    <a:pt x="1442" y="4743"/>
                  </a:lnTo>
                  <a:lnTo>
                    <a:pt x="1424" y="4690"/>
                  </a:lnTo>
                  <a:lnTo>
                    <a:pt x="1408" y="4637"/>
                  </a:lnTo>
                  <a:lnTo>
                    <a:pt x="1394" y="4586"/>
                  </a:lnTo>
                  <a:lnTo>
                    <a:pt x="1383" y="4535"/>
                  </a:lnTo>
                  <a:lnTo>
                    <a:pt x="1373" y="4488"/>
                  </a:lnTo>
                  <a:lnTo>
                    <a:pt x="1364" y="4444"/>
                  </a:lnTo>
                  <a:lnTo>
                    <a:pt x="1355" y="4405"/>
                  </a:lnTo>
                  <a:lnTo>
                    <a:pt x="1347" y="4370"/>
                  </a:lnTo>
                  <a:lnTo>
                    <a:pt x="1338" y="4336"/>
                  </a:lnTo>
                  <a:lnTo>
                    <a:pt x="1328" y="4306"/>
                  </a:lnTo>
                  <a:lnTo>
                    <a:pt x="1318" y="4278"/>
                  </a:lnTo>
                  <a:lnTo>
                    <a:pt x="1308" y="4252"/>
                  </a:lnTo>
                  <a:lnTo>
                    <a:pt x="1296" y="4226"/>
                  </a:lnTo>
                  <a:lnTo>
                    <a:pt x="1284" y="4202"/>
                  </a:lnTo>
                  <a:lnTo>
                    <a:pt x="1269" y="4178"/>
                  </a:lnTo>
                  <a:lnTo>
                    <a:pt x="1255" y="4155"/>
                  </a:lnTo>
                  <a:lnTo>
                    <a:pt x="1238" y="4131"/>
                  </a:lnTo>
                  <a:lnTo>
                    <a:pt x="1220" y="4106"/>
                  </a:lnTo>
                  <a:lnTo>
                    <a:pt x="1200" y="4080"/>
                  </a:lnTo>
                  <a:lnTo>
                    <a:pt x="1178" y="4054"/>
                  </a:lnTo>
                  <a:lnTo>
                    <a:pt x="1153" y="4123"/>
                  </a:lnTo>
                  <a:lnTo>
                    <a:pt x="1133" y="4200"/>
                  </a:lnTo>
                  <a:lnTo>
                    <a:pt x="1116" y="4282"/>
                  </a:lnTo>
                  <a:lnTo>
                    <a:pt x="1102" y="4369"/>
                  </a:lnTo>
                  <a:lnTo>
                    <a:pt x="1091" y="4460"/>
                  </a:lnTo>
                  <a:lnTo>
                    <a:pt x="1084" y="4552"/>
                  </a:lnTo>
                  <a:lnTo>
                    <a:pt x="1079" y="4648"/>
                  </a:lnTo>
                  <a:lnTo>
                    <a:pt x="1078" y="4745"/>
                  </a:lnTo>
                  <a:lnTo>
                    <a:pt x="1081" y="4842"/>
                  </a:lnTo>
                  <a:lnTo>
                    <a:pt x="1087" y="4938"/>
                  </a:lnTo>
                  <a:lnTo>
                    <a:pt x="1096" y="5033"/>
                  </a:lnTo>
                  <a:lnTo>
                    <a:pt x="1109" y="5126"/>
                  </a:lnTo>
                  <a:lnTo>
                    <a:pt x="1126" y="5215"/>
                  </a:lnTo>
                  <a:lnTo>
                    <a:pt x="1146" y="5299"/>
                  </a:lnTo>
                  <a:lnTo>
                    <a:pt x="1170" y="5379"/>
                  </a:lnTo>
                  <a:lnTo>
                    <a:pt x="1200" y="5454"/>
                  </a:lnTo>
                  <a:lnTo>
                    <a:pt x="1231" y="5523"/>
                  </a:lnTo>
                  <a:lnTo>
                    <a:pt x="1265" y="5591"/>
                  </a:lnTo>
                  <a:lnTo>
                    <a:pt x="1303" y="5657"/>
                  </a:lnTo>
                  <a:lnTo>
                    <a:pt x="1343" y="5719"/>
                  </a:lnTo>
                  <a:lnTo>
                    <a:pt x="1384" y="5780"/>
                  </a:lnTo>
                  <a:lnTo>
                    <a:pt x="1428" y="5837"/>
                  </a:lnTo>
                  <a:lnTo>
                    <a:pt x="1472" y="5891"/>
                  </a:lnTo>
                  <a:lnTo>
                    <a:pt x="1518" y="5942"/>
                  </a:lnTo>
                  <a:lnTo>
                    <a:pt x="1563" y="5990"/>
                  </a:lnTo>
                  <a:lnTo>
                    <a:pt x="1609" y="6033"/>
                  </a:lnTo>
                  <a:lnTo>
                    <a:pt x="1654" y="6073"/>
                  </a:lnTo>
                  <a:lnTo>
                    <a:pt x="1700" y="6110"/>
                  </a:lnTo>
                  <a:lnTo>
                    <a:pt x="1743" y="6142"/>
                  </a:lnTo>
                  <a:lnTo>
                    <a:pt x="1786" y="6170"/>
                  </a:lnTo>
                  <a:lnTo>
                    <a:pt x="1827" y="6193"/>
                  </a:lnTo>
                  <a:lnTo>
                    <a:pt x="1866" y="6213"/>
                  </a:lnTo>
                  <a:lnTo>
                    <a:pt x="1898" y="6229"/>
                  </a:lnTo>
                  <a:lnTo>
                    <a:pt x="1924" y="6247"/>
                  </a:lnTo>
                  <a:lnTo>
                    <a:pt x="1941" y="6266"/>
                  </a:lnTo>
                  <a:lnTo>
                    <a:pt x="1951" y="6285"/>
                  </a:lnTo>
                  <a:lnTo>
                    <a:pt x="1954" y="6306"/>
                  </a:lnTo>
                  <a:lnTo>
                    <a:pt x="1952" y="6326"/>
                  </a:lnTo>
                  <a:lnTo>
                    <a:pt x="1945" y="6345"/>
                  </a:lnTo>
                  <a:lnTo>
                    <a:pt x="1933" y="6363"/>
                  </a:lnTo>
                  <a:lnTo>
                    <a:pt x="1917" y="6380"/>
                  </a:lnTo>
                  <a:lnTo>
                    <a:pt x="1897" y="6396"/>
                  </a:lnTo>
                  <a:lnTo>
                    <a:pt x="1876" y="6410"/>
                  </a:lnTo>
                  <a:lnTo>
                    <a:pt x="1852" y="6423"/>
                  </a:lnTo>
                  <a:lnTo>
                    <a:pt x="1828" y="6432"/>
                  </a:lnTo>
                  <a:lnTo>
                    <a:pt x="1801" y="6438"/>
                  </a:lnTo>
                  <a:lnTo>
                    <a:pt x="1776" y="6442"/>
                  </a:lnTo>
                  <a:lnTo>
                    <a:pt x="1751" y="6442"/>
                  </a:lnTo>
                  <a:lnTo>
                    <a:pt x="1719" y="6438"/>
                  </a:lnTo>
                  <a:lnTo>
                    <a:pt x="1674" y="6432"/>
                  </a:lnTo>
                  <a:lnTo>
                    <a:pt x="1619" y="6423"/>
                  </a:lnTo>
                  <a:lnTo>
                    <a:pt x="1553" y="6409"/>
                  </a:lnTo>
                  <a:lnTo>
                    <a:pt x="1478" y="6393"/>
                  </a:lnTo>
                  <a:lnTo>
                    <a:pt x="1398" y="6372"/>
                  </a:lnTo>
                  <a:lnTo>
                    <a:pt x="1310" y="6347"/>
                  </a:lnTo>
                  <a:lnTo>
                    <a:pt x="1219" y="6317"/>
                  </a:lnTo>
                  <a:lnTo>
                    <a:pt x="1125" y="6280"/>
                  </a:lnTo>
                  <a:lnTo>
                    <a:pt x="1029" y="6239"/>
                  </a:lnTo>
                  <a:lnTo>
                    <a:pt x="934" y="6191"/>
                  </a:lnTo>
                  <a:lnTo>
                    <a:pt x="840" y="6136"/>
                  </a:lnTo>
                  <a:lnTo>
                    <a:pt x="749" y="6074"/>
                  </a:lnTo>
                  <a:lnTo>
                    <a:pt x="664" y="6006"/>
                  </a:lnTo>
                  <a:lnTo>
                    <a:pt x="584" y="5929"/>
                  </a:lnTo>
                  <a:lnTo>
                    <a:pt x="511" y="5844"/>
                  </a:lnTo>
                  <a:lnTo>
                    <a:pt x="446" y="5756"/>
                  </a:lnTo>
                  <a:lnTo>
                    <a:pt x="388" y="5673"/>
                  </a:lnTo>
                  <a:lnTo>
                    <a:pt x="337" y="5592"/>
                  </a:lnTo>
                  <a:lnTo>
                    <a:pt x="294" y="5514"/>
                  </a:lnTo>
                  <a:lnTo>
                    <a:pt x="257" y="5439"/>
                  </a:lnTo>
                  <a:lnTo>
                    <a:pt x="225" y="5364"/>
                  </a:lnTo>
                  <a:lnTo>
                    <a:pt x="199" y="5292"/>
                  </a:lnTo>
                  <a:lnTo>
                    <a:pt x="178" y="5221"/>
                  </a:lnTo>
                  <a:lnTo>
                    <a:pt x="162" y="5149"/>
                  </a:lnTo>
                  <a:lnTo>
                    <a:pt x="150" y="5078"/>
                  </a:lnTo>
                  <a:lnTo>
                    <a:pt x="142" y="5007"/>
                  </a:lnTo>
                  <a:lnTo>
                    <a:pt x="137" y="4934"/>
                  </a:lnTo>
                  <a:lnTo>
                    <a:pt x="135" y="4860"/>
                  </a:lnTo>
                  <a:lnTo>
                    <a:pt x="136" y="4786"/>
                  </a:lnTo>
                  <a:lnTo>
                    <a:pt x="139" y="4708"/>
                  </a:lnTo>
                  <a:lnTo>
                    <a:pt x="144" y="4628"/>
                  </a:lnTo>
                  <a:lnTo>
                    <a:pt x="148" y="4546"/>
                  </a:lnTo>
                  <a:lnTo>
                    <a:pt x="150" y="4466"/>
                  </a:lnTo>
                  <a:lnTo>
                    <a:pt x="151" y="4386"/>
                  </a:lnTo>
                  <a:lnTo>
                    <a:pt x="149" y="4308"/>
                  </a:lnTo>
                  <a:lnTo>
                    <a:pt x="147" y="4232"/>
                  </a:lnTo>
                  <a:lnTo>
                    <a:pt x="142" y="4160"/>
                  </a:lnTo>
                  <a:lnTo>
                    <a:pt x="136" y="4089"/>
                  </a:lnTo>
                  <a:lnTo>
                    <a:pt x="128" y="4021"/>
                  </a:lnTo>
                  <a:lnTo>
                    <a:pt x="119" y="3956"/>
                  </a:lnTo>
                  <a:lnTo>
                    <a:pt x="109" y="3894"/>
                  </a:lnTo>
                  <a:lnTo>
                    <a:pt x="98" y="3837"/>
                  </a:lnTo>
                  <a:lnTo>
                    <a:pt x="86" y="3783"/>
                  </a:lnTo>
                  <a:lnTo>
                    <a:pt x="73" y="3735"/>
                  </a:lnTo>
                  <a:lnTo>
                    <a:pt x="59" y="3691"/>
                  </a:lnTo>
                  <a:lnTo>
                    <a:pt x="44" y="3651"/>
                  </a:lnTo>
                  <a:lnTo>
                    <a:pt x="29" y="3618"/>
                  </a:lnTo>
                  <a:lnTo>
                    <a:pt x="14" y="3588"/>
                  </a:lnTo>
                  <a:lnTo>
                    <a:pt x="5" y="3562"/>
                  </a:lnTo>
                  <a:lnTo>
                    <a:pt x="1" y="3539"/>
                  </a:lnTo>
                  <a:lnTo>
                    <a:pt x="0" y="3520"/>
                  </a:lnTo>
                  <a:lnTo>
                    <a:pt x="3" y="3504"/>
                  </a:lnTo>
                  <a:lnTo>
                    <a:pt x="8" y="3491"/>
                  </a:lnTo>
                  <a:lnTo>
                    <a:pt x="17" y="3481"/>
                  </a:lnTo>
                  <a:lnTo>
                    <a:pt x="28" y="3473"/>
                  </a:lnTo>
                  <a:lnTo>
                    <a:pt x="40" y="3466"/>
                  </a:lnTo>
                  <a:lnTo>
                    <a:pt x="54" y="3463"/>
                  </a:lnTo>
                  <a:lnTo>
                    <a:pt x="69" y="3461"/>
                  </a:lnTo>
                  <a:lnTo>
                    <a:pt x="84" y="3462"/>
                  </a:lnTo>
                  <a:lnTo>
                    <a:pt x="99" y="3464"/>
                  </a:lnTo>
                  <a:lnTo>
                    <a:pt x="115" y="3468"/>
                  </a:lnTo>
                  <a:lnTo>
                    <a:pt x="129" y="3473"/>
                  </a:lnTo>
                  <a:lnTo>
                    <a:pt x="144" y="3480"/>
                  </a:lnTo>
                  <a:lnTo>
                    <a:pt x="158" y="3487"/>
                  </a:lnTo>
                  <a:lnTo>
                    <a:pt x="175" y="3498"/>
                  </a:lnTo>
                  <a:lnTo>
                    <a:pt x="194" y="3512"/>
                  </a:lnTo>
                  <a:lnTo>
                    <a:pt x="216" y="3528"/>
                  </a:lnTo>
                  <a:lnTo>
                    <a:pt x="241" y="3546"/>
                  </a:lnTo>
                  <a:lnTo>
                    <a:pt x="265" y="3565"/>
                  </a:lnTo>
                  <a:lnTo>
                    <a:pt x="291" y="3587"/>
                  </a:lnTo>
                  <a:lnTo>
                    <a:pt x="318" y="3610"/>
                  </a:lnTo>
                  <a:lnTo>
                    <a:pt x="345" y="3633"/>
                  </a:lnTo>
                  <a:lnTo>
                    <a:pt x="372" y="3657"/>
                  </a:lnTo>
                  <a:lnTo>
                    <a:pt x="398" y="3682"/>
                  </a:lnTo>
                  <a:lnTo>
                    <a:pt x="423" y="3707"/>
                  </a:lnTo>
                  <a:lnTo>
                    <a:pt x="449" y="3731"/>
                  </a:lnTo>
                  <a:lnTo>
                    <a:pt x="471" y="3755"/>
                  </a:lnTo>
                  <a:lnTo>
                    <a:pt x="492" y="3778"/>
                  </a:lnTo>
                  <a:lnTo>
                    <a:pt x="511" y="3801"/>
                  </a:lnTo>
                  <a:lnTo>
                    <a:pt x="544" y="3713"/>
                  </a:lnTo>
                  <a:lnTo>
                    <a:pt x="571" y="3614"/>
                  </a:lnTo>
                  <a:lnTo>
                    <a:pt x="589" y="3508"/>
                  </a:lnTo>
                  <a:lnTo>
                    <a:pt x="602" y="3394"/>
                  </a:lnTo>
                  <a:lnTo>
                    <a:pt x="609" y="3276"/>
                  </a:lnTo>
                  <a:lnTo>
                    <a:pt x="610" y="3156"/>
                  </a:lnTo>
                  <a:lnTo>
                    <a:pt x="607" y="3034"/>
                  </a:lnTo>
                  <a:lnTo>
                    <a:pt x="600" y="2914"/>
                  </a:lnTo>
                  <a:lnTo>
                    <a:pt x="589" y="2797"/>
                  </a:lnTo>
                  <a:lnTo>
                    <a:pt x="575" y="2686"/>
                  </a:lnTo>
                  <a:lnTo>
                    <a:pt x="559" y="2582"/>
                  </a:lnTo>
                  <a:lnTo>
                    <a:pt x="541" y="2486"/>
                  </a:lnTo>
                  <a:lnTo>
                    <a:pt x="522" y="2403"/>
                  </a:lnTo>
                  <a:lnTo>
                    <a:pt x="502" y="2332"/>
                  </a:lnTo>
                  <a:lnTo>
                    <a:pt x="483" y="2278"/>
                  </a:lnTo>
                  <a:lnTo>
                    <a:pt x="465" y="2239"/>
                  </a:lnTo>
                  <a:lnTo>
                    <a:pt x="449" y="2211"/>
                  </a:lnTo>
                  <a:lnTo>
                    <a:pt x="436" y="2185"/>
                  </a:lnTo>
                  <a:lnTo>
                    <a:pt x="429" y="2161"/>
                  </a:lnTo>
                  <a:lnTo>
                    <a:pt x="425" y="2139"/>
                  </a:lnTo>
                  <a:lnTo>
                    <a:pt x="425" y="2120"/>
                  </a:lnTo>
                  <a:lnTo>
                    <a:pt x="428" y="2103"/>
                  </a:lnTo>
                  <a:lnTo>
                    <a:pt x="434" y="2088"/>
                  </a:lnTo>
                  <a:lnTo>
                    <a:pt x="443" y="2075"/>
                  </a:lnTo>
                  <a:lnTo>
                    <a:pt x="456" y="2065"/>
                  </a:lnTo>
                  <a:lnTo>
                    <a:pt x="469" y="2057"/>
                  </a:lnTo>
                  <a:lnTo>
                    <a:pt x="484" y="2051"/>
                  </a:lnTo>
                  <a:lnTo>
                    <a:pt x="501" y="2048"/>
                  </a:lnTo>
                  <a:lnTo>
                    <a:pt x="519" y="2047"/>
                  </a:lnTo>
                  <a:lnTo>
                    <a:pt x="538" y="2049"/>
                  </a:lnTo>
                  <a:lnTo>
                    <a:pt x="559" y="2053"/>
                  </a:lnTo>
                  <a:lnTo>
                    <a:pt x="580" y="2062"/>
                  </a:lnTo>
                  <a:lnTo>
                    <a:pt x="601" y="2073"/>
                  </a:lnTo>
                  <a:lnTo>
                    <a:pt x="625" y="2089"/>
                  </a:lnTo>
                  <a:lnTo>
                    <a:pt x="651" y="2109"/>
                  </a:lnTo>
                  <a:lnTo>
                    <a:pt x="681" y="2135"/>
                  </a:lnTo>
                  <a:lnTo>
                    <a:pt x="712" y="2166"/>
                  </a:lnTo>
                  <a:lnTo>
                    <a:pt x="744" y="2200"/>
                  </a:lnTo>
                  <a:lnTo>
                    <a:pt x="779" y="2239"/>
                  </a:lnTo>
                  <a:lnTo>
                    <a:pt x="815" y="2283"/>
                  </a:lnTo>
                  <a:lnTo>
                    <a:pt x="852" y="2329"/>
                  </a:lnTo>
                  <a:lnTo>
                    <a:pt x="892" y="2380"/>
                  </a:lnTo>
                  <a:lnTo>
                    <a:pt x="931" y="2435"/>
                  </a:lnTo>
                  <a:lnTo>
                    <a:pt x="972" y="2494"/>
                  </a:lnTo>
                  <a:lnTo>
                    <a:pt x="1014" y="2556"/>
                  </a:lnTo>
                  <a:lnTo>
                    <a:pt x="1056" y="2621"/>
                  </a:lnTo>
                  <a:lnTo>
                    <a:pt x="1099" y="2689"/>
                  </a:lnTo>
                  <a:lnTo>
                    <a:pt x="1142" y="2762"/>
                  </a:lnTo>
                  <a:lnTo>
                    <a:pt x="1174" y="2711"/>
                  </a:lnTo>
                  <a:lnTo>
                    <a:pt x="1204" y="2649"/>
                  </a:lnTo>
                  <a:lnTo>
                    <a:pt x="1229" y="2577"/>
                  </a:lnTo>
                  <a:lnTo>
                    <a:pt x="1251" y="2498"/>
                  </a:lnTo>
                  <a:lnTo>
                    <a:pt x="1270" y="2411"/>
                  </a:lnTo>
                  <a:lnTo>
                    <a:pt x="1287" y="2320"/>
                  </a:lnTo>
                  <a:lnTo>
                    <a:pt x="1300" y="2227"/>
                  </a:lnTo>
                  <a:lnTo>
                    <a:pt x="1309" y="2132"/>
                  </a:lnTo>
                  <a:lnTo>
                    <a:pt x="1316" y="2038"/>
                  </a:lnTo>
                  <a:lnTo>
                    <a:pt x="1320" y="1947"/>
                  </a:lnTo>
                  <a:lnTo>
                    <a:pt x="1322" y="1860"/>
                  </a:lnTo>
                  <a:lnTo>
                    <a:pt x="1321" y="1779"/>
                  </a:lnTo>
                  <a:lnTo>
                    <a:pt x="1317" y="1705"/>
                  </a:lnTo>
                  <a:lnTo>
                    <a:pt x="1311" y="1642"/>
                  </a:lnTo>
                  <a:lnTo>
                    <a:pt x="1302" y="1589"/>
                  </a:lnTo>
                  <a:lnTo>
                    <a:pt x="1292" y="1551"/>
                  </a:lnTo>
                  <a:lnTo>
                    <a:pt x="1279" y="1520"/>
                  </a:lnTo>
                  <a:lnTo>
                    <a:pt x="1268" y="1491"/>
                  </a:lnTo>
                  <a:lnTo>
                    <a:pt x="1258" y="1465"/>
                  </a:lnTo>
                  <a:lnTo>
                    <a:pt x="1249" y="1441"/>
                  </a:lnTo>
                  <a:lnTo>
                    <a:pt x="1240" y="1418"/>
                  </a:lnTo>
                  <a:lnTo>
                    <a:pt x="1231" y="1395"/>
                  </a:lnTo>
                  <a:lnTo>
                    <a:pt x="1222" y="1374"/>
                  </a:lnTo>
                  <a:lnTo>
                    <a:pt x="1214" y="1353"/>
                  </a:lnTo>
                  <a:lnTo>
                    <a:pt x="1206" y="1333"/>
                  </a:lnTo>
                  <a:lnTo>
                    <a:pt x="1199" y="1312"/>
                  </a:lnTo>
                  <a:lnTo>
                    <a:pt x="1191" y="1289"/>
                  </a:lnTo>
                  <a:lnTo>
                    <a:pt x="1184" y="1267"/>
                  </a:lnTo>
                  <a:lnTo>
                    <a:pt x="1177" y="1243"/>
                  </a:lnTo>
                  <a:lnTo>
                    <a:pt x="1168" y="1218"/>
                  </a:lnTo>
                  <a:lnTo>
                    <a:pt x="1161" y="1190"/>
                  </a:lnTo>
                  <a:lnTo>
                    <a:pt x="1154" y="1160"/>
                  </a:lnTo>
                  <a:lnTo>
                    <a:pt x="1147" y="1130"/>
                  </a:lnTo>
                  <a:lnTo>
                    <a:pt x="1143" y="1103"/>
                  </a:lnTo>
                  <a:lnTo>
                    <a:pt x="1140" y="1080"/>
                  </a:lnTo>
                  <a:lnTo>
                    <a:pt x="1140" y="1058"/>
                  </a:lnTo>
                  <a:lnTo>
                    <a:pt x="1141" y="1039"/>
                  </a:lnTo>
                  <a:lnTo>
                    <a:pt x="1145" y="1024"/>
                  </a:lnTo>
                  <a:lnTo>
                    <a:pt x="1150" y="1011"/>
                  </a:lnTo>
                  <a:lnTo>
                    <a:pt x="1158" y="1000"/>
                  </a:lnTo>
                  <a:lnTo>
                    <a:pt x="1167" y="992"/>
                  </a:lnTo>
                  <a:lnTo>
                    <a:pt x="1180" y="987"/>
                  </a:lnTo>
                  <a:lnTo>
                    <a:pt x="1193" y="983"/>
                  </a:lnTo>
                  <a:lnTo>
                    <a:pt x="1209" y="982"/>
                  </a:lnTo>
                  <a:lnTo>
                    <a:pt x="1226" y="983"/>
                  </a:lnTo>
                  <a:lnTo>
                    <a:pt x="1246" y="987"/>
                  </a:lnTo>
                  <a:lnTo>
                    <a:pt x="1267" y="992"/>
                  </a:lnTo>
                  <a:lnTo>
                    <a:pt x="1292" y="1000"/>
                  </a:lnTo>
                  <a:lnTo>
                    <a:pt x="1319" y="1011"/>
                  </a:lnTo>
                  <a:lnTo>
                    <a:pt x="1351" y="1028"/>
                  </a:lnTo>
                  <a:lnTo>
                    <a:pt x="1389" y="1050"/>
                  </a:lnTo>
                  <a:lnTo>
                    <a:pt x="1429" y="1079"/>
                  </a:lnTo>
                  <a:lnTo>
                    <a:pt x="1471" y="1113"/>
                  </a:lnTo>
                  <a:lnTo>
                    <a:pt x="1517" y="1152"/>
                  </a:lnTo>
                  <a:lnTo>
                    <a:pt x="1563" y="1197"/>
                  </a:lnTo>
                  <a:lnTo>
                    <a:pt x="1610" y="1246"/>
                  </a:lnTo>
                  <a:lnTo>
                    <a:pt x="1656" y="1302"/>
                  </a:lnTo>
                  <a:lnTo>
                    <a:pt x="1702" y="1362"/>
                  </a:lnTo>
                  <a:lnTo>
                    <a:pt x="1746" y="1427"/>
                  </a:lnTo>
                  <a:lnTo>
                    <a:pt x="1786" y="1497"/>
                  </a:lnTo>
                  <a:lnTo>
                    <a:pt x="1825" y="1572"/>
                  </a:lnTo>
                  <a:lnTo>
                    <a:pt x="1858" y="1652"/>
                  </a:lnTo>
                  <a:lnTo>
                    <a:pt x="1887" y="1737"/>
                  </a:lnTo>
                  <a:lnTo>
                    <a:pt x="1912" y="1826"/>
                  </a:lnTo>
                  <a:lnTo>
                    <a:pt x="1952" y="1768"/>
                  </a:lnTo>
                  <a:lnTo>
                    <a:pt x="1985" y="1701"/>
                  </a:lnTo>
                  <a:lnTo>
                    <a:pt x="2010" y="1627"/>
                  </a:lnTo>
                  <a:lnTo>
                    <a:pt x="2030" y="1545"/>
                  </a:lnTo>
                  <a:lnTo>
                    <a:pt x="2043" y="1459"/>
                  </a:lnTo>
                  <a:lnTo>
                    <a:pt x="2051" y="1368"/>
                  </a:lnTo>
                  <a:lnTo>
                    <a:pt x="2055" y="1276"/>
                  </a:lnTo>
                  <a:lnTo>
                    <a:pt x="2054" y="1183"/>
                  </a:lnTo>
                  <a:lnTo>
                    <a:pt x="2051" y="1089"/>
                  </a:lnTo>
                  <a:lnTo>
                    <a:pt x="2045" y="997"/>
                  </a:lnTo>
                  <a:lnTo>
                    <a:pt x="2038" y="907"/>
                  </a:lnTo>
                  <a:lnTo>
                    <a:pt x="2030" y="822"/>
                  </a:lnTo>
                  <a:lnTo>
                    <a:pt x="2022" y="742"/>
                  </a:lnTo>
                  <a:lnTo>
                    <a:pt x="2014" y="671"/>
                  </a:lnTo>
                  <a:lnTo>
                    <a:pt x="2007" y="606"/>
                  </a:lnTo>
                  <a:lnTo>
                    <a:pt x="2003" y="552"/>
                  </a:lnTo>
                  <a:lnTo>
                    <a:pt x="2000" y="503"/>
                  </a:lnTo>
                  <a:lnTo>
                    <a:pt x="1998" y="459"/>
                  </a:lnTo>
                  <a:lnTo>
                    <a:pt x="1998" y="417"/>
                  </a:lnTo>
                  <a:lnTo>
                    <a:pt x="1999" y="379"/>
                  </a:lnTo>
                  <a:lnTo>
                    <a:pt x="2000" y="343"/>
                  </a:lnTo>
                  <a:lnTo>
                    <a:pt x="2003" y="309"/>
                  </a:lnTo>
                  <a:lnTo>
                    <a:pt x="2007" y="278"/>
                  </a:lnTo>
                  <a:lnTo>
                    <a:pt x="2011" y="250"/>
                  </a:lnTo>
                  <a:lnTo>
                    <a:pt x="2017" y="223"/>
                  </a:lnTo>
                  <a:lnTo>
                    <a:pt x="2023" y="197"/>
                  </a:lnTo>
                  <a:lnTo>
                    <a:pt x="2030" y="175"/>
                  </a:lnTo>
                  <a:lnTo>
                    <a:pt x="2037" y="153"/>
                  </a:lnTo>
                  <a:lnTo>
                    <a:pt x="2045" y="134"/>
                  </a:lnTo>
                  <a:lnTo>
                    <a:pt x="2053" y="115"/>
                  </a:lnTo>
                  <a:lnTo>
                    <a:pt x="2062" y="98"/>
                  </a:lnTo>
                  <a:lnTo>
                    <a:pt x="2072" y="81"/>
                  </a:lnTo>
                  <a:lnTo>
                    <a:pt x="2082" y="65"/>
                  </a:lnTo>
                  <a:lnTo>
                    <a:pt x="2093" y="51"/>
                  </a:lnTo>
                  <a:lnTo>
                    <a:pt x="2106" y="37"/>
                  </a:lnTo>
                  <a:lnTo>
                    <a:pt x="2121" y="26"/>
                  </a:lnTo>
                  <a:lnTo>
                    <a:pt x="2135" y="16"/>
                  </a:lnTo>
                  <a:lnTo>
                    <a:pt x="2149" y="8"/>
                  </a:lnTo>
                  <a:lnTo>
                    <a:pt x="2164" y="3"/>
                  </a:lnTo>
                  <a:lnTo>
                    <a:pt x="2180" y="0"/>
                  </a:lnTo>
                  <a:lnTo>
                    <a:pt x="2194" y="0"/>
                  </a:lnTo>
                  <a:lnTo>
                    <a:pt x="2209" y="4"/>
                  </a:lnTo>
                  <a:lnTo>
                    <a:pt x="2224" y="10"/>
                  </a:lnTo>
                  <a:lnTo>
                    <a:pt x="2237" y="20"/>
                  </a:lnTo>
                  <a:lnTo>
                    <a:pt x="2249" y="35"/>
                  </a:lnTo>
                  <a:lnTo>
                    <a:pt x="2261" y="53"/>
                  </a:lnTo>
                  <a:lnTo>
                    <a:pt x="2270" y="75"/>
                  </a:lnTo>
                  <a:lnTo>
                    <a:pt x="2279" y="104"/>
                  </a:lnTo>
                  <a:lnTo>
                    <a:pt x="2288" y="135"/>
                  </a:lnTo>
                  <a:lnTo>
                    <a:pt x="2302" y="168"/>
                  </a:lnTo>
                  <a:lnTo>
                    <a:pt x="2319" y="206"/>
                  </a:lnTo>
                  <a:lnTo>
                    <a:pt x="2341" y="245"/>
                  </a:lnTo>
                  <a:lnTo>
                    <a:pt x="2364" y="286"/>
                  </a:lnTo>
                  <a:lnTo>
                    <a:pt x="2391" y="331"/>
                  </a:lnTo>
                  <a:lnTo>
                    <a:pt x="2420" y="377"/>
                  </a:lnTo>
                  <a:lnTo>
                    <a:pt x="2453" y="426"/>
                  </a:lnTo>
                  <a:lnTo>
                    <a:pt x="2486" y="476"/>
                  </a:lnTo>
                  <a:lnTo>
                    <a:pt x="2522" y="530"/>
                  </a:lnTo>
                  <a:lnTo>
                    <a:pt x="2559" y="585"/>
                  </a:lnTo>
                  <a:lnTo>
                    <a:pt x="2597" y="643"/>
                  </a:lnTo>
                  <a:lnTo>
                    <a:pt x="2636" y="701"/>
                  </a:lnTo>
                  <a:lnTo>
                    <a:pt x="2676" y="763"/>
                  </a:lnTo>
                  <a:lnTo>
                    <a:pt x="2716" y="825"/>
                  </a:lnTo>
                  <a:lnTo>
                    <a:pt x="2757" y="891"/>
                  </a:lnTo>
                  <a:lnTo>
                    <a:pt x="2795" y="956"/>
                  </a:lnTo>
                  <a:lnTo>
                    <a:pt x="2831" y="1023"/>
                  </a:lnTo>
                  <a:lnTo>
                    <a:pt x="2866" y="1092"/>
                  </a:lnTo>
                  <a:lnTo>
                    <a:pt x="2898" y="1161"/>
                  </a:lnTo>
                  <a:lnTo>
                    <a:pt x="2929" y="1232"/>
                  </a:lnTo>
                  <a:lnTo>
                    <a:pt x="2959" y="1305"/>
                  </a:lnTo>
                  <a:lnTo>
                    <a:pt x="2988" y="1377"/>
                  </a:lnTo>
                  <a:lnTo>
                    <a:pt x="3015" y="1452"/>
                  </a:lnTo>
                  <a:lnTo>
                    <a:pt x="3042" y="1529"/>
                  </a:lnTo>
                  <a:lnTo>
                    <a:pt x="3070" y="1605"/>
                  </a:lnTo>
                  <a:lnTo>
                    <a:pt x="3096" y="1685"/>
                  </a:lnTo>
                  <a:lnTo>
                    <a:pt x="3122" y="1765"/>
                  </a:lnTo>
                  <a:lnTo>
                    <a:pt x="3148" y="1847"/>
                  </a:lnTo>
                  <a:lnTo>
                    <a:pt x="3176" y="1930"/>
                  </a:lnTo>
                  <a:lnTo>
                    <a:pt x="3203" y="2015"/>
                  </a:lnTo>
                  <a:lnTo>
                    <a:pt x="3232" y="2102"/>
                  </a:lnTo>
                  <a:lnTo>
                    <a:pt x="3251" y="2069"/>
                  </a:lnTo>
                  <a:lnTo>
                    <a:pt x="3268" y="2034"/>
                  </a:lnTo>
                  <a:lnTo>
                    <a:pt x="3281" y="1998"/>
                  </a:lnTo>
                  <a:lnTo>
                    <a:pt x="3292" y="1962"/>
                  </a:lnTo>
                  <a:lnTo>
                    <a:pt x="3299" y="1924"/>
                  </a:lnTo>
                  <a:lnTo>
                    <a:pt x="3305" y="1886"/>
                  </a:lnTo>
                  <a:lnTo>
                    <a:pt x="3309" y="1847"/>
                  </a:lnTo>
                  <a:lnTo>
                    <a:pt x="3311" y="1807"/>
                  </a:lnTo>
                  <a:lnTo>
                    <a:pt x="3312" y="1768"/>
                  </a:lnTo>
                  <a:lnTo>
                    <a:pt x="3312" y="1729"/>
                  </a:lnTo>
                  <a:lnTo>
                    <a:pt x="3312" y="1690"/>
                  </a:lnTo>
                  <a:lnTo>
                    <a:pt x="3311" y="1651"/>
                  </a:lnTo>
                  <a:lnTo>
                    <a:pt x="3311" y="1613"/>
                  </a:lnTo>
                  <a:lnTo>
                    <a:pt x="3311" y="1576"/>
                  </a:lnTo>
                  <a:lnTo>
                    <a:pt x="3311" y="1540"/>
                  </a:lnTo>
                  <a:lnTo>
                    <a:pt x="3313" y="1505"/>
                  </a:lnTo>
                  <a:lnTo>
                    <a:pt x="3316" y="1472"/>
                  </a:lnTo>
                  <a:lnTo>
                    <a:pt x="3322" y="1444"/>
                  </a:lnTo>
                  <a:lnTo>
                    <a:pt x="3329" y="1420"/>
                  </a:lnTo>
                  <a:lnTo>
                    <a:pt x="3339" y="1399"/>
                  </a:lnTo>
                  <a:lnTo>
                    <a:pt x="3350" y="1383"/>
                  </a:lnTo>
                  <a:lnTo>
                    <a:pt x="3363" y="1371"/>
                  </a:lnTo>
                  <a:lnTo>
                    <a:pt x="3378" y="1363"/>
                  </a:lnTo>
                  <a:lnTo>
                    <a:pt x="3393" y="1358"/>
                  </a:lnTo>
                  <a:lnTo>
                    <a:pt x="3410" y="1358"/>
                  </a:lnTo>
                  <a:lnTo>
                    <a:pt x="3427" y="1361"/>
                  </a:lnTo>
                  <a:lnTo>
                    <a:pt x="3445" y="1368"/>
                  </a:lnTo>
                  <a:lnTo>
                    <a:pt x="3464" y="1379"/>
                  </a:lnTo>
                  <a:lnTo>
                    <a:pt x="3484" y="1393"/>
                  </a:lnTo>
                  <a:lnTo>
                    <a:pt x="3503" y="1412"/>
                  </a:lnTo>
                  <a:lnTo>
                    <a:pt x="3522" y="1433"/>
                  </a:lnTo>
                  <a:lnTo>
                    <a:pt x="3542" y="1459"/>
                  </a:lnTo>
                  <a:lnTo>
                    <a:pt x="3562" y="1487"/>
                  </a:lnTo>
                  <a:lnTo>
                    <a:pt x="3585" y="1521"/>
                  </a:lnTo>
                  <a:lnTo>
                    <a:pt x="3609" y="1558"/>
                  </a:lnTo>
                  <a:lnTo>
                    <a:pt x="3634" y="1598"/>
                  </a:lnTo>
                  <a:lnTo>
                    <a:pt x="3660" y="1642"/>
                  </a:lnTo>
                  <a:lnTo>
                    <a:pt x="3688" y="1686"/>
                  </a:lnTo>
                  <a:lnTo>
                    <a:pt x="3714" y="1734"/>
                  </a:lnTo>
                  <a:lnTo>
                    <a:pt x="3741" y="1782"/>
                  </a:lnTo>
                  <a:lnTo>
                    <a:pt x="3767" y="1830"/>
                  </a:lnTo>
                  <a:lnTo>
                    <a:pt x="3793" y="1879"/>
                  </a:lnTo>
                  <a:lnTo>
                    <a:pt x="3818" y="1927"/>
                  </a:lnTo>
                  <a:lnTo>
                    <a:pt x="3840" y="1975"/>
                  </a:lnTo>
                  <a:lnTo>
                    <a:pt x="3861" y="2021"/>
                  </a:lnTo>
                  <a:lnTo>
                    <a:pt x="3880" y="2066"/>
                  </a:lnTo>
                  <a:lnTo>
                    <a:pt x="3897" y="2108"/>
                  </a:lnTo>
                  <a:lnTo>
                    <a:pt x="3911" y="2147"/>
                  </a:lnTo>
                  <a:lnTo>
                    <a:pt x="3923" y="2190"/>
                  </a:lnTo>
                  <a:lnTo>
                    <a:pt x="3936" y="2244"/>
                  </a:lnTo>
                  <a:lnTo>
                    <a:pt x="3950" y="2307"/>
                  </a:lnTo>
                  <a:lnTo>
                    <a:pt x="3964" y="2378"/>
                  </a:lnTo>
                  <a:lnTo>
                    <a:pt x="3977" y="2458"/>
                  </a:lnTo>
                  <a:lnTo>
                    <a:pt x="3990" y="2543"/>
                  </a:lnTo>
                  <a:lnTo>
                    <a:pt x="4003" y="2633"/>
                  </a:lnTo>
                  <a:lnTo>
                    <a:pt x="4014" y="2728"/>
                  </a:lnTo>
                  <a:lnTo>
                    <a:pt x="4023" y="2826"/>
                  </a:lnTo>
                  <a:lnTo>
                    <a:pt x="4029" y="2924"/>
                  </a:lnTo>
                  <a:lnTo>
                    <a:pt x="4033" y="3024"/>
                  </a:lnTo>
                  <a:lnTo>
                    <a:pt x="4035" y="3125"/>
                  </a:lnTo>
                  <a:lnTo>
                    <a:pt x="4032" y="3224"/>
                  </a:lnTo>
                  <a:lnTo>
                    <a:pt x="4026" y="3320"/>
                  </a:lnTo>
                  <a:lnTo>
                    <a:pt x="4016" y="3414"/>
                  </a:lnTo>
                  <a:lnTo>
                    <a:pt x="4002" y="3503"/>
                  </a:lnTo>
                  <a:lnTo>
                    <a:pt x="4026" y="3485"/>
                  </a:lnTo>
                  <a:lnTo>
                    <a:pt x="4049" y="3463"/>
                  </a:lnTo>
                  <a:lnTo>
                    <a:pt x="4072" y="3439"/>
                  </a:lnTo>
                  <a:lnTo>
                    <a:pt x="4094" y="3411"/>
                  </a:lnTo>
                  <a:lnTo>
                    <a:pt x="4116" y="3381"/>
                  </a:lnTo>
                  <a:lnTo>
                    <a:pt x="4136" y="3347"/>
                  </a:lnTo>
                  <a:lnTo>
                    <a:pt x="4155" y="3311"/>
                  </a:lnTo>
                  <a:lnTo>
                    <a:pt x="4172" y="3274"/>
                  </a:lnTo>
                  <a:lnTo>
                    <a:pt x="4188" y="3235"/>
                  </a:lnTo>
                  <a:lnTo>
                    <a:pt x="4202" y="3195"/>
                  </a:lnTo>
                  <a:lnTo>
                    <a:pt x="4215" y="3155"/>
                  </a:lnTo>
                  <a:lnTo>
                    <a:pt x="4226" y="3113"/>
                  </a:lnTo>
                  <a:lnTo>
                    <a:pt x="4235" y="3072"/>
                  </a:lnTo>
                  <a:lnTo>
                    <a:pt x="4242" y="3031"/>
                  </a:lnTo>
                  <a:lnTo>
                    <a:pt x="4246" y="2991"/>
                  </a:lnTo>
                  <a:lnTo>
                    <a:pt x="4249" y="2952"/>
                  </a:lnTo>
                  <a:lnTo>
                    <a:pt x="4249" y="2912"/>
                  </a:lnTo>
                  <a:lnTo>
                    <a:pt x="4248" y="2875"/>
                  </a:lnTo>
                  <a:lnTo>
                    <a:pt x="4247" y="2838"/>
                  </a:lnTo>
                  <a:lnTo>
                    <a:pt x="4245" y="2801"/>
                  </a:lnTo>
                  <a:lnTo>
                    <a:pt x="4242" y="2766"/>
                  </a:lnTo>
                  <a:lnTo>
                    <a:pt x="4239" y="2730"/>
                  </a:lnTo>
                  <a:lnTo>
                    <a:pt x="4236" y="2694"/>
                  </a:lnTo>
                  <a:lnTo>
                    <a:pt x="4233" y="2659"/>
                  </a:lnTo>
                  <a:lnTo>
                    <a:pt x="4230" y="2625"/>
                  </a:lnTo>
                  <a:lnTo>
                    <a:pt x="4228" y="2589"/>
                  </a:lnTo>
                  <a:lnTo>
                    <a:pt x="4226" y="2554"/>
                  </a:lnTo>
                  <a:lnTo>
                    <a:pt x="4225" y="2520"/>
                  </a:lnTo>
                  <a:lnTo>
                    <a:pt x="4225" y="2484"/>
                  </a:lnTo>
                  <a:lnTo>
                    <a:pt x="4226" y="2448"/>
                  </a:lnTo>
                  <a:lnTo>
                    <a:pt x="4228" y="2413"/>
                  </a:lnTo>
                  <a:lnTo>
                    <a:pt x="4232" y="2376"/>
                  </a:lnTo>
                  <a:lnTo>
                    <a:pt x="4237" y="2342"/>
                  </a:lnTo>
                  <a:lnTo>
                    <a:pt x="4244" y="2313"/>
                  </a:lnTo>
                  <a:lnTo>
                    <a:pt x="4252" y="2290"/>
                  </a:lnTo>
                  <a:lnTo>
                    <a:pt x="4263" y="2269"/>
                  </a:lnTo>
                  <a:lnTo>
                    <a:pt x="4275" y="2255"/>
                  </a:lnTo>
                  <a:lnTo>
                    <a:pt x="4288" y="2245"/>
                  </a:lnTo>
                  <a:lnTo>
                    <a:pt x="4302" y="2239"/>
                  </a:lnTo>
                  <a:lnTo>
                    <a:pt x="4318" y="2236"/>
                  </a:lnTo>
                  <a:lnTo>
                    <a:pt x="4335" y="2238"/>
                  </a:lnTo>
                  <a:lnTo>
                    <a:pt x="4352" y="2243"/>
                  </a:lnTo>
                  <a:lnTo>
                    <a:pt x="4369" y="2252"/>
                  </a:lnTo>
                  <a:lnTo>
                    <a:pt x="4387" y="2264"/>
                  </a:lnTo>
                  <a:lnTo>
                    <a:pt x="4405" y="2280"/>
                  </a:lnTo>
                  <a:lnTo>
                    <a:pt x="4425" y="2298"/>
                  </a:lnTo>
                  <a:lnTo>
                    <a:pt x="4443" y="2318"/>
                  </a:lnTo>
                  <a:lnTo>
                    <a:pt x="4462" y="2342"/>
                  </a:lnTo>
                  <a:lnTo>
                    <a:pt x="4482" y="2370"/>
                  </a:lnTo>
                  <a:lnTo>
                    <a:pt x="4507" y="2405"/>
                  </a:lnTo>
                  <a:lnTo>
                    <a:pt x="4536" y="2446"/>
                  </a:lnTo>
                  <a:lnTo>
                    <a:pt x="4567" y="2493"/>
                  </a:lnTo>
                  <a:lnTo>
                    <a:pt x="4600" y="2544"/>
                  </a:lnTo>
                  <a:lnTo>
                    <a:pt x="4636" y="2601"/>
                  </a:lnTo>
                  <a:lnTo>
                    <a:pt x="4671" y="2661"/>
                  </a:lnTo>
                  <a:lnTo>
                    <a:pt x="4706" y="2725"/>
                  </a:lnTo>
                  <a:lnTo>
                    <a:pt x="4742" y="2792"/>
                  </a:lnTo>
                  <a:lnTo>
                    <a:pt x="4774" y="2863"/>
                  </a:lnTo>
                  <a:lnTo>
                    <a:pt x="4805" y="2936"/>
                  </a:lnTo>
                  <a:lnTo>
                    <a:pt x="4833" y="3009"/>
                  </a:lnTo>
                  <a:lnTo>
                    <a:pt x="4856" y="3086"/>
                  </a:lnTo>
                  <a:lnTo>
                    <a:pt x="4875" y="3163"/>
                  </a:lnTo>
                  <a:lnTo>
                    <a:pt x="4889" y="3240"/>
                  </a:lnTo>
                  <a:lnTo>
                    <a:pt x="4897" y="3318"/>
                  </a:lnTo>
                  <a:lnTo>
                    <a:pt x="4899" y="3395"/>
                  </a:lnTo>
                  <a:lnTo>
                    <a:pt x="4898" y="3469"/>
                  </a:lnTo>
                  <a:lnTo>
                    <a:pt x="4894" y="3543"/>
                  </a:lnTo>
                  <a:lnTo>
                    <a:pt x="4886" y="3614"/>
                  </a:lnTo>
                  <a:lnTo>
                    <a:pt x="4876" y="3682"/>
                  </a:lnTo>
                  <a:lnTo>
                    <a:pt x="4864" y="3749"/>
                  </a:lnTo>
                  <a:lnTo>
                    <a:pt x="4851" y="3814"/>
                  </a:lnTo>
                  <a:lnTo>
                    <a:pt x="4836" y="3874"/>
                  </a:lnTo>
                  <a:lnTo>
                    <a:pt x="4819" y="3932"/>
                  </a:lnTo>
                  <a:lnTo>
                    <a:pt x="4802" y="3987"/>
                  </a:lnTo>
                  <a:lnTo>
                    <a:pt x="4786" y="4039"/>
                  </a:lnTo>
                  <a:lnTo>
                    <a:pt x="4769" y="4086"/>
                  </a:lnTo>
                  <a:lnTo>
                    <a:pt x="4754" y="4130"/>
                  </a:lnTo>
                  <a:lnTo>
                    <a:pt x="4739" y="4170"/>
                  </a:lnTo>
                  <a:lnTo>
                    <a:pt x="4724" y="4205"/>
                  </a:lnTo>
                  <a:lnTo>
                    <a:pt x="4713" y="4238"/>
                  </a:lnTo>
                  <a:lnTo>
                    <a:pt x="4734" y="4218"/>
                  </a:lnTo>
                  <a:lnTo>
                    <a:pt x="4752" y="4202"/>
                  </a:lnTo>
                  <a:lnTo>
                    <a:pt x="4769" y="4186"/>
                  </a:lnTo>
                  <a:lnTo>
                    <a:pt x="4785" y="4172"/>
                  </a:lnTo>
                  <a:lnTo>
                    <a:pt x="4799" y="4159"/>
                  </a:lnTo>
                  <a:lnTo>
                    <a:pt x="4812" y="4147"/>
                  </a:lnTo>
                  <a:lnTo>
                    <a:pt x="4824" y="4135"/>
                  </a:lnTo>
                  <a:lnTo>
                    <a:pt x="4836" y="4122"/>
                  </a:lnTo>
                  <a:lnTo>
                    <a:pt x="4847" y="4110"/>
                  </a:lnTo>
                  <a:lnTo>
                    <a:pt x="4857" y="4098"/>
                  </a:lnTo>
                  <a:lnTo>
                    <a:pt x="4867" y="4085"/>
                  </a:lnTo>
                  <a:lnTo>
                    <a:pt x="4877" y="4072"/>
                  </a:lnTo>
                  <a:lnTo>
                    <a:pt x="4887" y="4058"/>
                  </a:lnTo>
                  <a:lnTo>
                    <a:pt x="4898" y="4043"/>
                  </a:lnTo>
                  <a:lnTo>
                    <a:pt x="4909" y="4026"/>
                  </a:lnTo>
                  <a:lnTo>
                    <a:pt x="4921" y="4007"/>
                  </a:lnTo>
                  <a:lnTo>
                    <a:pt x="4933" y="3988"/>
                  </a:lnTo>
                  <a:lnTo>
                    <a:pt x="4947" y="3971"/>
                  </a:lnTo>
                  <a:lnTo>
                    <a:pt x="4962" y="3956"/>
                  </a:lnTo>
                  <a:lnTo>
                    <a:pt x="4977" y="3942"/>
                  </a:lnTo>
                  <a:lnTo>
                    <a:pt x="4992" y="3932"/>
                  </a:lnTo>
                  <a:lnTo>
                    <a:pt x="5008" y="3924"/>
                  </a:lnTo>
                  <a:lnTo>
                    <a:pt x="5025" y="3920"/>
                  </a:lnTo>
                  <a:lnTo>
                    <a:pt x="5042" y="3919"/>
                  </a:lnTo>
                  <a:lnTo>
                    <a:pt x="5058" y="3922"/>
                  </a:lnTo>
                  <a:lnTo>
                    <a:pt x="5074" y="3929"/>
                  </a:lnTo>
                  <a:lnTo>
                    <a:pt x="5089" y="3940"/>
                  </a:lnTo>
                  <a:lnTo>
                    <a:pt x="5103" y="3956"/>
                  </a:lnTo>
                  <a:lnTo>
                    <a:pt x="5117" y="3977"/>
                  </a:lnTo>
                  <a:lnTo>
                    <a:pt x="5129" y="4004"/>
                  </a:lnTo>
                  <a:lnTo>
                    <a:pt x="5140" y="4038"/>
                  </a:lnTo>
                  <a:lnTo>
                    <a:pt x="5151" y="4077"/>
                  </a:lnTo>
                  <a:lnTo>
                    <a:pt x="5159" y="4123"/>
                  </a:lnTo>
                  <a:lnTo>
                    <a:pt x="5166" y="4179"/>
                  </a:lnTo>
                  <a:lnTo>
                    <a:pt x="5172" y="4244"/>
                  </a:lnTo>
                  <a:lnTo>
                    <a:pt x="5177" y="4315"/>
                  </a:lnTo>
                  <a:lnTo>
                    <a:pt x="5179" y="4393"/>
                  </a:lnTo>
                  <a:lnTo>
                    <a:pt x="5178" y="4476"/>
                  </a:lnTo>
                  <a:lnTo>
                    <a:pt x="5174" y="4564"/>
                  </a:lnTo>
                  <a:lnTo>
                    <a:pt x="5166" y="4655"/>
                  </a:lnTo>
                  <a:lnTo>
                    <a:pt x="5153" y="4750"/>
                  </a:lnTo>
                  <a:lnTo>
                    <a:pt x="5135" y="4846"/>
                  </a:lnTo>
                  <a:lnTo>
                    <a:pt x="5112" y="4943"/>
                  </a:lnTo>
                  <a:lnTo>
                    <a:pt x="5083" y="5040"/>
                  </a:lnTo>
                  <a:lnTo>
                    <a:pt x="5048" y="5136"/>
                  </a:lnTo>
                  <a:lnTo>
                    <a:pt x="5005" y="5230"/>
                  </a:lnTo>
                  <a:lnTo>
                    <a:pt x="4955" y="5320"/>
                  </a:lnTo>
                  <a:lnTo>
                    <a:pt x="4897" y="5408"/>
                  </a:lnTo>
                  <a:lnTo>
                    <a:pt x="4832" y="5492"/>
                  </a:lnTo>
                  <a:lnTo>
                    <a:pt x="4760" y="5575"/>
                  </a:lnTo>
                  <a:lnTo>
                    <a:pt x="4682" y="5656"/>
                  </a:lnTo>
                  <a:lnTo>
                    <a:pt x="4601" y="5734"/>
                  </a:lnTo>
                  <a:lnTo>
                    <a:pt x="4515" y="5809"/>
                  </a:lnTo>
                  <a:lnTo>
                    <a:pt x="4428" y="5882"/>
                  </a:lnTo>
                  <a:lnTo>
                    <a:pt x="4338" y="5950"/>
                  </a:lnTo>
                  <a:lnTo>
                    <a:pt x="4246" y="6014"/>
                  </a:lnTo>
                  <a:lnTo>
                    <a:pt x="4154" y="6073"/>
                  </a:lnTo>
                  <a:lnTo>
                    <a:pt x="4063" y="6129"/>
                  </a:lnTo>
                  <a:lnTo>
                    <a:pt x="3972" y="6177"/>
                  </a:lnTo>
                  <a:lnTo>
                    <a:pt x="3883" y="6221"/>
                  </a:lnTo>
                  <a:lnTo>
                    <a:pt x="3798" y="6258"/>
                  </a:lnTo>
                  <a:lnTo>
                    <a:pt x="3716" y="6288"/>
                  </a:lnTo>
                  <a:lnTo>
                    <a:pt x="3638" y="6311"/>
                  </a:lnTo>
                  <a:lnTo>
                    <a:pt x="3565" y="6327"/>
                  </a:lnTo>
                  <a:lnTo>
                    <a:pt x="3495" y="6337"/>
                  </a:lnTo>
                  <a:lnTo>
                    <a:pt x="3425" y="6346"/>
                  </a:lnTo>
                  <a:lnTo>
                    <a:pt x="3356" y="6354"/>
                  </a:lnTo>
                  <a:lnTo>
                    <a:pt x="3289" y="6360"/>
                  </a:lnTo>
                  <a:lnTo>
                    <a:pt x="3223" y="6365"/>
                  </a:lnTo>
                  <a:lnTo>
                    <a:pt x="3158" y="6368"/>
                  </a:lnTo>
                  <a:lnTo>
                    <a:pt x="3096" y="6370"/>
                  </a:lnTo>
                  <a:lnTo>
                    <a:pt x="3035" y="6369"/>
                  </a:lnTo>
                  <a:lnTo>
                    <a:pt x="2978" y="6368"/>
                  </a:lnTo>
                  <a:lnTo>
                    <a:pt x="2922" y="6364"/>
                  </a:lnTo>
                  <a:lnTo>
                    <a:pt x="2871" y="6359"/>
                  </a:lnTo>
                  <a:lnTo>
                    <a:pt x="2822" y="6351"/>
                  </a:lnTo>
                  <a:lnTo>
                    <a:pt x="2777" y="6342"/>
                  </a:lnTo>
                  <a:lnTo>
                    <a:pt x="2736" y="6331"/>
                  </a:lnTo>
                  <a:lnTo>
                    <a:pt x="2700" y="6318"/>
                  </a:lnTo>
                  <a:lnTo>
                    <a:pt x="2669" y="6303"/>
                  </a:lnTo>
                  <a:close/>
                </a:path>
              </a:pathLst>
            </a:custGeom>
            <a:solidFill>
              <a:srgbClr val="1A7465">
                <a:alpha val="50000"/>
              </a:srgbClr>
            </a:solidFill>
            <a:ln w="9525">
              <a:noFill/>
              <a:round/>
              <a:headEnd/>
              <a:tailEnd/>
            </a:ln>
          </p:spPr>
          <p:txBody>
            <a:bodyPr/>
            <a:lstStyle/>
            <a:p>
              <a:pPr>
                <a:defRPr/>
              </a:pPr>
              <a:endParaRPr lang="en-GB">
                <a:effectLst>
                  <a:outerShdw blurRad="38100" dist="38100" dir="2700000" algn="tl">
                    <a:srgbClr val="000000">
                      <a:alpha val="43137"/>
                    </a:srgbClr>
                  </a:outerShdw>
                </a:effectLst>
              </a:endParaRPr>
            </a:p>
          </p:txBody>
        </p:sp>
      </p:grpSp>
      <p:sp>
        <p:nvSpPr>
          <p:cNvPr id="8" name="Rectangle 36"/>
          <p:cNvSpPr>
            <a:spLocks noGrp="1" noChangeArrowheads="1"/>
          </p:cNvSpPr>
          <p:nvPr>
            <p:ph type="sldNum" sz="quarter" idx="10"/>
          </p:nvPr>
        </p:nvSpPr>
        <p:spPr/>
        <p:txBody>
          <a:bodyPr/>
          <a:lstStyle>
            <a:lvl1pPr>
              <a:defRPr sz="1600"/>
            </a:lvl1pPr>
          </a:lstStyle>
          <a:p>
            <a:pPr>
              <a:defRPr/>
            </a:pPr>
            <a:fld id="{52CFF3F3-9C47-440A-8807-4B91B125A786}" type="slidenum">
              <a:rPr lang="en-GB"/>
              <a:pPr>
                <a:defRPr/>
              </a:pPr>
              <a:t>‹#›</a:t>
            </a:fld>
            <a:endParaRPr lang="en-GB"/>
          </a:p>
        </p:txBody>
      </p:sp>
    </p:spTree>
    <p:extLst>
      <p:ext uri="{BB962C8B-B14F-4D97-AF65-F5344CB8AC3E}">
        <p14:creationId xmlns:p14="http://schemas.microsoft.com/office/powerpoint/2010/main" val="161739172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D68EC135-08FC-4A57-BBB1-5CDC2670EACE}" type="datetime1">
              <a:rPr lang="en-GB" smtClean="0"/>
              <a:t>01/06/2020</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Speaker name</a:t>
            </a:r>
          </a:p>
        </p:txBody>
      </p:sp>
      <p:sp>
        <p:nvSpPr>
          <p:cNvPr id="5" name="Rectangle 6"/>
          <p:cNvSpPr>
            <a:spLocks noGrp="1" noChangeArrowheads="1"/>
          </p:cNvSpPr>
          <p:nvPr>
            <p:ph type="sldNum" sz="quarter" idx="12"/>
          </p:nvPr>
        </p:nvSpPr>
        <p:spPr>
          <a:ln/>
        </p:spPr>
        <p:txBody>
          <a:bodyPr/>
          <a:lstStyle>
            <a:lvl1pPr>
              <a:defRPr/>
            </a:lvl1pPr>
          </a:lstStyle>
          <a:p>
            <a:pPr>
              <a:defRPr/>
            </a:pPr>
            <a:fld id="{02DC8FE3-92EF-4994-B8FF-511543A8115C}" type="slidenum">
              <a:rPr lang="en-GB"/>
              <a:pPr>
                <a:defRPr/>
              </a:pPr>
              <a:t>‹#›</a:t>
            </a:fld>
            <a:endParaRPr lang="en-GB"/>
          </a:p>
        </p:txBody>
      </p:sp>
    </p:spTree>
    <p:extLst>
      <p:ext uri="{BB962C8B-B14F-4D97-AF65-F5344CB8AC3E}">
        <p14:creationId xmlns:p14="http://schemas.microsoft.com/office/powerpoint/2010/main" val="3414292774"/>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476250"/>
            <a:ext cx="7772400" cy="85725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346200"/>
            <a:ext cx="3810000"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346200"/>
            <a:ext cx="3810000"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3813175"/>
            <a:ext cx="3810000"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813175"/>
            <a:ext cx="3810000"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2"/>
          <p:cNvSpPr>
            <a:spLocks noGrp="1" noChangeArrowheads="1"/>
          </p:cNvSpPr>
          <p:nvPr>
            <p:ph type="sldNum" sz="quarter" idx="10"/>
          </p:nvPr>
        </p:nvSpPr>
        <p:spPr>
          <a:ln/>
        </p:spPr>
        <p:txBody>
          <a:bodyPr/>
          <a:lstStyle>
            <a:lvl1pPr>
              <a:defRPr/>
            </a:lvl1pPr>
          </a:lstStyle>
          <a:p>
            <a:pPr>
              <a:defRPr/>
            </a:pPr>
            <a:fld id="{7521A84E-57A0-4CB6-A4AF-0E65DE3B74BE}" type="slidenum">
              <a:rPr lang="en-GB"/>
              <a:pPr>
                <a:defRPr/>
              </a:pPr>
              <a:t>‹#›</a:t>
            </a:fld>
            <a:endParaRPr lang="en-GB"/>
          </a:p>
        </p:txBody>
      </p:sp>
    </p:spTree>
    <p:extLst>
      <p:ext uri="{BB962C8B-B14F-4D97-AF65-F5344CB8AC3E}">
        <p14:creationId xmlns:p14="http://schemas.microsoft.com/office/powerpoint/2010/main" val="179276578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76250"/>
            <a:ext cx="7772400" cy="565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62"/>
          <p:cNvSpPr>
            <a:spLocks noGrp="1" noChangeArrowheads="1"/>
          </p:cNvSpPr>
          <p:nvPr>
            <p:ph type="sldNum" sz="quarter" idx="10"/>
          </p:nvPr>
        </p:nvSpPr>
        <p:spPr>
          <a:ln/>
        </p:spPr>
        <p:txBody>
          <a:bodyPr/>
          <a:lstStyle>
            <a:lvl1pPr>
              <a:defRPr/>
            </a:lvl1pPr>
          </a:lstStyle>
          <a:p>
            <a:pPr>
              <a:defRPr/>
            </a:pPr>
            <a:fld id="{2E378A48-1D1A-407C-9EE7-8FC6DF3B93D3}" type="slidenum">
              <a:rPr lang="en-GB"/>
              <a:pPr>
                <a:defRPr/>
              </a:pPr>
              <a:t>‹#›</a:t>
            </a:fld>
            <a:endParaRPr lang="en-GB"/>
          </a:p>
        </p:txBody>
      </p:sp>
    </p:spTree>
    <p:extLst>
      <p:ext uri="{BB962C8B-B14F-4D97-AF65-F5344CB8AC3E}">
        <p14:creationId xmlns:p14="http://schemas.microsoft.com/office/powerpoint/2010/main" val="83849223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7720" y="197487"/>
            <a:ext cx="7707630" cy="595312"/>
          </a:xfrm>
        </p:spPr>
        <p:txBody>
          <a:bodyPr/>
          <a:lstStyle>
            <a:lvl1pPr>
              <a:defRPr sz="4000"/>
            </a:lvl1pPr>
          </a:lstStyle>
          <a:p>
            <a:r>
              <a:rPr lang="en-US" dirty="0"/>
              <a:t>Title</a:t>
            </a:r>
          </a:p>
        </p:txBody>
      </p:sp>
      <p:sp>
        <p:nvSpPr>
          <p:cNvPr id="3" name="Content Placeholder 2"/>
          <p:cNvSpPr>
            <a:spLocks noGrp="1"/>
          </p:cNvSpPr>
          <p:nvPr>
            <p:ph idx="1" hasCustomPrompt="1"/>
          </p:nvPr>
        </p:nvSpPr>
        <p:spPr/>
        <p:txBody>
          <a:bodyPr/>
          <a:lstStyle>
            <a:lvl1pPr>
              <a:defRPr baseline="0">
                <a:latin typeface="Tahoma" panose="020B0604030504040204" pitchFamily="34" charset="0"/>
                <a:ea typeface="Meiryo UI" panose="020B0604030504040204" pitchFamily="50" charset="-128"/>
                <a:cs typeface="Tahoma" panose="020B0604030504040204" pitchFamily="34" charset="0"/>
              </a:defRPr>
            </a:lvl1pPr>
            <a:lvl2pPr>
              <a:defRPr baseline="0">
                <a:latin typeface="Tahoma" panose="020B0604030504040204" pitchFamily="34" charset="0"/>
                <a:ea typeface="Meiryo UI" panose="020B0604030504040204" pitchFamily="50" charset="-128"/>
                <a:cs typeface="Tahoma" panose="020B0604030504040204" pitchFamily="34" charset="0"/>
              </a:defRPr>
            </a:lvl2pPr>
            <a:lvl3pPr>
              <a:defRPr baseline="0">
                <a:latin typeface="Tahoma" panose="020B0604030504040204" pitchFamily="34" charset="0"/>
                <a:ea typeface="Meiryo UI" panose="020B0604030504040204" pitchFamily="50" charset="-128"/>
                <a:cs typeface="Tahoma" panose="020B0604030504040204" pitchFamily="34" charset="0"/>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en-US" altLang="ja-JP" dirty="0"/>
              <a:t>First level</a:t>
            </a:r>
            <a:endParaRPr lang="ja-JP" altLang="en-US" dirty="0"/>
          </a:p>
          <a:p>
            <a:pPr lvl="1"/>
            <a:r>
              <a:rPr lang="en-US" altLang="ja-JP" dirty="0"/>
              <a:t>Second level</a:t>
            </a:r>
            <a:endParaRPr lang="ja-JP" altLang="en-US" dirty="0"/>
          </a:p>
          <a:p>
            <a:pPr lvl="2"/>
            <a:r>
              <a:rPr lang="en-US" altLang="ja-JP" dirty="0"/>
              <a:t>Third level</a:t>
            </a:r>
            <a:endParaRPr lang="ja-JP" altLang="en-US" dirty="0"/>
          </a:p>
        </p:txBody>
      </p:sp>
      <p:cxnSp>
        <p:nvCxnSpPr>
          <p:cNvPr id="8" name="Gerader Verbinder 7">
            <a:extLst>
              <a:ext uri="{FF2B5EF4-FFF2-40B4-BE49-F238E27FC236}">
                <a16:creationId xmlns:a16="http://schemas.microsoft.com/office/drawing/2014/main" id="{B1EE7619-E320-4B63-805F-E16421BCB449}"/>
              </a:ext>
            </a:extLst>
          </p:cNvPr>
          <p:cNvCxnSpPr>
            <a:cxnSpLocks/>
          </p:cNvCxnSpPr>
          <p:nvPr userDrawn="1"/>
        </p:nvCxnSpPr>
        <p:spPr>
          <a:xfrm>
            <a:off x="1273697" y="6446405"/>
            <a:ext cx="0" cy="24534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BA8CE439-E62C-4244-B2A8-EF4F5EDA8C41}"/>
              </a:ext>
            </a:extLst>
          </p:cNvPr>
          <p:cNvSpPr>
            <a:spLocks noGrp="1"/>
          </p:cNvSpPr>
          <p:nvPr>
            <p:ph type="dt" sz="half" idx="2"/>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876FB305-2761-42EA-B595-F445FAD4DE34}" type="datetime1">
              <a:rPr lang="en-GB" altLang="ja-JP" smtClean="0"/>
              <a:t>01/06/2020</a:t>
            </a:fld>
            <a:endParaRPr lang="ja-JP" altLang="en-US" dirty="0"/>
          </a:p>
        </p:txBody>
      </p:sp>
      <p:sp>
        <p:nvSpPr>
          <p:cNvPr id="10" name="Footer Placeholder 4">
            <a:extLst>
              <a:ext uri="{FF2B5EF4-FFF2-40B4-BE49-F238E27FC236}">
                <a16:creationId xmlns:a16="http://schemas.microsoft.com/office/drawing/2014/main" id="{B14F1D15-04E5-448E-8BF9-E03BFC371236}"/>
              </a:ext>
            </a:extLst>
          </p:cNvPr>
          <p:cNvSpPr>
            <a:spLocks noGrp="1"/>
          </p:cNvSpPr>
          <p:nvPr>
            <p:ph type="ftr" sz="quarter" idx="3"/>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sp>
        <p:nvSpPr>
          <p:cNvPr id="11" name="Slide Number Placeholder 5">
            <a:extLst>
              <a:ext uri="{FF2B5EF4-FFF2-40B4-BE49-F238E27FC236}">
                <a16:creationId xmlns:a16="http://schemas.microsoft.com/office/drawing/2014/main" id="{0BA1F532-4996-4F04-BC3E-FB34955F8431}"/>
              </a:ext>
            </a:extLst>
          </p:cNvPr>
          <p:cNvSpPr>
            <a:spLocks noGrp="1"/>
          </p:cNvSpPr>
          <p:nvPr>
            <p:ph type="sldNum" sz="quarter" idx="4"/>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spTree>
    <p:extLst>
      <p:ext uri="{BB962C8B-B14F-4D97-AF65-F5344CB8AC3E}">
        <p14:creationId xmlns:p14="http://schemas.microsoft.com/office/powerpoint/2010/main" val="378211161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ub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1143000"/>
            <a:ext cx="7657148" cy="1895476"/>
          </a:xfrm>
        </p:spPr>
        <p:txBody>
          <a:bodyPr anchor="b">
            <a:normAutofit/>
          </a:bodyPr>
          <a:lstStyle>
            <a:lvl1pPr>
              <a:defRPr sz="4800"/>
            </a:lvl1pPr>
          </a:lstStyle>
          <a:p>
            <a:r>
              <a:rPr lang="en-US" dirty="0"/>
              <a:t>Title</a:t>
            </a:r>
          </a:p>
        </p:txBody>
      </p:sp>
      <p:sp>
        <p:nvSpPr>
          <p:cNvPr id="3" name="Text Placeholder 2"/>
          <p:cNvSpPr>
            <a:spLocks noGrp="1"/>
          </p:cNvSpPr>
          <p:nvPr>
            <p:ph type="body" idx="1" hasCustomPrompt="1"/>
          </p:nvPr>
        </p:nvSpPr>
        <p:spPr>
          <a:xfrm>
            <a:off x="853440" y="3157064"/>
            <a:ext cx="7657148" cy="1500187"/>
          </a:xfrm>
        </p:spPr>
        <p:txBody>
          <a:bodyPr>
            <a:normAutofit/>
          </a:bodyPr>
          <a:lstStyle>
            <a:lvl1pPr marL="0" indent="0">
              <a:buNone/>
              <a:defRPr sz="3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Sub title</a:t>
            </a:r>
            <a:endParaRPr lang="ja-JP" altLang="en-US" dirty="0"/>
          </a:p>
        </p:txBody>
      </p:sp>
      <p:cxnSp>
        <p:nvCxnSpPr>
          <p:cNvPr id="8" name="Gerader Verbinder 7">
            <a:extLst>
              <a:ext uri="{FF2B5EF4-FFF2-40B4-BE49-F238E27FC236}">
                <a16:creationId xmlns:a16="http://schemas.microsoft.com/office/drawing/2014/main" id="{89CDDF9E-DBAC-47C5-A3D7-BD16374907ED}"/>
              </a:ext>
            </a:extLst>
          </p:cNvPr>
          <p:cNvCxnSpPr>
            <a:cxnSpLocks/>
          </p:cNvCxnSpPr>
          <p:nvPr userDrawn="1"/>
        </p:nvCxnSpPr>
        <p:spPr>
          <a:xfrm>
            <a:off x="1273697" y="6446405"/>
            <a:ext cx="0" cy="24534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3BD09995-B1EC-4387-AEA3-1AC583B9314B}"/>
              </a:ext>
            </a:extLst>
          </p:cNvPr>
          <p:cNvSpPr>
            <a:spLocks noGrp="1"/>
          </p:cNvSpPr>
          <p:nvPr>
            <p:ph type="dt" sz="half" idx="2"/>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7010DBAC-737E-4B51-BC90-FF5E1AEF0989}" type="datetime1">
              <a:rPr lang="en-GB" altLang="ja-JP" smtClean="0"/>
              <a:t>01/06/2020</a:t>
            </a:fld>
            <a:endParaRPr lang="ja-JP" altLang="en-US" dirty="0"/>
          </a:p>
        </p:txBody>
      </p:sp>
      <p:sp>
        <p:nvSpPr>
          <p:cNvPr id="10" name="Footer Placeholder 4">
            <a:extLst>
              <a:ext uri="{FF2B5EF4-FFF2-40B4-BE49-F238E27FC236}">
                <a16:creationId xmlns:a16="http://schemas.microsoft.com/office/drawing/2014/main" id="{0076ACCA-4C70-4478-B8C8-B08507F8AF47}"/>
              </a:ext>
            </a:extLst>
          </p:cNvPr>
          <p:cNvSpPr>
            <a:spLocks noGrp="1"/>
          </p:cNvSpPr>
          <p:nvPr>
            <p:ph type="ftr" sz="quarter" idx="3"/>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sp>
        <p:nvSpPr>
          <p:cNvPr id="11" name="Slide Number Placeholder 5">
            <a:extLst>
              <a:ext uri="{FF2B5EF4-FFF2-40B4-BE49-F238E27FC236}">
                <a16:creationId xmlns:a16="http://schemas.microsoft.com/office/drawing/2014/main" id="{1AB48143-EF3B-4179-BFE2-8594C8D43C48}"/>
              </a:ext>
            </a:extLst>
          </p:cNvPr>
          <p:cNvSpPr>
            <a:spLocks noGrp="1"/>
          </p:cNvSpPr>
          <p:nvPr>
            <p:ph type="sldNum" sz="quarter" idx="4"/>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spTree>
    <p:extLst>
      <p:ext uri="{BB962C8B-B14F-4D97-AF65-F5344CB8AC3E}">
        <p14:creationId xmlns:p14="http://schemas.microsoft.com/office/powerpoint/2010/main" val="35008452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sz="half" idx="1" hasCustomPrompt="1"/>
          </p:nvPr>
        </p:nvSpPr>
        <p:spPr>
          <a:xfrm>
            <a:off x="807720" y="1094102"/>
            <a:ext cx="3817620" cy="5062855"/>
          </a:xfrm>
        </p:spPr>
        <p:txBody>
          <a:bodyPr>
            <a:normAutofit/>
          </a:bodyPr>
          <a:lstStyle>
            <a:lvl1pPr>
              <a:defRPr sz="2800" baseline="0">
                <a:latin typeface="Tahoma" panose="020B0604030504040204" pitchFamily="34" charset="0"/>
                <a:ea typeface="Tahoma" panose="020B0604030504040204" pitchFamily="34" charset="0"/>
                <a:cs typeface="Tahoma" panose="020B0604030504040204" pitchFamily="34" charset="0"/>
              </a:defRPr>
            </a:lvl1pPr>
            <a:lvl2pPr>
              <a:defRPr sz="2000" baseline="0">
                <a:latin typeface="Tahoma" panose="020B0604030504040204" pitchFamily="34" charset="0"/>
                <a:cs typeface="Tahoma" panose="020B0604030504040204" pitchFamily="34" charset="0"/>
              </a:defRPr>
            </a:lvl2pPr>
            <a:lvl3pPr>
              <a:defRPr sz="1800" baseline="0">
                <a:latin typeface="Tahoma" panose="020B0604030504040204" pitchFamily="34" charset="0"/>
                <a:cs typeface="Tahoma" panose="020B0604030504040204" pitchFamily="34" charset="0"/>
              </a:defRPr>
            </a:lvl3pPr>
            <a:lvl4pPr>
              <a:defRPr sz="1600"/>
            </a:lvl4pPr>
            <a:lvl5pPr>
              <a:defRPr sz="1600"/>
            </a:lvl5pPr>
          </a:lstStyle>
          <a:p>
            <a:pPr lvl="0"/>
            <a:r>
              <a:rPr lang="en-US" altLang="ja-JP" dirty="0"/>
              <a:t>First level</a:t>
            </a:r>
            <a:endParaRPr lang="ja-JP" altLang="en-US" dirty="0"/>
          </a:p>
          <a:p>
            <a:pPr lvl="1"/>
            <a:r>
              <a:rPr lang="en-US" altLang="ja-JP" dirty="0"/>
              <a:t>Second level</a:t>
            </a:r>
            <a:endParaRPr lang="ja-JP" altLang="en-US" dirty="0"/>
          </a:p>
          <a:p>
            <a:pPr lvl="2"/>
            <a:r>
              <a:rPr lang="en-US" altLang="ja-JP" dirty="0"/>
              <a:t>Third level</a:t>
            </a:r>
            <a:endParaRPr lang="ja-JP" altLang="en-US" dirty="0"/>
          </a:p>
        </p:txBody>
      </p:sp>
      <p:sp>
        <p:nvSpPr>
          <p:cNvPr id="4" name="Content Placeholder 3"/>
          <p:cNvSpPr>
            <a:spLocks noGrp="1"/>
          </p:cNvSpPr>
          <p:nvPr>
            <p:ph sz="half" idx="2" hasCustomPrompt="1"/>
          </p:nvPr>
        </p:nvSpPr>
        <p:spPr>
          <a:xfrm>
            <a:off x="4857750" y="1094104"/>
            <a:ext cx="3657600" cy="5062853"/>
          </a:xfrm>
        </p:spPr>
        <p:txBody>
          <a:bodyPr>
            <a:normAutofit/>
          </a:bodyPr>
          <a:lstStyle>
            <a:lvl1pPr>
              <a:defRPr sz="2800" baseline="0">
                <a:latin typeface="Tahoma" panose="020B0604030504040204" pitchFamily="34" charset="0"/>
                <a:ea typeface="Tahoma" panose="020B0604030504040204" pitchFamily="34" charset="0"/>
                <a:cs typeface="Tahoma" panose="020B0604030504040204" pitchFamily="34" charset="0"/>
              </a:defRPr>
            </a:lvl1pPr>
            <a:lvl2pPr>
              <a:defRPr sz="2000" baseline="0">
                <a:latin typeface="Tahoma" panose="020B0604030504040204" pitchFamily="34" charset="0"/>
                <a:cs typeface="Tahoma" panose="020B0604030504040204" pitchFamily="34" charset="0"/>
              </a:defRPr>
            </a:lvl2pPr>
            <a:lvl3pPr>
              <a:defRPr sz="1800" baseline="0">
                <a:latin typeface="Tahoma" panose="020B0604030504040204" pitchFamily="34" charset="0"/>
                <a:cs typeface="Tahoma" panose="020B0604030504040204" pitchFamily="34" charset="0"/>
              </a:defRPr>
            </a:lvl3pPr>
            <a:lvl4pPr>
              <a:defRPr sz="1600"/>
            </a:lvl4pPr>
            <a:lvl5pPr>
              <a:defRPr sz="1600"/>
            </a:lvl5pPr>
          </a:lstStyle>
          <a:p>
            <a:pPr lvl="0"/>
            <a:r>
              <a:rPr lang="en-US" altLang="ja-JP" dirty="0"/>
              <a:t>First level</a:t>
            </a:r>
            <a:endParaRPr lang="ja-JP" altLang="en-US" dirty="0"/>
          </a:p>
          <a:p>
            <a:pPr lvl="1"/>
            <a:r>
              <a:rPr lang="en-US" altLang="ja-JP" dirty="0"/>
              <a:t>Second level</a:t>
            </a:r>
            <a:endParaRPr lang="ja-JP" altLang="en-US" dirty="0"/>
          </a:p>
          <a:p>
            <a:pPr lvl="2"/>
            <a:r>
              <a:rPr lang="en-US" altLang="ja-JP" dirty="0"/>
              <a:t>Third level</a:t>
            </a:r>
            <a:endParaRPr lang="ja-JP" altLang="en-US" dirty="0"/>
          </a:p>
        </p:txBody>
      </p:sp>
      <p:cxnSp>
        <p:nvCxnSpPr>
          <p:cNvPr id="9" name="Gerader Verbinder 8">
            <a:extLst>
              <a:ext uri="{FF2B5EF4-FFF2-40B4-BE49-F238E27FC236}">
                <a16:creationId xmlns:a16="http://schemas.microsoft.com/office/drawing/2014/main" id="{D8812F3F-CA03-4A99-B75B-2578A9FE5149}"/>
              </a:ext>
            </a:extLst>
          </p:cNvPr>
          <p:cNvCxnSpPr>
            <a:cxnSpLocks/>
          </p:cNvCxnSpPr>
          <p:nvPr userDrawn="1"/>
        </p:nvCxnSpPr>
        <p:spPr>
          <a:xfrm>
            <a:off x="1273697" y="6446405"/>
            <a:ext cx="0" cy="24534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AC3D3031-5472-482F-A6CC-3CEBE52ACB7E}"/>
              </a:ext>
            </a:extLst>
          </p:cNvPr>
          <p:cNvSpPr>
            <a:spLocks noGrp="1"/>
          </p:cNvSpPr>
          <p:nvPr>
            <p:ph type="dt" sz="half" idx="10"/>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0D79C8D2-2288-4BD6-82D4-9879306DC6E2}" type="datetime1">
              <a:rPr lang="en-GB" altLang="ja-JP" smtClean="0"/>
              <a:t>01/06/2020</a:t>
            </a:fld>
            <a:endParaRPr lang="ja-JP" altLang="en-US" dirty="0"/>
          </a:p>
        </p:txBody>
      </p:sp>
      <p:sp>
        <p:nvSpPr>
          <p:cNvPr id="11" name="Footer Placeholder 4">
            <a:extLst>
              <a:ext uri="{FF2B5EF4-FFF2-40B4-BE49-F238E27FC236}">
                <a16:creationId xmlns:a16="http://schemas.microsoft.com/office/drawing/2014/main" id="{904671DB-15A1-413A-A575-836C68352265}"/>
              </a:ext>
            </a:extLst>
          </p:cNvPr>
          <p:cNvSpPr>
            <a:spLocks noGrp="1"/>
          </p:cNvSpPr>
          <p:nvPr>
            <p:ph type="ftr" sz="quarter" idx="3"/>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sp>
        <p:nvSpPr>
          <p:cNvPr id="12" name="Slide Number Placeholder 5">
            <a:extLst>
              <a:ext uri="{FF2B5EF4-FFF2-40B4-BE49-F238E27FC236}">
                <a16:creationId xmlns:a16="http://schemas.microsoft.com/office/drawing/2014/main" id="{D4CBF517-B95C-4E8B-BAE6-DB0296A8C718}"/>
              </a:ext>
            </a:extLst>
          </p:cNvPr>
          <p:cNvSpPr>
            <a:spLocks noGrp="1"/>
          </p:cNvSpPr>
          <p:nvPr>
            <p:ph type="sldNum" sz="quarter" idx="4"/>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spTree>
    <p:extLst>
      <p:ext uri="{BB962C8B-B14F-4D97-AF65-F5344CB8AC3E}">
        <p14:creationId xmlns:p14="http://schemas.microsoft.com/office/powerpoint/2010/main" val="111274389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tit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27960" y="1071563"/>
            <a:ext cx="3715941" cy="497206"/>
          </a:xfrm>
        </p:spPr>
        <p:txBody>
          <a:bodyPr anchor="t"/>
          <a:lstStyle>
            <a:lvl1pPr marL="0" indent="0">
              <a:buNone/>
              <a:defRPr sz="2400" b="1" baseline="0">
                <a:latin typeface="Tahoma" panose="020B0604030504040204" pitchFamily="34" charset="0"/>
                <a:ea typeface="Meiryo UI" panose="020B0604030504040204" pitchFamily="50" charset="-128"/>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t>Sub title</a:t>
            </a:r>
            <a:endParaRPr lang="ja-JP" altLang="en-US" dirty="0"/>
          </a:p>
        </p:txBody>
      </p:sp>
      <p:sp>
        <p:nvSpPr>
          <p:cNvPr id="4" name="Content Placeholder 3"/>
          <p:cNvSpPr>
            <a:spLocks noGrp="1"/>
          </p:cNvSpPr>
          <p:nvPr>
            <p:ph sz="half" idx="2" hasCustomPrompt="1"/>
          </p:nvPr>
        </p:nvSpPr>
        <p:spPr>
          <a:xfrm>
            <a:off x="827960" y="1676400"/>
            <a:ext cx="3715941" cy="4312920"/>
          </a:xfrm>
        </p:spPr>
        <p:txBody>
          <a:bodyPr>
            <a:normAutofit/>
          </a:bodyPr>
          <a:lstStyle>
            <a:lvl1pPr>
              <a:defRPr sz="2400" baseline="0">
                <a:latin typeface="Tahoma" panose="020B0604030504040204" pitchFamily="34" charset="0"/>
                <a:ea typeface="Meiryo UI" panose="020B0604030504040204" pitchFamily="50" charset="-128"/>
                <a:cs typeface="Tahoma" panose="020B0604030504040204" pitchFamily="34" charset="0"/>
              </a:defRPr>
            </a:lvl1pPr>
            <a:lvl2pPr>
              <a:defRPr sz="2000" baseline="0">
                <a:latin typeface="Tahoma" panose="020B0604030504040204" pitchFamily="34" charset="0"/>
                <a:ea typeface="Meiryo UI" panose="020B0604030504040204" pitchFamily="50" charset="-128"/>
                <a:cs typeface="Tahoma" panose="020B0604030504040204" pitchFamily="34" charset="0"/>
              </a:defRPr>
            </a:lvl2pPr>
            <a:lvl3pPr>
              <a:defRPr sz="1800" baseline="0">
                <a:latin typeface="Tahoma" panose="020B0604030504040204" pitchFamily="34" charset="0"/>
                <a:ea typeface="Meiryo UI" panose="020B0604030504040204" pitchFamily="50" charset="-128"/>
                <a:cs typeface="Tahoma" panose="020B0604030504040204" pitchFamily="34" charset="0"/>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stStyle>
          <a:p>
            <a:pPr lvl="0"/>
            <a:r>
              <a:rPr lang="en-US" altLang="ja-JP"/>
              <a:t>First level</a:t>
            </a:r>
            <a:endParaRPr lang="ja-JP" altLang="en-US"/>
          </a:p>
          <a:p>
            <a:pPr lvl="1"/>
            <a:r>
              <a:rPr lang="en-US" altLang="ja-JP"/>
              <a:t>Second level</a:t>
            </a:r>
            <a:endParaRPr lang="ja-JP" altLang="en-US"/>
          </a:p>
          <a:p>
            <a:pPr lvl="2"/>
            <a:r>
              <a:rPr lang="en-US" altLang="ja-JP"/>
              <a:t>Third level</a:t>
            </a:r>
            <a:endParaRPr lang="ja-JP" altLang="en-US"/>
          </a:p>
        </p:txBody>
      </p:sp>
      <p:sp>
        <p:nvSpPr>
          <p:cNvPr id="5" name="Text Placeholder 4"/>
          <p:cNvSpPr>
            <a:spLocks noGrp="1"/>
          </p:cNvSpPr>
          <p:nvPr>
            <p:ph type="body" sz="quarter" idx="3" hasCustomPrompt="1"/>
          </p:nvPr>
        </p:nvSpPr>
        <p:spPr>
          <a:xfrm>
            <a:off x="4782300" y="1071563"/>
            <a:ext cx="3734241" cy="497206"/>
          </a:xfrm>
        </p:spPr>
        <p:txBody>
          <a:bodyPr anchor="t"/>
          <a:lstStyle>
            <a:lvl1pPr marL="0" indent="0">
              <a:buNone/>
              <a:defRPr sz="2400" b="1" baseline="0">
                <a:latin typeface="Tahoma" panose="020B0604030504040204" pitchFamily="34" charset="0"/>
                <a:ea typeface="Meiryo UI" panose="020B0604030504040204" pitchFamily="50" charset="-128"/>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Sub title</a:t>
            </a:r>
            <a:endParaRPr lang="ja-JP" altLang="en-US"/>
          </a:p>
        </p:txBody>
      </p:sp>
      <p:sp>
        <p:nvSpPr>
          <p:cNvPr id="6" name="Content Placeholder 5"/>
          <p:cNvSpPr>
            <a:spLocks noGrp="1"/>
          </p:cNvSpPr>
          <p:nvPr>
            <p:ph sz="quarter" idx="4" hasCustomPrompt="1"/>
          </p:nvPr>
        </p:nvSpPr>
        <p:spPr>
          <a:xfrm>
            <a:off x="4782300" y="1676400"/>
            <a:ext cx="3734241" cy="4312920"/>
          </a:xfrm>
        </p:spPr>
        <p:txBody>
          <a:bodyPr>
            <a:normAutofit/>
          </a:bodyPr>
          <a:lstStyle>
            <a:lvl1pPr>
              <a:defRPr sz="2400" baseline="0">
                <a:latin typeface="Tahoma" panose="020B0604030504040204" pitchFamily="34" charset="0"/>
                <a:ea typeface="Meiryo UI" panose="020B0604030504040204" pitchFamily="50" charset="-128"/>
                <a:cs typeface="Tahoma" panose="020B0604030504040204" pitchFamily="34" charset="0"/>
              </a:defRPr>
            </a:lvl1pPr>
            <a:lvl2pPr>
              <a:defRPr sz="2000" baseline="0">
                <a:latin typeface="Tahoma" panose="020B0604030504040204" pitchFamily="34" charset="0"/>
                <a:ea typeface="Meiryo UI" panose="020B0604030504040204" pitchFamily="50" charset="-128"/>
                <a:cs typeface="Tahoma" panose="020B0604030504040204" pitchFamily="34" charset="0"/>
              </a:defRPr>
            </a:lvl2pPr>
            <a:lvl3pPr>
              <a:defRPr sz="1800" baseline="0">
                <a:latin typeface="Tahoma" panose="020B0604030504040204" pitchFamily="34" charset="0"/>
                <a:ea typeface="Meiryo UI" panose="020B0604030504040204" pitchFamily="50" charset="-128"/>
                <a:cs typeface="Tahoma" panose="020B0604030504040204" pitchFamily="34" charset="0"/>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stStyle>
          <a:p>
            <a:pPr lvl="0"/>
            <a:r>
              <a:rPr lang="en-US" altLang="ja-JP"/>
              <a:t>First level</a:t>
            </a:r>
            <a:endParaRPr lang="ja-JP" altLang="en-US"/>
          </a:p>
          <a:p>
            <a:pPr lvl="1"/>
            <a:r>
              <a:rPr lang="en-US" altLang="ja-JP"/>
              <a:t>Second level</a:t>
            </a:r>
            <a:endParaRPr lang="ja-JP" altLang="en-US"/>
          </a:p>
          <a:p>
            <a:pPr lvl="2"/>
            <a:r>
              <a:rPr lang="en-US" altLang="ja-JP"/>
              <a:t>Third level</a:t>
            </a:r>
            <a:endParaRPr lang="ja-JP" altLang="en-US"/>
          </a:p>
        </p:txBody>
      </p:sp>
      <p:sp>
        <p:nvSpPr>
          <p:cNvPr id="10" name="Title 1"/>
          <p:cNvSpPr>
            <a:spLocks noGrp="1"/>
          </p:cNvSpPr>
          <p:nvPr>
            <p:ph type="title" hasCustomPrompt="1"/>
          </p:nvPr>
        </p:nvSpPr>
        <p:spPr>
          <a:xfrm>
            <a:off x="807720" y="197487"/>
            <a:ext cx="7707630" cy="595312"/>
          </a:xfrm>
        </p:spPr>
        <p:txBody>
          <a:bodyPr>
            <a:normAutofit/>
          </a:bodyPr>
          <a:lstStyle>
            <a:lvl1pPr>
              <a:defRPr sz="4000"/>
            </a:lvl1pPr>
          </a:lstStyle>
          <a:p>
            <a:r>
              <a:rPr lang="en-US" dirty="0"/>
              <a:t>Title</a:t>
            </a:r>
          </a:p>
        </p:txBody>
      </p:sp>
      <p:cxnSp>
        <p:nvCxnSpPr>
          <p:cNvPr id="12" name="Gerader Verbinder 11">
            <a:extLst>
              <a:ext uri="{FF2B5EF4-FFF2-40B4-BE49-F238E27FC236}">
                <a16:creationId xmlns:a16="http://schemas.microsoft.com/office/drawing/2014/main" id="{49BA5021-67F1-4530-AA2F-74E80BC2976F}"/>
              </a:ext>
            </a:extLst>
          </p:cNvPr>
          <p:cNvCxnSpPr>
            <a:cxnSpLocks/>
          </p:cNvCxnSpPr>
          <p:nvPr userDrawn="1"/>
        </p:nvCxnSpPr>
        <p:spPr>
          <a:xfrm>
            <a:off x="1273697" y="6446405"/>
            <a:ext cx="0" cy="24534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EAC07902-E4F3-41CF-B850-25A24C828E86}"/>
              </a:ext>
            </a:extLst>
          </p:cNvPr>
          <p:cNvSpPr>
            <a:spLocks noGrp="1"/>
          </p:cNvSpPr>
          <p:nvPr>
            <p:ph type="dt" sz="half" idx="10"/>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64A6B01C-8565-4E51-AE0D-B8FA1484D132}" type="datetime1">
              <a:rPr lang="en-GB" altLang="ja-JP" smtClean="0"/>
              <a:t>01/06/2020</a:t>
            </a:fld>
            <a:endParaRPr lang="ja-JP" altLang="en-US" dirty="0"/>
          </a:p>
        </p:txBody>
      </p:sp>
      <p:sp>
        <p:nvSpPr>
          <p:cNvPr id="13" name="Footer Placeholder 4">
            <a:extLst>
              <a:ext uri="{FF2B5EF4-FFF2-40B4-BE49-F238E27FC236}">
                <a16:creationId xmlns:a16="http://schemas.microsoft.com/office/drawing/2014/main" id="{37E66C0D-0F18-4682-B061-A5C26A1DA1F7}"/>
              </a:ext>
            </a:extLst>
          </p:cNvPr>
          <p:cNvSpPr>
            <a:spLocks noGrp="1"/>
          </p:cNvSpPr>
          <p:nvPr>
            <p:ph type="ftr" sz="quarter" idx="11"/>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sp>
        <p:nvSpPr>
          <p:cNvPr id="14" name="Slide Number Placeholder 5">
            <a:extLst>
              <a:ext uri="{FF2B5EF4-FFF2-40B4-BE49-F238E27FC236}">
                <a16:creationId xmlns:a16="http://schemas.microsoft.com/office/drawing/2014/main" id="{37DFA1F2-F7B9-4298-9EBE-CB6931EF4DA5}"/>
              </a:ext>
            </a:extLst>
          </p:cNvPr>
          <p:cNvSpPr>
            <a:spLocks noGrp="1"/>
          </p:cNvSpPr>
          <p:nvPr>
            <p:ph type="sldNum" sz="quarter" idx="12"/>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spTree>
    <p:extLst>
      <p:ext uri="{BB962C8B-B14F-4D97-AF65-F5344CB8AC3E}">
        <p14:creationId xmlns:p14="http://schemas.microsoft.com/office/powerpoint/2010/main" val="373950305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c / picture only">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3D2858AD-E570-4B96-B594-C5CE93CA728F}"/>
              </a:ext>
            </a:extLst>
          </p:cNvPr>
          <p:cNvSpPr>
            <a:spLocks noGrp="1"/>
          </p:cNvSpPr>
          <p:nvPr>
            <p:ph type="pic" sz="quarter" idx="13"/>
          </p:nvPr>
        </p:nvSpPr>
        <p:spPr>
          <a:xfrm>
            <a:off x="807720" y="1039091"/>
            <a:ext cx="8195310" cy="5195454"/>
          </a:xfrm>
        </p:spPr>
        <p:txBody>
          <a:bodyPr/>
          <a:lstStyle>
            <a:lvl1pPr marL="0" indent="0">
              <a:buNone/>
              <a:defRPr/>
            </a:lvl1pPr>
          </a:lstStyle>
          <a:p>
            <a:endParaRPr lang="de-DE" dirty="0"/>
          </a:p>
        </p:txBody>
      </p:sp>
      <p:sp>
        <p:nvSpPr>
          <p:cNvPr id="8" name="Title 1">
            <a:extLst>
              <a:ext uri="{FF2B5EF4-FFF2-40B4-BE49-F238E27FC236}">
                <a16:creationId xmlns:a16="http://schemas.microsoft.com/office/drawing/2014/main" id="{089D209E-9CF1-472F-AE92-1EECB49515FF}"/>
              </a:ext>
            </a:extLst>
          </p:cNvPr>
          <p:cNvSpPr>
            <a:spLocks noGrp="1"/>
          </p:cNvSpPr>
          <p:nvPr>
            <p:ph type="title" hasCustomPrompt="1"/>
          </p:nvPr>
        </p:nvSpPr>
        <p:spPr>
          <a:xfrm>
            <a:off x="807720" y="197487"/>
            <a:ext cx="7707630" cy="595312"/>
          </a:xfrm>
        </p:spPr>
        <p:txBody>
          <a:bodyPr>
            <a:normAutofit/>
          </a:bodyPr>
          <a:lstStyle>
            <a:lvl1pPr>
              <a:defRPr sz="4000"/>
            </a:lvl1pPr>
          </a:lstStyle>
          <a:p>
            <a:r>
              <a:rPr lang="en-US" dirty="0"/>
              <a:t>Title</a:t>
            </a:r>
          </a:p>
        </p:txBody>
      </p:sp>
      <p:sp>
        <p:nvSpPr>
          <p:cNvPr id="9" name="Date Placeholder 3">
            <a:extLst>
              <a:ext uri="{FF2B5EF4-FFF2-40B4-BE49-F238E27FC236}">
                <a16:creationId xmlns:a16="http://schemas.microsoft.com/office/drawing/2014/main" id="{9E633894-BC84-4FD6-A073-111DD2AF7130}"/>
              </a:ext>
            </a:extLst>
          </p:cNvPr>
          <p:cNvSpPr>
            <a:spLocks noGrp="1"/>
          </p:cNvSpPr>
          <p:nvPr>
            <p:ph type="dt" sz="half" idx="2"/>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C1BC5A47-67DB-4E64-A0B8-3EF8E89DA90B}" type="datetime1">
              <a:rPr lang="en-GB" altLang="ja-JP" smtClean="0"/>
              <a:t>01/06/2020</a:t>
            </a:fld>
            <a:endParaRPr lang="ja-JP" altLang="en-US" dirty="0"/>
          </a:p>
        </p:txBody>
      </p:sp>
      <p:sp>
        <p:nvSpPr>
          <p:cNvPr id="10" name="Footer Placeholder 4">
            <a:extLst>
              <a:ext uri="{FF2B5EF4-FFF2-40B4-BE49-F238E27FC236}">
                <a16:creationId xmlns:a16="http://schemas.microsoft.com/office/drawing/2014/main" id="{92BAB327-7313-434B-9E4C-4070A499D7AB}"/>
              </a:ext>
            </a:extLst>
          </p:cNvPr>
          <p:cNvSpPr>
            <a:spLocks noGrp="1"/>
          </p:cNvSpPr>
          <p:nvPr>
            <p:ph type="ftr" sz="quarter" idx="3"/>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sp>
        <p:nvSpPr>
          <p:cNvPr id="11" name="Slide Number Placeholder 5">
            <a:extLst>
              <a:ext uri="{FF2B5EF4-FFF2-40B4-BE49-F238E27FC236}">
                <a16:creationId xmlns:a16="http://schemas.microsoft.com/office/drawing/2014/main" id="{22337893-845A-40C7-8690-DA2238BABF67}"/>
              </a:ext>
            </a:extLst>
          </p:cNvPr>
          <p:cNvSpPr>
            <a:spLocks noGrp="1"/>
          </p:cNvSpPr>
          <p:nvPr>
            <p:ph type="sldNum" sz="quarter" idx="4"/>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spTree>
    <p:extLst>
      <p:ext uri="{BB962C8B-B14F-4D97-AF65-F5344CB8AC3E}">
        <p14:creationId xmlns:p14="http://schemas.microsoft.com/office/powerpoint/2010/main" val="102153271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Start/End">
    <p:spTree>
      <p:nvGrpSpPr>
        <p:cNvPr id="1" name=""/>
        <p:cNvGrpSpPr/>
        <p:nvPr/>
      </p:nvGrpSpPr>
      <p:grpSpPr>
        <a:xfrm>
          <a:off x="0" y="0"/>
          <a:ext cx="0" cy="0"/>
          <a:chOff x="0" y="0"/>
          <a:chExt cx="0" cy="0"/>
        </a:xfrm>
      </p:grpSpPr>
      <p:pic>
        <p:nvPicPr>
          <p:cNvPr id="6" name="Picture 2" descr="NSG.png">
            <a:extLst>
              <a:ext uri="{FF2B5EF4-FFF2-40B4-BE49-F238E27FC236}">
                <a16:creationId xmlns:a16="http://schemas.microsoft.com/office/drawing/2014/main" id="{EF2A1FC0-29D1-4A89-9D59-C3613173F26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752600" y="1879600"/>
            <a:ext cx="56388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5301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B1ABF79-8A78-4BC8-87DE-A31749A14299}" type="datetime1">
              <a:rPr lang="en-GB" smtClean="0"/>
              <a:t>01/06/2020</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Speaker name</a:t>
            </a:r>
          </a:p>
        </p:txBody>
      </p:sp>
      <p:sp>
        <p:nvSpPr>
          <p:cNvPr id="4" name="Rectangle 6"/>
          <p:cNvSpPr>
            <a:spLocks noGrp="1" noChangeArrowheads="1"/>
          </p:cNvSpPr>
          <p:nvPr>
            <p:ph type="sldNum" sz="quarter" idx="12"/>
          </p:nvPr>
        </p:nvSpPr>
        <p:spPr>
          <a:ln/>
        </p:spPr>
        <p:txBody>
          <a:bodyPr/>
          <a:lstStyle>
            <a:lvl1pPr>
              <a:defRPr/>
            </a:lvl1pPr>
          </a:lstStyle>
          <a:p>
            <a:pPr>
              <a:defRPr/>
            </a:pPr>
            <a:fld id="{170405F4-68B8-4684-915A-13166611668B}" type="slidenum">
              <a:rPr lang="en-GB"/>
              <a:pPr>
                <a:defRPr/>
              </a:pPr>
              <a:t>‹#›</a:t>
            </a:fld>
            <a:endParaRPr lang="en-GB"/>
          </a:p>
        </p:txBody>
      </p:sp>
    </p:spTree>
    <p:extLst>
      <p:ext uri="{BB962C8B-B14F-4D97-AF65-F5344CB8AC3E}">
        <p14:creationId xmlns:p14="http://schemas.microsoft.com/office/powerpoint/2010/main" val="1650274800"/>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p:cNvSpPr>
            <a:spLocks noGrp="1"/>
          </p:cNvSpPr>
          <p:nvPr>
            <p:ph type="dt" sz="half" idx="10"/>
          </p:nvPr>
        </p:nvSpPr>
        <p:spPr/>
        <p:txBody>
          <a:bodyPr/>
          <a:lstStyle/>
          <a:p>
            <a:pPr>
              <a:defRPr/>
            </a:pPr>
            <a:fld id="{31CB7903-9397-478D-A50A-C71790D26A29}" type="datetime1">
              <a:rPr lang="en-GB" smtClean="0"/>
              <a:t>01/06/2020</a:t>
            </a:fld>
            <a:endParaRPr lang="en-GB"/>
          </a:p>
        </p:txBody>
      </p:sp>
      <p:sp>
        <p:nvSpPr>
          <p:cNvPr id="9" name="Slide Number Placeholder 8"/>
          <p:cNvSpPr>
            <a:spLocks noGrp="1"/>
          </p:cNvSpPr>
          <p:nvPr>
            <p:ph type="sldNum" sz="quarter" idx="11"/>
          </p:nvPr>
        </p:nvSpPr>
        <p:spPr/>
        <p:txBody>
          <a:bodyPr/>
          <a:lstStyle/>
          <a:p>
            <a:pPr>
              <a:defRPr/>
            </a:pPr>
            <a:fld id="{0980C07E-5A38-456E-8C2F-DB1E62FD6475}" type="slidenum">
              <a:rPr lang="en-GB" smtClean="0"/>
              <a:pPr>
                <a:defRPr/>
              </a:pPr>
              <a:t>‹#›</a:t>
            </a:fld>
            <a:endParaRPr lang="en-GB"/>
          </a:p>
        </p:txBody>
      </p:sp>
      <p:sp>
        <p:nvSpPr>
          <p:cNvPr id="10" name="Footer Placeholder 9"/>
          <p:cNvSpPr>
            <a:spLocks noGrp="1"/>
          </p:cNvSpPr>
          <p:nvPr>
            <p:ph type="ftr" sz="quarter" idx="12"/>
          </p:nvPr>
        </p:nvSpPr>
        <p:spPr/>
        <p:txBody>
          <a:bodyPr/>
          <a:lstStyle/>
          <a:p>
            <a:pPr>
              <a:defRPr/>
            </a:pPr>
            <a:r>
              <a:rPr lang="en-GB"/>
              <a:t>Speaker name</a:t>
            </a:r>
          </a:p>
        </p:txBody>
      </p:sp>
    </p:spTree>
    <p:extLst>
      <p:ext uri="{BB962C8B-B14F-4D97-AF65-F5344CB8AC3E}">
        <p14:creationId xmlns:p14="http://schemas.microsoft.com/office/powerpoint/2010/main" val="340553912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7720" y="197487"/>
            <a:ext cx="7707630" cy="595312"/>
          </a:xfrm>
          <a:prstGeom prst="rect">
            <a:avLst/>
          </a:prstGeom>
        </p:spPr>
        <p:txBody>
          <a:bodyPr vert="horz" lIns="91440" tIns="45720" rIns="91440" bIns="45720" rtlCol="0" anchor="ctr">
            <a:normAutofit/>
          </a:bodyPr>
          <a:lstStyle/>
          <a:p>
            <a:r>
              <a:rPr lang="en-US" altLang="ja-JP" dirty="0"/>
              <a:t>Title</a:t>
            </a:r>
            <a:endParaRPr lang="en-US" dirty="0"/>
          </a:p>
        </p:txBody>
      </p:sp>
      <p:sp>
        <p:nvSpPr>
          <p:cNvPr id="3" name="Text Placeholder 2"/>
          <p:cNvSpPr>
            <a:spLocks noGrp="1"/>
          </p:cNvSpPr>
          <p:nvPr>
            <p:ph type="body" idx="1"/>
          </p:nvPr>
        </p:nvSpPr>
        <p:spPr>
          <a:xfrm>
            <a:off x="807720" y="1094104"/>
            <a:ext cx="7707630" cy="5062855"/>
          </a:xfrm>
          <a:prstGeom prst="rect">
            <a:avLst/>
          </a:prstGeom>
        </p:spPr>
        <p:txBody>
          <a:bodyPr vert="horz" lIns="91440" tIns="45720" rIns="91440" bIns="45720" rtlCol="0">
            <a:normAutofit/>
          </a:bodyPr>
          <a:lstStyle/>
          <a:p>
            <a:pPr lvl="0"/>
            <a:r>
              <a:rPr lang="en-US" altLang="ja-JP" dirty="0"/>
              <a:t>First level</a:t>
            </a:r>
            <a:endParaRPr lang="ja-JP" altLang="en-US" dirty="0"/>
          </a:p>
          <a:p>
            <a:pPr lvl="1"/>
            <a:r>
              <a:rPr lang="en-US" altLang="ja-JP" dirty="0"/>
              <a:t>Second level</a:t>
            </a:r>
            <a:endParaRPr lang="ja-JP" altLang="en-US" dirty="0"/>
          </a:p>
          <a:p>
            <a:pPr lvl="2"/>
            <a:r>
              <a:rPr lang="en-US" altLang="ja-JP" dirty="0"/>
              <a:t>Third level</a:t>
            </a:r>
            <a:endParaRPr lang="ja-JP" altLang="en-US" dirty="0"/>
          </a:p>
          <a:p>
            <a:pPr lvl="3"/>
            <a:endParaRPr lang="ja-JP" altLang="en-US" dirty="0"/>
          </a:p>
        </p:txBody>
      </p:sp>
      <p:sp>
        <p:nvSpPr>
          <p:cNvPr id="4" name="Date Placeholder 3"/>
          <p:cNvSpPr>
            <a:spLocks noGrp="1"/>
          </p:cNvSpPr>
          <p:nvPr>
            <p:ph type="dt" sz="half" idx="2"/>
          </p:nvPr>
        </p:nvSpPr>
        <p:spPr>
          <a:xfrm>
            <a:off x="339090" y="6394450"/>
            <a:ext cx="1108710" cy="365126"/>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fld id="{94171EB2-17B0-487B-9EDA-28EF517E5158}" type="datetime1">
              <a:rPr lang="en-GB" altLang="ja-JP" smtClean="0"/>
              <a:t>01/06/2020</a:t>
            </a:fld>
            <a:endParaRPr lang="ja-JP" altLang="en-US" dirty="0"/>
          </a:p>
        </p:txBody>
      </p:sp>
      <p:sp>
        <p:nvSpPr>
          <p:cNvPr id="5" name="Footer Placeholder 4"/>
          <p:cNvSpPr>
            <a:spLocks noGrp="1"/>
          </p:cNvSpPr>
          <p:nvPr>
            <p:ph type="ftr" sz="quarter" idx="3"/>
          </p:nvPr>
        </p:nvSpPr>
        <p:spPr>
          <a:xfrm>
            <a:off x="1273697" y="6394450"/>
            <a:ext cx="3086100" cy="365125"/>
          </a:xfrm>
          <a:prstGeom prst="rect">
            <a:avLst/>
          </a:prstGeom>
        </p:spPr>
        <p:txBody>
          <a:bodyPr vert="horz" lIns="91440" tIns="45720" rIns="91440" bIns="45720" rtlCol="0" anchor="ctr"/>
          <a:lstStyle>
            <a:lvl1pPr algn="l">
              <a:defRPr sz="1050">
                <a:solidFill>
                  <a:srgbClr val="009DE0"/>
                </a:solidFill>
                <a:latin typeface="Tahoma" panose="020B0604030504040204" pitchFamily="34" charset="0"/>
                <a:ea typeface="Meiryo UI" panose="020B0604030504040204" pitchFamily="50" charset="-128"/>
                <a:cs typeface="Tahoma" panose="020B0604030504040204" pitchFamily="34" charset="0"/>
              </a:defRPr>
            </a:lvl1pPr>
          </a:lstStyle>
          <a:p>
            <a:r>
              <a:rPr lang="en-GB" altLang="ja-JP"/>
              <a:t>Speaker name</a:t>
            </a:r>
            <a:endParaRPr lang="ja-JP" altLang="en-US" dirty="0"/>
          </a:p>
        </p:txBody>
      </p:sp>
      <p:sp>
        <p:nvSpPr>
          <p:cNvPr id="6" name="Slide Number Placeholder 5"/>
          <p:cNvSpPr>
            <a:spLocks noGrp="1"/>
          </p:cNvSpPr>
          <p:nvPr>
            <p:ph type="sldNum" sz="quarter" idx="4"/>
          </p:nvPr>
        </p:nvSpPr>
        <p:spPr>
          <a:xfrm>
            <a:off x="6945630" y="6396527"/>
            <a:ext cx="2057400" cy="365125"/>
          </a:xfrm>
          <a:prstGeom prst="rect">
            <a:avLst/>
          </a:prstGeom>
        </p:spPr>
        <p:txBody>
          <a:bodyPr vert="horz" lIns="91440" tIns="45720" rIns="91440" bIns="45720" rtlCol="0" anchor="ctr"/>
          <a:lstStyle>
            <a:lvl1pPr algn="r">
              <a:defRPr sz="1050">
                <a:solidFill>
                  <a:srgbClr val="009DE0"/>
                </a:solidFill>
                <a:latin typeface="Tahoma" panose="020B0604030504040204" pitchFamily="34" charset="0"/>
                <a:ea typeface="Tahoma" panose="020B0604030504040204" pitchFamily="34" charset="0"/>
                <a:cs typeface="Tahoma" panose="020B0604030504040204" pitchFamily="34" charset="0"/>
              </a:defRPr>
            </a:lvl1pPr>
          </a:lstStyle>
          <a:p>
            <a:fld id="{6C921AB9-5F11-43C5-B957-02FF2E1FCA22}" type="slidenum">
              <a:rPr lang="ja-JP" altLang="en-US" smtClean="0"/>
              <a:pPr/>
              <a:t>‹#›</a:t>
            </a:fld>
            <a:endParaRPr lang="ja-JP" altLang="en-US" dirty="0"/>
          </a:p>
        </p:txBody>
      </p:sp>
      <p:pic>
        <p:nvPicPr>
          <p:cNvPr id="7" name="図 6"/>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0" y="1"/>
            <a:ext cx="286327" cy="6858000"/>
          </a:xfrm>
          <a:prstGeom prst="rect">
            <a:avLst/>
          </a:prstGeom>
        </p:spPr>
      </p:pic>
      <p:pic>
        <p:nvPicPr>
          <p:cNvPr id="9" name="Picture 2" descr="NSG.png">
            <a:extLst>
              <a:ext uri="{FF2B5EF4-FFF2-40B4-BE49-F238E27FC236}">
                <a16:creationId xmlns:a16="http://schemas.microsoft.com/office/drawing/2014/main" id="{8F617A62-5C14-4797-B72F-8E94743DA139}"/>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7823972" y="212938"/>
            <a:ext cx="1076400" cy="5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r Verbinder 9">
            <a:extLst>
              <a:ext uri="{FF2B5EF4-FFF2-40B4-BE49-F238E27FC236}">
                <a16:creationId xmlns:a16="http://schemas.microsoft.com/office/drawing/2014/main" id="{28981006-DA13-4C37-A168-A98FB27924CC}"/>
              </a:ext>
            </a:extLst>
          </p:cNvPr>
          <p:cNvCxnSpPr>
            <a:cxnSpLocks/>
          </p:cNvCxnSpPr>
          <p:nvPr userDrawn="1"/>
        </p:nvCxnSpPr>
        <p:spPr>
          <a:xfrm>
            <a:off x="1273697" y="6446405"/>
            <a:ext cx="0" cy="24534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63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6" r:id="rId6"/>
    <p:sldLayoutId id="2147483685" r:id="rId7"/>
    <p:sldLayoutId id="2147483687" r:id="rId8"/>
    <p:sldLayoutId id="2147483688" r:id="rId9"/>
    <p:sldLayoutId id="2147483689" r:id="rId10"/>
    <p:sldLayoutId id="2147483690" r:id="rId11"/>
    <p:sldLayoutId id="2147483691" r:id="rId12"/>
    <p:sldLayoutId id="2147483692" r:id="rId13"/>
  </p:sldLayoutIdLst>
  <p:transition spd="med">
    <p:pull/>
  </p:transition>
  <p:hf hdr="0"/>
  <p:txStyles>
    <p:titleStyle>
      <a:lvl1pPr algn="l" defTabSz="914400" rtl="0" eaLnBrk="1" latinLnBrk="0" hangingPunct="1">
        <a:lnSpc>
          <a:spcPct val="90000"/>
        </a:lnSpc>
        <a:spcBef>
          <a:spcPct val="0"/>
        </a:spcBef>
        <a:buNone/>
        <a:defRPr kumimoji="1" sz="4000" kern="1200">
          <a:solidFill>
            <a:schemeClr val="tx1"/>
          </a:solidFill>
          <a:latin typeface="Tahoma" panose="020B0604030504040204" pitchFamily="34" charset="0"/>
          <a:ea typeface="Meiryo UI" panose="020B0604030504040204" pitchFamily="50" charset="-128"/>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827F77"/>
        </a:buClr>
        <a:buFont typeface="Arial" panose="020B0604020202020204" pitchFamily="34" charset="0"/>
        <a:buChar char="•"/>
        <a:defRPr kumimoji="1" sz="2800" kern="1200">
          <a:solidFill>
            <a:schemeClr val="tx1"/>
          </a:solidFill>
          <a:latin typeface="Tahoma" panose="020B0604030504040204" pitchFamily="34" charset="0"/>
          <a:ea typeface="Meiryo UI" panose="020B0604030504040204" pitchFamily="50" charset="-128"/>
          <a:cs typeface="Tahoma" panose="020B0604030504040204" pitchFamily="34" charset="0"/>
        </a:defRPr>
      </a:lvl1pPr>
      <a:lvl2pPr marL="685800" indent="-228600" algn="l" defTabSz="914400" rtl="0" eaLnBrk="1" latinLnBrk="0" hangingPunct="1">
        <a:lnSpc>
          <a:spcPct val="90000"/>
        </a:lnSpc>
        <a:spcBef>
          <a:spcPts val="500"/>
        </a:spcBef>
        <a:buClr>
          <a:srgbClr val="827F77"/>
        </a:buClr>
        <a:buFont typeface="Arial" panose="020B0604020202020204" pitchFamily="34" charset="0"/>
        <a:buChar char="•"/>
        <a:defRPr kumimoji="1" sz="2400" kern="1200" baseline="0">
          <a:solidFill>
            <a:schemeClr val="tx1"/>
          </a:solidFill>
          <a:latin typeface="Tahoma" panose="020B0604030504040204" pitchFamily="34" charset="0"/>
          <a:ea typeface="Meiryo UI" panose="020B0604030504040204" pitchFamily="50" charset="-128"/>
          <a:cs typeface="Tahoma" panose="020B0604030504040204" pitchFamily="34" charset="0"/>
        </a:defRPr>
      </a:lvl2pPr>
      <a:lvl3pPr marL="1143000" indent="-228600" algn="l" defTabSz="914400" rtl="0" eaLnBrk="1" latinLnBrk="0" hangingPunct="1">
        <a:lnSpc>
          <a:spcPct val="90000"/>
        </a:lnSpc>
        <a:spcBef>
          <a:spcPts val="500"/>
        </a:spcBef>
        <a:buClr>
          <a:srgbClr val="827F77"/>
        </a:buClr>
        <a:buFont typeface="Arial" panose="020B0604020202020204" pitchFamily="34" charset="0"/>
        <a:buChar char="•"/>
        <a:defRPr kumimoji="1" sz="2000" kern="1200" baseline="0">
          <a:solidFill>
            <a:schemeClr val="tx1"/>
          </a:solidFill>
          <a:latin typeface="Tahoma" panose="020B0604030504040204" pitchFamily="34" charset="0"/>
          <a:ea typeface="Meiryo UI" panose="020B0604030504040204" pitchFamily="50" charset="-128"/>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Tahoma" panose="020B0604030504040204" pitchFamily="34" charset="0"/>
          <a:ea typeface="Meiryo UI" panose="020B0604030504040204" pitchFamily="50" charset="-128"/>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wmf"/><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image" Target="../media/image23.wmf"/><Relationship Id="rId9"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7.jpg"/><Relationship Id="rId5" Type="http://schemas.openxmlformats.org/officeDocument/2006/relationships/image" Target="../media/image29.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9.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video" Target="https://www.youtube.com/embed/GfbRaynab-g" TargetMode="External"/><Relationship Id="rId6" Type="http://schemas.openxmlformats.org/officeDocument/2006/relationships/image" Target="../media/image27.jpg"/><Relationship Id="rId5" Type="http://schemas.openxmlformats.org/officeDocument/2006/relationships/image" Target="../media/image35.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video" Target="https://www.youtube.com/embed/WfdIhzpJuQs" TargetMode="External"/><Relationship Id="rId6" Type="http://schemas.openxmlformats.org/officeDocument/2006/relationships/image" Target="../media/image27.jpg"/><Relationship Id="rId5" Type="http://schemas.openxmlformats.org/officeDocument/2006/relationships/image" Target="../media/image9.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37.jpeg"/><Relationship Id="rId7"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9.jpg"/><Relationship Id="rId5" Type="http://schemas.openxmlformats.org/officeDocument/2006/relationships/image" Target="../media/image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7.jp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4.jp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44.jp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2.xml"/><Relationship Id="rId7" Type="http://schemas.openxmlformats.org/officeDocument/2006/relationships/image" Target="../media/image52.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51.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2.jpg"/><Relationship Id="rId4" Type="http://schemas.openxmlformats.org/officeDocument/2006/relationships/notesSlide" Target="../notesSlides/notesSlide34.xml"/><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3.jpg"/><Relationship Id="rId5" Type="http://schemas.openxmlformats.org/officeDocument/2006/relationships/image" Target="../media/image52.jp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7.jp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71.jpg"/><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9.jp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73.emf"/><Relationship Id="rId7"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9.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7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9.jp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jpg"/></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a8unPuszSAhXKtRQKHejmBOQQjRwIBw&amp;url=http://www.superiorshowerdoorsga.com/atlanta-frameless-glass-shower-doors/&amp;psig=AFQjCNGG_FbBmKLe70PCAQ6O6dUj_XlQiA&amp;ust=1489253143262323"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83.jpg"/><Relationship Id="rId5" Type="http://schemas.openxmlformats.org/officeDocument/2006/relationships/image" Target="../media/image9.pn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84.jpg"/><Relationship Id="rId4" Type="http://schemas.openxmlformats.org/officeDocument/2006/relationships/image" Target="../media/image83.jpg"/></Relationships>
</file>

<file path=ppt/slides/_rels/slide5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wmf"/><Relationship Id="rId7" Type="http://schemas.openxmlformats.org/officeDocument/2006/relationships/image" Target="../media/image83.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7.wmf"/><Relationship Id="rId5" Type="http://schemas.openxmlformats.org/officeDocument/2006/relationships/image" Target="../media/image86.jpe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83.jp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3.jpg"/><Relationship Id="rId2" Type="http://schemas.openxmlformats.org/officeDocument/2006/relationships/notesSlide" Target="../notesSlides/notesSlide54.xml"/><Relationship Id="rId1" Type="http://schemas.openxmlformats.org/officeDocument/2006/relationships/slideLayout" Target="../slideLayouts/slideLayout11.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9.png"/><Relationship Id="rId7" Type="http://schemas.openxmlformats.org/officeDocument/2006/relationships/image" Target="../media/image69.jp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52.jpg"/><Relationship Id="rId5" Type="http://schemas.openxmlformats.org/officeDocument/2006/relationships/image" Target="../media/image44.jpg"/><Relationship Id="rId4" Type="http://schemas.openxmlformats.org/officeDocument/2006/relationships/image" Target="../media/image27.jpg"/></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16.w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227F6-2063-4FAC-B45E-AC5A1077E5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0" y="-34290"/>
            <a:ext cx="6858000" cy="6858000"/>
          </a:xfrm>
          <a:prstGeom prst="rect">
            <a:avLst/>
          </a:prstGeom>
        </p:spPr>
      </p:pic>
    </p:spTree>
    <p:extLst>
      <p:ext uri="{BB962C8B-B14F-4D97-AF65-F5344CB8AC3E}">
        <p14:creationId xmlns:p14="http://schemas.microsoft.com/office/powerpoint/2010/main" val="13585663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FDC929-8627-4EA4-A320-0A4DB6FAECD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88494"/>
            <a:ext cx="9199565" cy="6485021"/>
          </a:xfrm>
          <a:prstGeom prst="rect">
            <a:avLst/>
          </a:prstGeom>
        </p:spPr>
      </p:pic>
      <p:sp>
        <p:nvSpPr>
          <p:cNvPr id="8" name="Freeform 4">
            <a:extLst>
              <a:ext uri="{FF2B5EF4-FFF2-40B4-BE49-F238E27FC236}">
                <a16:creationId xmlns:a16="http://schemas.microsoft.com/office/drawing/2014/main" id="{195BDFC6-B002-492A-90D1-7DA11BB6404F}"/>
              </a:ext>
            </a:extLst>
          </p:cNvPr>
          <p:cNvSpPr>
            <a:spLocks/>
          </p:cNvSpPr>
          <p:nvPr/>
        </p:nvSpPr>
        <p:spPr bwMode="auto">
          <a:xfrm>
            <a:off x="-7936" y="3176337"/>
            <a:ext cx="9207500" cy="3681663"/>
          </a:xfrm>
          <a:custGeom>
            <a:avLst/>
            <a:gdLst/>
            <a:ahLst/>
            <a:cxnLst>
              <a:cxn ang="0">
                <a:pos x="0" y="618"/>
              </a:cxn>
              <a:cxn ang="0">
                <a:pos x="2072" y="2606"/>
              </a:cxn>
              <a:cxn ang="0">
                <a:pos x="5835" y="0"/>
              </a:cxn>
              <a:cxn ang="0">
                <a:pos x="5835" y="3301"/>
              </a:cxn>
              <a:cxn ang="0">
                <a:pos x="8" y="3309"/>
              </a:cxn>
              <a:cxn ang="0">
                <a:pos x="0" y="618"/>
              </a:cxn>
            </a:cxnLst>
            <a:rect l="0" t="0" r="r" b="b"/>
            <a:pathLst>
              <a:path w="5835" h="3309">
                <a:moveTo>
                  <a:pt x="0" y="618"/>
                </a:moveTo>
                <a:lnTo>
                  <a:pt x="2072" y="2606"/>
                </a:lnTo>
                <a:lnTo>
                  <a:pt x="5835" y="0"/>
                </a:lnTo>
                <a:lnTo>
                  <a:pt x="5835" y="3301"/>
                </a:lnTo>
                <a:lnTo>
                  <a:pt x="8" y="3309"/>
                </a:lnTo>
                <a:lnTo>
                  <a:pt x="0" y="618"/>
                </a:lnTo>
                <a:close/>
              </a:path>
            </a:pathLst>
          </a:custGeom>
          <a:solidFill>
            <a:srgbClr val="FFFFFF"/>
          </a:solidFill>
          <a:ln w="9525">
            <a:noFill/>
            <a:round/>
            <a:headEnd/>
            <a:tailEnd/>
          </a:ln>
          <a:effectLst/>
        </p:spPr>
        <p:txBody>
          <a:bodyPr wrap="none" anchor="ctr"/>
          <a:lstStyle/>
          <a:p>
            <a:pPr>
              <a:defRPr/>
            </a:pPr>
            <a:endParaRPr lang="en-GB" dirty="0">
              <a:effectLst>
                <a:outerShdw blurRad="38100" dist="38100" dir="2700000" algn="tl">
                  <a:srgbClr val="000000">
                    <a:alpha val="43137"/>
                  </a:srgbClr>
                </a:outerShdw>
              </a:effectLst>
            </a:endParaRPr>
          </a:p>
        </p:txBody>
      </p:sp>
      <p:sp>
        <p:nvSpPr>
          <p:cNvPr id="1400855" name="Rectangle 23"/>
          <p:cNvSpPr>
            <a:spLocks noChangeArrowheads="1"/>
          </p:cNvSpPr>
          <p:nvPr/>
        </p:nvSpPr>
        <p:spPr bwMode="auto">
          <a:xfrm>
            <a:off x="0" y="1087501"/>
            <a:ext cx="8210550" cy="1858963"/>
          </a:xfrm>
          <a:prstGeom prst="rect">
            <a:avLst/>
          </a:prstGeom>
          <a:noFill/>
          <a:ln w="9525">
            <a:noFill/>
            <a:miter lim="800000"/>
            <a:headEnd/>
            <a:tailEnd/>
          </a:ln>
          <a:effectLst>
            <a:outerShdw dist="35921" dir="2700000" algn="ctr" rotWithShape="0">
              <a:schemeClr val="hlink"/>
            </a:outerShdw>
          </a:effectLst>
        </p:spPr>
        <p:txBody>
          <a:bodyPr/>
          <a:lstStyle/>
          <a:p>
            <a:pPr>
              <a:lnSpc>
                <a:spcPct val="90000"/>
              </a:lnSpc>
              <a:tabLst>
                <a:tab pos="1824038" algn="l"/>
              </a:tabLst>
              <a:defRPr/>
            </a:pPr>
            <a:r>
              <a:rPr lang="en-US" sz="6000" b="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Glass for </a:t>
            </a:r>
            <a:br>
              <a:rPr lang="en-US" sz="6000" b="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6000" b="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Energy Management </a:t>
            </a:r>
            <a:r>
              <a:rPr lang="en-US" sz="5400" b="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pic>
        <p:nvPicPr>
          <p:cNvPr id="14" name="Picture 13">
            <a:extLst>
              <a:ext uri="{FF2B5EF4-FFF2-40B4-BE49-F238E27FC236}">
                <a16:creationId xmlns:a16="http://schemas.microsoft.com/office/drawing/2014/main" id="{4B49D960-3308-4E62-BB6C-8DCF7896B28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14893" y="6105653"/>
            <a:ext cx="1888137" cy="468000"/>
          </a:xfrm>
          <a:prstGeom prst="rect">
            <a:avLst/>
          </a:prstGeom>
        </p:spPr>
      </p:pic>
      <p:sp>
        <p:nvSpPr>
          <p:cNvPr id="2" name="TextBox 1">
            <a:extLst>
              <a:ext uri="{FF2B5EF4-FFF2-40B4-BE49-F238E27FC236}">
                <a16:creationId xmlns:a16="http://schemas.microsoft.com/office/drawing/2014/main" id="{158BEADD-6888-4984-A760-B245DC4C9B27}"/>
              </a:ext>
            </a:extLst>
          </p:cNvPr>
          <p:cNvSpPr txBox="1"/>
          <p:nvPr/>
        </p:nvSpPr>
        <p:spPr>
          <a:xfrm>
            <a:off x="140970" y="6146478"/>
            <a:ext cx="1888137" cy="430887"/>
          </a:xfrm>
          <a:prstGeom prst="rect">
            <a:avLst/>
          </a:prstGeom>
          <a:noFill/>
        </p:spPr>
        <p:txBody>
          <a:bodyPr wrap="square" rtlCol="0">
            <a:spAutoFit/>
          </a:bodyPr>
          <a:lstStyle/>
          <a:p>
            <a:r>
              <a:rPr lang="en-GB" sz="1100" i="1" dirty="0">
                <a:latin typeface="Tahoma" panose="020B0604030504040204" pitchFamily="34" charset="0"/>
                <a:ea typeface="Tahoma" panose="020B0604030504040204" pitchFamily="34" charset="0"/>
                <a:cs typeface="Tahoma" panose="020B0604030504040204" pitchFamily="34" charset="0"/>
              </a:rPr>
              <a:t>Cambridge water company by BCR Infinity Architects</a:t>
            </a:r>
          </a:p>
        </p:txBody>
      </p:sp>
      <p:sp>
        <p:nvSpPr>
          <p:cNvPr id="4" name="Slide Number Placeholder 3">
            <a:extLst>
              <a:ext uri="{FF2B5EF4-FFF2-40B4-BE49-F238E27FC236}">
                <a16:creationId xmlns:a16="http://schemas.microsoft.com/office/drawing/2014/main" id="{61945B03-33BA-41AB-9079-930D1B43EE6B}"/>
              </a:ext>
            </a:extLst>
          </p:cNvPr>
          <p:cNvSpPr>
            <a:spLocks noGrp="1"/>
          </p:cNvSpPr>
          <p:nvPr>
            <p:ph type="sldNum" sz="quarter" idx="10"/>
          </p:nvPr>
        </p:nvSpPr>
        <p:spPr/>
        <p:txBody>
          <a:bodyPr/>
          <a:lstStyle/>
          <a:p>
            <a:pPr>
              <a:defRPr/>
            </a:pPr>
            <a:fld id="{52CFF3F3-9C47-440A-8807-4B91B125A786}" type="slidenum">
              <a:rPr lang="en-GB" sz="1050" smtClean="0"/>
              <a:pPr>
                <a:defRPr/>
              </a:pPr>
              <a:t>10</a:t>
            </a:fld>
            <a:endParaRPr lang="en-GB" sz="1050" dirty="0"/>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82" name="Picture 2" descr="ARRO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63" y="2524125"/>
            <a:ext cx="2965450" cy="2933700"/>
          </a:xfrm>
          <a:prstGeom prst="rect">
            <a:avLst/>
          </a:prstGeom>
          <a:noFill/>
          <a:effectLst>
            <a:outerShdw dist="35921" dir="2700000" algn="ctr" rotWithShape="0">
              <a:schemeClr val="bg2"/>
            </a:outerShdw>
          </a:effectLst>
        </p:spPr>
      </p:pic>
      <p:pic>
        <p:nvPicPr>
          <p:cNvPr id="1402883" name="Picture 3" descr="ARROW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0638" y="2519363"/>
            <a:ext cx="2952750" cy="2949575"/>
          </a:xfrm>
          <a:prstGeom prst="rect">
            <a:avLst/>
          </a:prstGeom>
          <a:noFill/>
          <a:effectLst>
            <a:outerShdw dist="35921" dir="2700000" algn="ctr" rotWithShape="0">
              <a:schemeClr val="bg2"/>
            </a:outerShdw>
          </a:effectLst>
        </p:spPr>
      </p:pic>
      <p:sp>
        <p:nvSpPr>
          <p:cNvPr id="1402885" name="Text Box 5"/>
          <p:cNvSpPr txBox="1">
            <a:spLocks noChangeArrowheads="1"/>
          </p:cNvSpPr>
          <p:nvPr/>
        </p:nvSpPr>
        <p:spPr bwMode="auto">
          <a:xfrm>
            <a:off x="2857500" y="2681288"/>
            <a:ext cx="619125" cy="519112"/>
          </a:xfrm>
          <a:prstGeom prst="rect">
            <a:avLst/>
          </a:prstGeom>
          <a:noFill/>
          <a:ln w="9525">
            <a:noFill/>
            <a:miter lim="800000"/>
            <a:headEnd/>
            <a:tailEnd/>
          </a:ln>
          <a:effectLst/>
        </p:spPr>
        <p:txBody>
          <a:bodyPr>
            <a:spAutoFit/>
          </a:bodyPr>
          <a:lstStyle/>
          <a:p>
            <a:pPr>
              <a:spcBef>
                <a:spcPct val="50000"/>
              </a:spcBef>
              <a:defRPr/>
            </a:pPr>
            <a:endParaRPr lang="en-GB" sz="2800" b="0">
              <a:solidFill>
                <a:schemeClr val="tx1"/>
              </a:solidFill>
              <a:latin typeface="+mn-lt"/>
            </a:endParaRPr>
          </a:p>
        </p:txBody>
      </p:sp>
      <p:sp>
        <p:nvSpPr>
          <p:cNvPr id="1402886" name="Text Box 6"/>
          <p:cNvSpPr txBox="1">
            <a:spLocks noChangeArrowheads="1"/>
          </p:cNvSpPr>
          <p:nvPr/>
        </p:nvSpPr>
        <p:spPr bwMode="auto">
          <a:xfrm>
            <a:off x="1691681" y="1658938"/>
            <a:ext cx="2475274" cy="615553"/>
          </a:xfrm>
          <a:prstGeom prst="rect">
            <a:avLst/>
          </a:prstGeom>
          <a:noFill/>
          <a:ln w="9525">
            <a:noFill/>
            <a:miter lim="800000"/>
            <a:headEnd/>
            <a:tailEnd/>
          </a:ln>
          <a:effectLst/>
        </p:spPr>
        <p:txBody>
          <a:bodyPr wrap="square">
            <a:spAutoFit/>
          </a:bodyPr>
          <a:lstStyle/>
          <a:p>
            <a:pPr algn="ctr">
              <a:spcBef>
                <a:spcPct val="50000"/>
              </a:spcBef>
              <a:defRPr/>
            </a:pPr>
            <a:r>
              <a:rPr lang="en-GB" sz="34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Outside</a:t>
            </a:r>
          </a:p>
        </p:txBody>
      </p:sp>
      <p:sp>
        <p:nvSpPr>
          <p:cNvPr id="1402887" name="Text Box 7"/>
          <p:cNvSpPr txBox="1">
            <a:spLocks noChangeArrowheads="1"/>
          </p:cNvSpPr>
          <p:nvPr/>
        </p:nvSpPr>
        <p:spPr bwMode="auto">
          <a:xfrm>
            <a:off x="2122488" y="2392363"/>
            <a:ext cx="1474787" cy="581025"/>
          </a:xfrm>
          <a:prstGeom prst="rect">
            <a:avLst/>
          </a:prstGeom>
          <a:noFill/>
          <a:ln w="9525">
            <a:noFill/>
            <a:miter lim="800000"/>
            <a:headEnd/>
            <a:tailEnd/>
          </a:ln>
          <a:effectLst/>
        </p:spPr>
        <p:txBody>
          <a:bodyPr>
            <a:spAutoFit/>
          </a:bodyPr>
          <a:lstStyle/>
          <a:p>
            <a:pPr algn="r">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Convection, wind &amp; rain</a:t>
            </a:r>
          </a:p>
        </p:txBody>
      </p:sp>
      <p:sp>
        <p:nvSpPr>
          <p:cNvPr id="1402888" name="Text Box 8"/>
          <p:cNvSpPr txBox="1">
            <a:spLocks noChangeArrowheads="1"/>
          </p:cNvSpPr>
          <p:nvPr/>
        </p:nvSpPr>
        <p:spPr bwMode="auto">
          <a:xfrm>
            <a:off x="5605463" y="2455863"/>
            <a:ext cx="1463675" cy="336550"/>
          </a:xfrm>
          <a:prstGeom prst="rect">
            <a:avLst/>
          </a:prstGeom>
          <a:noFill/>
          <a:ln w="9525">
            <a:noFill/>
            <a:miter lim="800000"/>
            <a:headEnd/>
            <a:tailEnd/>
          </a:ln>
          <a:effectLst/>
        </p:spPr>
        <p:txBody>
          <a:bodyPr>
            <a:spAutoFit/>
          </a:bodyPr>
          <a:lstStyle/>
          <a:p>
            <a:pPr>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Convection</a:t>
            </a:r>
          </a:p>
        </p:txBody>
      </p:sp>
      <p:sp>
        <p:nvSpPr>
          <p:cNvPr id="1402889" name="Text Box 9"/>
          <p:cNvSpPr txBox="1">
            <a:spLocks noChangeArrowheads="1"/>
          </p:cNvSpPr>
          <p:nvPr/>
        </p:nvSpPr>
        <p:spPr bwMode="auto">
          <a:xfrm>
            <a:off x="1360488" y="4221163"/>
            <a:ext cx="2306637" cy="663515"/>
          </a:xfrm>
          <a:prstGeom prst="rect">
            <a:avLst/>
          </a:prstGeom>
          <a:noFill/>
          <a:ln w="9525">
            <a:noFill/>
            <a:miter lim="800000"/>
            <a:headEnd/>
            <a:tailEnd/>
          </a:ln>
          <a:effectLst/>
        </p:spPr>
        <p:txBody>
          <a:bodyPr>
            <a:spAutoFit/>
          </a:bodyPr>
          <a:lstStyle/>
          <a:p>
            <a:pPr algn="ctr">
              <a:lnSpc>
                <a:spcPct val="40000"/>
              </a:lnSpc>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Long wave radiation</a:t>
            </a:r>
          </a:p>
          <a:p>
            <a:pPr algn="ctr">
              <a:lnSpc>
                <a:spcPct val="40000"/>
              </a:lnSpc>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exchange to skies</a:t>
            </a:r>
          </a:p>
          <a:p>
            <a:pPr algn="ctr">
              <a:lnSpc>
                <a:spcPct val="40000"/>
              </a:lnSpc>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and surroundings.</a:t>
            </a:r>
          </a:p>
        </p:txBody>
      </p:sp>
      <p:sp>
        <p:nvSpPr>
          <p:cNvPr id="1402890" name="Text Box 10"/>
          <p:cNvSpPr txBox="1">
            <a:spLocks noChangeArrowheads="1"/>
          </p:cNvSpPr>
          <p:nvPr/>
        </p:nvSpPr>
        <p:spPr bwMode="auto">
          <a:xfrm>
            <a:off x="5572125" y="1665288"/>
            <a:ext cx="1719263" cy="609600"/>
          </a:xfrm>
          <a:prstGeom prst="rect">
            <a:avLst/>
          </a:prstGeom>
          <a:noFill/>
          <a:ln w="9525">
            <a:noFill/>
            <a:miter lim="800000"/>
            <a:headEnd/>
            <a:tailEnd/>
          </a:ln>
          <a:effectLst/>
        </p:spPr>
        <p:txBody>
          <a:bodyPr>
            <a:spAutoFit/>
          </a:bodyPr>
          <a:lstStyle/>
          <a:p>
            <a:pPr algn="ctr">
              <a:spcBef>
                <a:spcPct val="50000"/>
              </a:spcBef>
              <a:defRPr/>
            </a:pPr>
            <a:r>
              <a:rPr lang="en-GB" sz="34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Inside</a:t>
            </a:r>
          </a:p>
        </p:txBody>
      </p:sp>
      <p:sp>
        <p:nvSpPr>
          <p:cNvPr id="1402891" name="Text Box 11"/>
          <p:cNvSpPr txBox="1">
            <a:spLocks noChangeArrowheads="1"/>
          </p:cNvSpPr>
          <p:nvPr/>
        </p:nvSpPr>
        <p:spPr bwMode="auto">
          <a:xfrm>
            <a:off x="5222875" y="4265613"/>
            <a:ext cx="2921000" cy="441916"/>
          </a:xfrm>
          <a:prstGeom prst="rect">
            <a:avLst/>
          </a:prstGeom>
          <a:noFill/>
          <a:ln w="9525">
            <a:noFill/>
            <a:miter lim="800000"/>
            <a:headEnd/>
            <a:tailEnd/>
          </a:ln>
          <a:effectLst/>
        </p:spPr>
        <p:txBody>
          <a:bodyPr>
            <a:spAutoFit/>
          </a:bodyPr>
          <a:lstStyle/>
          <a:p>
            <a:pPr algn="ctr">
              <a:lnSpc>
                <a:spcPct val="40000"/>
              </a:lnSpc>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Long wave radiation</a:t>
            </a:r>
          </a:p>
          <a:p>
            <a:pPr algn="ctr">
              <a:lnSpc>
                <a:spcPct val="40000"/>
              </a:lnSpc>
              <a:spcBef>
                <a:spcPct val="50000"/>
              </a:spcBef>
              <a:defRPr/>
            </a:pP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exchange to inner surfaces.</a:t>
            </a:r>
          </a:p>
        </p:txBody>
      </p:sp>
      <p:pic>
        <p:nvPicPr>
          <p:cNvPr id="21520" name="Picture 15" descr="Glas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98950" y="1714500"/>
            <a:ext cx="596900" cy="4422775"/>
          </a:xfrm>
          <a:prstGeom prst="rect">
            <a:avLst/>
          </a:prstGeom>
          <a:noFill/>
          <a:ln w="9525">
            <a:noFill/>
            <a:miter lim="800000"/>
            <a:headEnd/>
            <a:tailEnd/>
          </a:ln>
        </p:spPr>
      </p:pic>
      <p:sp>
        <p:nvSpPr>
          <p:cNvPr id="1402896" name="Text Box 16"/>
          <p:cNvSpPr txBox="1">
            <a:spLocks noChangeArrowheads="1"/>
          </p:cNvSpPr>
          <p:nvPr/>
        </p:nvSpPr>
        <p:spPr bwMode="auto">
          <a:xfrm>
            <a:off x="3836988" y="3638550"/>
            <a:ext cx="1419225" cy="220317"/>
          </a:xfrm>
          <a:prstGeom prst="rect">
            <a:avLst/>
          </a:prstGeom>
          <a:noFill/>
          <a:ln w="9525">
            <a:noFill/>
            <a:miter lim="800000"/>
            <a:headEnd/>
            <a:tailEnd/>
          </a:ln>
          <a:effectLst/>
        </p:spPr>
        <p:txBody>
          <a:bodyPr>
            <a:spAutoFit/>
          </a:bodyPr>
          <a:lstStyle/>
          <a:p>
            <a:pPr algn="ctr">
              <a:lnSpc>
                <a:spcPct val="40000"/>
              </a:lnSpc>
              <a:spcBef>
                <a:spcPct val="50000"/>
              </a:spcBef>
              <a:defRPr/>
            </a:pPr>
            <a:r>
              <a:rPr lang="en-GB" sz="1600" b="0" dirty="0">
                <a:solidFill>
                  <a:schemeClr val="tx1"/>
                </a:solidFill>
                <a:latin typeface="+mn-lt"/>
              </a:rPr>
              <a:t> </a:t>
            </a:r>
            <a:r>
              <a:rPr lang="en-GB"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Conduction</a:t>
            </a:r>
          </a:p>
        </p:txBody>
      </p:sp>
      <p:sp>
        <p:nvSpPr>
          <p:cNvPr id="1402897" name="Line 17"/>
          <p:cNvSpPr>
            <a:spLocks noChangeShapeType="1"/>
          </p:cNvSpPr>
          <p:nvPr/>
        </p:nvSpPr>
        <p:spPr bwMode="auto">
          <a:xfrm>
            <a:off x="4324350" y="4000500"/>
            <a:ext cx="542925" cy="0"/>
          </a:xfrm>
          <a:prstGeom prst="line">
            <a:avLst/>
          </a:prstGeom>
          <a:noFill/>
          <a:ln w="38100">
            <a:solidFill>
              <a:schemeClr val="tx1"/>
            </a:solidFill>
            <a:round/>
            <a:headEnd type="triangle" w="med" len="sm"/>
            <a:tailEnd type="triangle" w="med" len="sm"/>
          </a:ln>
          <a:effectLst>
            <a:outerShdw dist="17961" dir="2700000" algn="ctr" rotWithShape="0">
              <a:schemeClr val="bg2"/>
            </a:outerShdw>
          </a:effectLst>
        </p:spPr>
        <p:txBody>
          <a:bodyPr/>
          <a:lstStyle/>
          <a:p>
            <a:pPr>
              <a:defRPr/>
            </a:pPr>
            <a:endParaRPr lang="en-GB">
              <a:latin typeface="+mn-lt"/>
            </a:endParaRPr>
          </a:p>
        </p:txBody>
      </p:sp>
      <p:sp>
        <p:nvSpPr>
          <p:cNvPr id="19" name="Rectangle 4"/>
          <p:cNvSpPr>
            <a:spLocks noChangeArrowheads="1"/>
          </p:cNvSpPr>
          <p:nvPr/>
        </p:nvSpPr>
        <p:spPr bwMode="auto">
          <a:xfrm>
            <a:off x="720009" y="720000"/>
            <a:ext cx="5095987"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 Heat Loss </a:t>
            </a:r>
          </a:p>
        </p:txBody>
      </p:sp>
      <p:pic>
        <p:nvPicPr>
          <p:cNvPr id="21" name="Picture 20">
            <a:extLst>
              <a:ext uri="{FF2B5EF4-FFF2-40B4-BE49-F238E27FC236}">
                <a16:creationId xmlns:a16="http://schemas.microsoft.com/office/drawing/2014/main" id="{CDA02283-71B0-44F5-A769-74E59BFD767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23" name="Rectangle 22">
            <a:extLst>
              <a:ext uri="{FF2B5EF4-FFF2-40B4-BE49-F238E27FC236}">
                <a16:creationId xmlns:a16="http://schemas.microsoft.com/office/drawing/2014/main" id="{46471431-5D8B-4A3C-9332-4D61DCED8FAD}"/>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mage result for sun image">
            <a:extLst>
              <a:ext uri="{FF2B5EF4-FFF2-40B4-BE49-F238E27FC236}">
                <a16:creationId xmlns:a16="http://schemas.microsoft.com/office/drawing/2014/main" id="{235242AC-0591-4C6D-AD19-8C2CABD4332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90525" y="1601601"/>
            <a:ext cx="1684337" cy="16108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entral heating image">
            <a:extLst>
              <a:ext uri="{FF2B5EF4-FFF2-40B4-BE49-F238E27FC236}">
                <a16:creationId xmlns:a16="http://schemas.microsoft.com/office/drawing/2014/main" id="{EE397256-4047-48B9-8BCF-EF4F43E6E6B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222" t="14013" r="5555" b="10757"/>
          <a:stretch/>
        </p:blipFill>
        <p:spPr bwMode="auto">
          <a:xfrm>
            <a:off x="7424737" y="1601601"/>
            <a:ext cx="1719264" cy="15987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BD80995-02F5-4CBB-B1CD-EBD84784EA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4" name="Footer Placeholder 3">
            <a:extLst>
              <a:ext uri="{FF2B5EF4-FFF2-40B4-BE49-F238E27FC236}">
                <a16:creationId xmlns:a16="http://schemas.microsoft.com/office/drawing/2014/main" id="{5BB316A5-B74E-4BC0-9550-7014959DE2C4}"/>
              </a:ext>
            </a:extLst>
          </p:cNvPr>
          <p:cNvSpPr>
            <a:spLocks noGrp="1"/>
          </p:cNvSpPr>
          <p:nvPr>
            <p:ph type="ftr" sz="quarter" idx="11"/>
          </p:nvPr>
        </p:nvSpPr>
        <p:spPr/>
        <p:txBody>
          <a:bodyPr/>
          <a:lstStyle/>
          <a:p>
            <a:pPr>
              <a:defRPr/>
            </a:pPr>
            <a:r>
              <a:rPr lang="en-GB"/>
              <a:t>Speaker name</a:t>
            </a:r>
          </a:p>
        </p:txBody>
      </p:sp>
      <p:sp>
        <p:nvSpPr>
          <p:cNvPr id="5" name="Date Placeholder 4">
            <a:extLst>
              <a:ext uri="{FF2B5EF4-FFF2-40B4-BE49-F238E27FC236}">
                <a16:creationId xmlns:a16="http://schemas.microsoft.com/office/drawing/2014/main" id="{F42379D8-F920-4A7B-BDDC-24A672256BBD}"/>
              </a:ext>
            </a:extLst>
          </p:cNvPr>
          <p:cNvSpPr>
            <a:spLocks noGrp="1"/>
          </p:cNvSpPr>
          <p:nvPr>
            <p:ph type="dt" sz="half" idx="10"/>
          </p:nvPr>
        </p:nvSpPr>
        <p:spPr/>
        <p:txBody>
          <a:bodyPr/>
          <a:lstStyle/>
          <a:p>
            <a:pPr>
              <a:defRPr/>
            </a:pPr>
            <a:fld id="{03A019F1-7925-48EE-AB89-B34299A1CAAC}" type="datetime1">
              <a:rPr lang="en-GB" smtClean="0"/>
              <a:t>01/06/2020</a:t>
            </a:fld>
            <a:endParaRPr lang="en-GB"/>
          </a:p>
        </p:txBody>
      </p:sp>
      <p:sp>
        <p:nvSpPr>
          <p:cNvPr id="6" name="Slide Number Placeholder 5">
            <a:extLst>
              <a:ext uri="{FF2B5EF4-FFF2-40B4-BE49-F238E27FC236}">
                <a16:creationId xmlns:a16="http://schemas.microsoft.com/office/drawing/2014/main" id="{AEF4F4C8-1F6C-409A-B2EC-7C397E9102B0}"/>
              </a:ext>
            </a:extLst>
          </p:cNvPr>
          <p:cNvSpPr>
            <a:spLocks noGrp="1"/>
          </p:cNvSpPr>
          <p:nvPr>
            <p:ph type="sldNum" sz="quarter" idx="12"/>
          </p:nvPr>
        </p:nvSpPr>
        <p:spPr/>
        <p:txBody>
          <a:bodyPr/>
          <a:lstStyle/>
          <a:p>
            <a:pPr>
              <a:defRPr/>
            </a:pPr>
            <a:fld id="{02DC8FE3-92EF-4994-B8FF-511543A8115C}" type="slidenum">
              <a:rPr lang="en-GB" smtClean="0"/>
              <a:pPr>
                <a:defRPr/>
              </a:pPr>
              <a:t>11</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idx="4294967295"/>
          </p:nvPr>
        </p:nvSpPr>
        <p:spPr>
          <a:xfrm>
            <a:off x="5320505" y="1626926"/>
            <a:ext cx="3397250" cy="424732"/>
          </a:xfrm>
        </p:spPr>
        <p:txBody>
          <a:bodyPr lIns="91440" tIns="45720" rIns="91440" bIns="45720">
            <a:noAutofit/>
          </a:bodyPr>
          <a:lstStyle/>
          <a:p>
            <a:pPr eaLnBrk="1" hangingPunct="1">
              <a:lnSpc>
                <a:spcPct val="90000"/>
              </a:lnSpc>
              <a:defRPr/>
            </a:pPr>
            <a:r>
              <a:rPr lang="en-GB" sz="2800" kern="1200" dirty="0">
                <a:solidFill>
                  <a:schemeClr val="accent1">
                    <a:lumMod val="50000"/>
                  </a:schemeClr>
                </a:solidFill>
              </a:rPr>
              <a:t>Single Glazing</a:t>
            </a:r>
          </a:p>
        </p:txBody>
      </p:sp>
      <p:sp>
        <p:nvSpPr>
          <p:cNvPr id="447491" name="Text Box 3"/>
          <p:cNvSpPr txBox="1">
            <a:spLocks noChangeArrowheads="1"/>
          </p:cNvSpPr>
          <p:nvPr/>
        </p:nvSpPr>
        <p:spPr bwMode="auto">
          <a:xfrm>
            <a:off x="5323695" y="2019167"/>
            <a:ext cx="3394060" cy="461665"/>
          </a:xfrm>
          <a:prstGeom prst="rect">
            <a:avLst/>
          </a:prstGeom>
          <a:noFill/>
          <a:ln w="12700">
            <a:noFill/>
            <a:miter lim="800000"/>
            <a:headEnd/>
            <a:tailEnd/>
          </a:ln>
          <a:effectLst/>
        </p:spPr>
        <p:txBody>
          <a:bodyPr wrap="square">
            <a:spAutoFit/>
          </a:bodyPr>
          <a:lstStyle/>
          <a:p>
            <a:pPr>
              <a:defRPr/>
            </a:pPr>
            <a:r>
              <a:rPr lang="en-US"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e.g. Clear float glass</a:t>
            </a:r>
          </a:p>
        </p:txBody>
      </p:sp>
      <p:sp>
        <p:nvSpPr>
          <p:cNvPr id="22533" name="Text Box 4"/>
          <p:cNvSpPr txBox="1">
            <a:spLocks noChangeArrowheads="1"/>
          </p:cNvSpPr>
          <p:nvPr/>
        </p:nvSpPr>
        <p:spPr bwMode="auto">
          <a:xfrm>
            <a:off x="8499475" y="6251575"/>
            <a:ext cx="184150" cy="457200"/>
          </a:xfrm>
          <a:prstGeom prst="rect">
            <a:avLst/>
          </a:prstGeom>
          <a:noFill/>
          <a:ln w="9525">
            <a:noFill/>
            <a:miter lim="800000"/>
            <a:headEnd/>
            <a:tailEnd/>
          </a:ln>
        </p:spPr>
        <p:txBody>
          <a:bodyPr wrap="none">
            <a:spAutoFit/>
          </a:bodyPr>
          <a:lstStyle/>
          <a:p>
            <a:endParaRPr lang="en-GB" sz="2400" b="0">
              <a:latin typeface="Times New Roman" pitchFamily="18" charset="0"/>
            </a:endParaRPr>
          </a:p>
        </p:txBody>
      </p:sp>
      <p:pic>
        <p:nvPicPr>
          <p:cNvPr id="22535" name="Picture 15" descr="glass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0000" y="1368000"/>
            <a:ext cx="355190" cy="1764000"/>
          </a:xfrm>
          <a:prstGeom prst="rect">
            <a:avLst/>
          </a:prstGeom>
          <a:noFill/>
          <a:ln w="9525">
            <a:solidFill>
              <a:schemeClr val="accent2"/>
            </a:solidFill>
            <a:miter lim="800000"/>
            <a:headEnd/>
            <a:tailEnd/>
          </a:ln>
        </p:spPr>
      </p:pic>
      <p:sp>
        <p:nvSpPr>
          <p:cNvPr id="447504" name="Text Box 16"/>
          <p:cNvSpPr txBox="1">
            <a:spLocks noChangeArrowheads="1"/>
          </p:cNvSpPr>
          <p:nvPr/>
        </p:nvSpPr>
        <p:spPr bwMode="auto">
          <a:xfrm>
            <a:off x="720000" y="1987292"/>
            <a:ext cx="1000595" cy="461665"/>
          </a:xfrm>
          <a:prstGeom prst="rect">
            <a:avLst/>
          </a:prstGeom>
          <a:noFill/>
          <a:ln w="12700">
            <a:noFill/>
            <a:miter lim="800000"/>
            <a:headEnd/>
            <a:tailEnd/>
          </a:ln>
          <a:effectLst/>
        </p:spPr>
        <p:txBody>
          <a:bodyPr wrap="none">
            <a:spAutoFit/>
          </a:bodyPr>
          <a:lstStyle/>
          <a:p>
            <a:pPr algn="ctr">
              <a:defRPr/>
            </a:pPr>
            <a:r>
              <a:rPr lang="en-GB"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Single</a:t>
            </a:r>
          </a:p>
        </p:txBody>
      </p:sp>
      <p:sp>
        <p:nvSpPr>
          <p:cNvPr id="22" name="Rectangle 4"/>
          <p:cNvSpPr>
            <a:spLocks noChangeArrowheads="1"/>
          </p:cNvSpPr>
          <p:nvPr/>
        </p:nvSpPr>
        <p:spPr bwMode="auto">
          <a:xfrm>
            <a:off x="720000" y="720000"/>
            <a:ext cx="3442926"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a:t>
            </a:r>
          </a:p>
        </p:txBody>
      </p:sp>
      <p:pic>
        <p:nvPicPr>
          <p:cNvPr id="24" name="Picture 23">
            <a:extLst>
              <a:ext uri="{FF2B5EF4-FFF2-40B4-BE49-F238E27FC236}">
                <a16:creationId xmlns:a16="http://schemas.microsoft.com/office/drawing/2014/main" id="{CF179EE3-084A-4364-8055-B5DF42112F8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26" name="Rectangle 25">
            <a:extLst>
              <a:ext uri="{FF2B5EF4-FFF2-40B4-BE49-F238E27FC236}">
                <a16:creationId xmlns:a16="http://schemas.microsoft.com/office/drawing/2014/main" id="{CBA428E1-4A06-4344-ABD5-BA27B2DC2D76}"/>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E460E56-15DB-4CEB-A0E0-3CF5FEEFB34E}"/>
              </a:ext>
            </a:extLst>
          </p:cNvPr>
          <p:cNvGraphicFramePr>
            <a:graphicFrameLocks noGrp="1"/>
          </p:cNvGraphicFramePr>
          <p:nvPr>
            <p:extLst>
              <p:ext uri="{D42A27DB-BD31-4B8C-83A1-F6EECF244321}">
                <p14:modId xmlns:p14="http://schemas.microsoft.com/office/powerpoint/2010/main" val="61485683"/>
              </p:ext>
            </p:extLst>
          </p:nvPr>
        </p:nvGraphicFramePr>
        <p:xfrm>
          <a:off x="5320505" y="3508489"/>
          <a:ext cx="3078481" cy="1737360"/>
        </p:xfrm>
        <a:graphic>
          <a:graphicData uri="http://schemas.openxmlformats.org/drawingml/2006/table">
            <a:tbl>
              <a:tblPr firstRow="1" bandRow="1">
                <a:tableStyleId>{5C22544A-7EE6-4342-B048-85BDC9FD1C3A}</a:tableStyleId>
              </a:tblPr>
              <a:tblGrid>
                <a:gridCol w="1379855">
                  <a:extLst>
                    <a:ext uri="{9D8B030D-6E8A-4147-A177-3AD203B41FA5}">
                      <a16:colId xmlns:a16="http://schemas.microsoft.com/office/drawing/2014/main" val="3612027598"/>
                    </a:ext>
                  </a:extLst>
                </a:gridCol>
                <a:gridCol w="1698626">
                  <a:extLst>
                    <a:ext uri="{9D8B030D-6E8A-4147-A177-3AD203B41FA5}">
                      <a16:colId xmlns:a16="http://schemas.microsoft.com/office/drawing/2014/main" val="313043065"/>
                    </a:ext>
                  </a:extLst>
                </a:gridCol>
              </a:tblGrid>
              <a:tr h="363084">
                <a:tc>
                  <a:txBody>
                    <a:bodyPr/>
                    <a:lstStyle/>
                    <a:p>
                      <a:r>
                        <a:rPr lang="en-GB" dirty="0">
                          <a:latin typeface="Tahoma" panose="020B0604030504040204" pitchFamily="34" charset="0"/>
                          <a:ea typeface="Tahoma" panose="020B0604030504040204" pitchFamily="34" charset="0"/>
                          <a:cs typeface="Tahoma" panose="020B0604030504040204" pitchFamily="34" charset="0"/>
                        </a:rPr>
                        <a:t>Thickness</a:t>
                      </a:r>
                    </a:p>
                  </a:txBody>
                  <a:tcPr anchor="ct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U-Value</a:t>
                      </a:r>
                    </a:p>
                    <a:p>
                      <a:r>
                        <a:rPr lang="en-GB" dirty="0">
                          <a:latin typeface="Tahoma" panose="020B0604030504040204" pitchFamily="34" charset="0"/>
                          <a:ea typeface="Tahoma" panose="020B0604030504040204" pitchFamily="34" charset="0"/>
                          <a:cs typeface="Tahoma" panose="020B0604030504040204" pitchFamily="34" charset="0"/>
                        </a:rPr>
                        <a:t>(W/m</a:t>
                      </a:r>
                      <a:r>
                        <a:rPr lang="en-GB" baseline="30000" dirty="0">
                          <a:latin typeface="Tahoma" panose="020B0604030504040204" pitchFamily="34" charset="0"/>
                          <a:ea typeface="Tahoma" panose="020B0604030504040204" pitchFamily="34" charset="0"/>
                          <a:cs typeface="Tahoma" panose="020B0604030504040204" pitchFamily="34" charset="0"/>
                        </a:rPr>
                        <a:t>2</a:t>
                      </a:r>
                      <a:r>
                        <a:rPr lang="en-GB" dirty="0">
                          <a:latin typeface="Tahoma" panose="020B0604030504040204" pitchFamily="34" charset="0"/>
                          <a:ea typeface="Tahoma" panose="020B0604030504040204" pitchFamily="34" charset="0"/>
                          <a:cs typeface="Tahoma" panose="020B0604030504040204" pitchFamily="34" charset="0"/>
                        </a:rPr>
                        <a:t>K)</a:t>
                      </a:r>
                    </a:p>
                  </a:txBody>
                  <a:tcPr/>
                </a:tc>
                <a:extLst>
                  <a:ext uri="{0D108BD9-81ED-4DB2-BD59-A6C34878D82A}">
                    <a16:rowId xmlns:a16="http://schemas.microsoft.com/office/drawing/2014/main" val="2681080899"/>
                  </a:ext>
                </a:extLst>
              </a:tr>
              <a:tr h="363084">
                <a:tc>
                  <a:txBody>
                    <a:bodyPr/>
                    <a:lstStyle/>
                    <a:p>
                      <a:r>
                        <a:rPr lang="en-GB" dirty="0">
                          <a:latin typeface="Tahoma" panose="020B0604030504040204" pitchFamily="34" charset="0"/>
                          <a:ea typeface="Tahoma" panose="020B0604030504040204" pitchFamily="34" charset="0"/>
                          <a:cs typeface="Tahoma" panose="020B0604030504040204" pitchFamily="34" charset="0"/>
                        </a:rPr>
                        <a:t> 4 mm</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5.8</a:t>
                      </a:r>
                    </a:p>
                  </a:txBody>
                  <a:tcPr/>
                </a:tc>
                <a:extLst>
                  <a:ext uri="{0D108BD9-81ED-4DB2-BD59-A6C34878D82A}">
                    <a16:rowId xmlns:a16="http://schemas.microsoft.com/office/drawing/2014/main" val="3320676145"/>
                  </a:ext>
                </a:extLst>
              </a:tr>
              <a:tr h="363084">
                <a:tc>
                  <a:txBody>
                    <a:bodyPr/>
                    <a:lstStyle/>
                    <a:p>
                      <a:r>
                        <a:rPr lang="en-GB" dirty="0">
                          <a:latin typeface="Tahoma" panose="020B0604030504040204" pitchFamily="34" charset="0"/>
                          <a:ea typeface="Tahoma" panose="020B0604030504040204" pitchFamily="34" charset="0"/>
                          <a:cs typeface="Tahoma" panose="020B0604030504040204" pitchFamily="34" charset="0"/>
                        </a:rPr>
                        <a:t> 6 mm</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5.7</a:t>
                      </a:r>
                    </a:p>
                  </a:txBody>
                  <a:tcPr/>
                </a:tc>
                <a:extLst>
                  <a:ext uri="{0D108BD9-81ED-4DB2-BD59-A6C34878D82A}">
                    <a16:rowId xmlns:a16="http://schemas.microsoft.com/office/drawing/2014/main" val="426030567"/>
                  </a:ext>
                </a:extLst>
              </a:tr>
              <a:tr h="363084">
                <a:tc>
                  <a:txBody>
                    <a:bodyPr/>
                    <a:lstStyle/>
                    <a:p>
                      <a:r>
                        <a:rPr lang="en-GB" dirty="0">
                          <a:latin typeface="Tahoma" panose="020B0604030504040204" pitchFamily="34" charset="0"/>
                          <a:ea typeface="Tahoma" panose="020B0604030504040204" pitchFamily="34" charset="0"/>
                          <a:cs typeface="Tahoma" panose="020B0604030504040204" pitchFamily="34" charset="0"/>
                        </a:rPr>
                        <a:t>10 mm</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5.6</a:t>
                      </a:r>
                    </a:p>
                  </a:txBody>
                  <a:tcPr/>
                </a:tc>
                <a:extLst>
                  <a:ext uri="{0D108BD9-81ED-4DB2-BD59-A6C34878D82A}">
                    <a16:rowId xmlns:a16="http://schemas.microsoft.com/office/drawing/2014/main" val="3670690101"/>
                  </a:ext>
                </a:extLst>
              </a:tr>
            </a:tbl>
          </a:graphicData>
        </a:graphic>
      </p:graphicFrame>
      <p:pic>
        <p:nvPicPr>
          <p:cNvPr id="5" name="Picture 4">
            <a:extLst>
              <a:ext uri="{FF2B5EF4-FFF2-40B4-BE49-F238E27FC236}">
                <a16:creationId xmlns:a16="http://schemas.microsoft.com/office/drawing/2014/main" id="{8C0544CD-6E96-4F91-9614-8ABCE0469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70" y="3429000"/>
            <a:ext cx="3442926" cy="2586020"/>
          </a:xfrm>
          <a:prstGeom prst="rect">
            <a:avLst/>
          </a:prstGeom>
        </p:spPr>
      </p:pic>
      <p:pic>
        <p:nvPicPr>
          <p:cNvPr id="12" name="Picture 11">
            <a:extLst>
              <a:ext uri="{FF2B5EF4-FFF2-40B4-BE49-F238E27FC236}">
                <a16:creationId xmlns:a16="http://schemas.microsoft.com/office/drawing/2014/main" id="{B754EA02-73F0-40E9-8EA0-6BC82D6603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6" name="Footer Placeholder 5">
            <a:extLst>
              <a:ext uri="{FF2B5EF4-FFF2-40B4-BE49-F238E27FC236}">
                <a16:creationId xmlns:a16="http://schemas.microsoft.com/office/drawing/2014/main" id="{6F89F3DC-5870-4E27-B819-B3C617606D84}"/>
              </a:ext>
            </a:extLst>
          </p:cNvPr>
          <p:cNvSpPr>
            <a:spLocks noGrp="1"/>
          </p:cNvSpPr>
          <p:nvPr>
            <p:ph type="ftr" sz="quarter" idx="11"/>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DB03E4D6-7E93-45E0-BC83-D78A654199F3}"/>
              </a:ext>
            </a:extLst>
          </p:cNvPr>
          <p:cNvSpPr>
            <a:spLocks noGrp="1"/>
          </p:cNvSpPr>
          <p:nvPr>
            <p:ph type="dt" sz="half" idx="10"/>
          </p:nvPr>
        </p:nvSpPr>
        <p:spPr/>
        <p:txBody>
          <a:bodyPr/>
          <a:lstStyle/>
          <a:p>
            <a:pPr>
              <a:defRPr/>
            </a:pPr>
            <a:fld id="{AA552748-E1B3-4D4E-AB80-472E879D9FAF}" type="datetime1">
              <a:rPr lang="en-GB" smtClean="0"/>
              <a:t>01/06/2020</a:t>
            </a:fld>
            <a:endParaRPr lang="en-GB"/>
          </a:p>
        </p:txBody>
      </p:sp>
      <p:sp>
        <p:nvSpPr>
          <p:cNvPr id="8" name="Slide Number Placeholder 7">
            <a:extLst>
              <a:ext uri="{FF2B5EF4-FFF2-40B4-BE49-F238E27FC236}">
                <a16:creationId xmlns:a16="http://schemas.microsoft.com/office/drawing/2014/main" id="{9B2636D1-0160-4106-B197-09B7CDD774F7}"/>
              </a:ext>
            </a:extLst>
          </p:cNvPr>
          <p:cNvSpPr>
            <a:spLocks noGrp="1"/>
          </p:cNvSpPr>
          <p:nvPr>
            <p:ph type="sldNum" sz="quarter" idx="12"/>
          </p:nvPr>
        </p:nvSpPr>
        <p:spPr/>
        <p:txBody>
          <a:bodyPr/>
          <a:lstStyle/>
          <a:p>
            <a:pPr>
              <a:defRPr/>
            </a:pPr>
            <a:fld id="{170405F4-68B8-4684-915A-13166611668B}" type="slidenum">
              <a:rPr lang="en-GB" smtClean="0"/>
              <a:pPr>
                <a:defRPr/>
              </a:pPr>
              <a:t>12</a:t>
            </a:fld>
            <a:endParaRPr lang="en-GB"/>
          </a:p>
        </p:txBody>
      </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1" name="Rectangle 3"/>
          <p:cNvSpPr>
            <a:spLocks noGrp="1" noChangeArrowheads="1"/>
          </p:cNvSpPr>
          <p:nvPr>
            <p:ph type="title" idx="4294967295"/>
          </p:nvPr>
        </p:nvSpPr>
        <p:spPr>
          <a:xfrm>
            <a:off x="4680000" y="1440000"/>
            <a:ext cx="5289550" cy="424732"/>
          </a:xfrm>
        </p:spPr>
        <p:txBody>
          <a:bodyPr lIns="91440" tIns="45720" rIns="91440" bIns="45720">
            <a:noAutofit/>
          </a:bodyPr>
          <a:lstStyle/>
          <a:p>
            <a:pPr>
              <a:lnSpc>
                <a:spcPct val="90000"/>
              </a:lnSpc>
              <a:defRPr/>
            </a:pPr>
            <a:r>
              <a:rPr lang="en-GB" sz="2800" kern="1200" dirty="0">
                <a:solidFill>
                  <a:schemeClr val="accent1">
                    <a:lumMod val="50000"/>
                  </a:schemeClr>
                </a:solidFill>
              </a:rPr>
              <a:t>Reducing Heat Loss</a:t>
            </a:r>
          </a:p>
        </p:txBody>
      </p:sp>
      <p:pic>
        <p:nvPicPr>
          <p:cNvPr id="3087" name="Picture 18" descr="glass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0000" y="1368000"/>
            <a:ext cx="305250" cy="1764000"/>
          </a:xfrm>
          <a:prstGeom prst="rect">
            <a:avLst/>
          </a:prstGeom>
          <a:noFill/>
          <a:ln w="9525">
            <a:solidFill>
              <a:schemeClr val="accent2"/>
            </a:solidFill>
            <a:miter lim="800000"/>
            <a:headEnd/>
            <a:tailEnd/>
          </a:ln>
        </p:spPr>
      </p:pic>
      <p:sp>
        <p:nvSpPr>
          <p:cNvPr id="1404947" name="Text Box 19"/>
          <p:cNvSpPr txBox="1">
            <a:spLocks noChangeArrowheads="1"/>
          </p:cNvSpPr>
          <p:nvPr/>
        </p:nvSpPr>
        <p:spPr bwMode="auto">
          <a:xfrm>
            <a:off x="691389" y="2019167"/>
            <a:ext cx="1133645" cy="461665"/>
          </a:xfrm>
          <a:prstGeom prst="rect">
            <a:avLst/>
          </a:prstGeom>
          <a:noFill/>
          <a:ln w="12700">
            <a:noFill/>
            <a:miter lim="800000"/>
            <a:headEnd/>
            <a:tailEnd/>
          </a:ln>
          <a:effectLst/>
        </p:spPr>
        <p:txBody>
          <a:bodyPr wrap="none">
            <a:spAutoFit/>
          </a:bodyPr>
          <a:lstStyle/>
          <a:p>
            <a:pPr algn="ctr">
              <a:defRPr/>
            </a:pPr>
            <a:r>
              <a:rPr lang="en-GB"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Double</a:t>
            </a:r>
          </a:p>
        </p:txBody>
      </p:sp>
      <p:pic>
        <p:nvPicPr>
          <p:cNvPr id="3089" name="Picture 20" descr="glass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12000" y="1368000"/>
            <a:ext cx="306525" cy="1764000"/>
          </a:xfrm>
          <a:prstGeom prst="rect">
            <a:avLst/>
          </a:prstGeom>
          <a:noFill/>
          <a:ln w="9525">
            <a:solidFill>
              <a:schemeClr val="accent2"/>
            </a:solidFill>
            <a:miter lim="800000"/>
            <a:headEnd/>
            <a:tailEnd/>
          </a:ln>
        </p:spPr>
      </p:pic>
      <p:sp>
        <p:nvSpPr>
          <p:cNvPr id="1404950" name="Text Box 22"/>
          <p:cNvSpPr txBox="1">
            <a:spLocks noChangeArrowheads="1"/>
          </p:cNvSpPr>
          <p:nvPr/>
        </p:nvSpPr>
        <p:spPr bwMode="auto">
          <a:xfrm>
            <a:off x="4706237" y="1945982"/>
            <a:ext cx="3972681" cy="461665"/>
          </a:xfrm>
          <a:prstGeom prst="rect">
            <a:avLst/>
          </a:prstGeom>
          <a:noFill/>
          <a:ln w="12700">
            <a:noFill/>
            <a:miter lim="800000"/>
            <a:headEnd/>
            <a:tailEnd/>
          </a:ln>
          <a:effectLst/>
        </p:spPr>
        <p:txBody>
          <a:bodyPr wrap="square">
            <a:spAutoFit/>
          </a:bodyPr>
          <a:lstStyle/>
          <a:p>
            <a:pPr>
              <a:defRPr/>
            </a:pPr>
            <a:r>
              <a:rPr lang="en-US"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Insulating Glass Unit</a:t>
            </a:r>
            <a:endParaRPr lang="en-GB"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4"/>
          <p:cNvSpPr>
            <a:spLocks noChangeArrowheads="1"/>
          </p:cNvSpPr>
          <p:nvPr/>
        </p:nvSpPr>
        <p:spPr bwMode="auto">
          <a:xfrm>
            <a:off x="719997"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a:t>
            </a:r>
            <a:r>
              <a:rPr lang="en-GB" sz="3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Insulation</a:t>
            </a:r>
            <a:r>
              <a:rPr lang="en-GB" sz="3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9" name="Picture 28">
            <a:extLst>
              <a:ext uri="{FF2B5EF4-FFF2-40B4-BE49-F238E27FC236}">
                <a16:creationId xmlns:a16="http://schemas.microsoft.com/office/drawing/2014/main" id="{649421DD-5A1C-49CE-9A9D-A733E35C603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31" name="Rectangle 30">
            <a:extLst>
              <a:ext uri="{FF2B5EF4-FFF2-40B4-BE49-F238E27FC236}">
                <a16:creationId xmlns:a16="http://schemas.microsoft.com/office/drawing/2014/main" id="{9AB27FCA-C81C-44C0-BC3A-D3E5D62377D5}"/>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51735151-84D3-4398-AF99-FDE44F3D8CE5}"/>
              </a:ext>
            </a:extLst>
          </p:cNvPr>
          <p:cNvGraphicFramePr>
            <a:graphicFrameLocks noGrp="1"/>
          </p:cNvGraphicFramePr>
          <p:nvPr>
            <p:extLst>
              <p:ext uri="{D42A27DB-BD31-4B8C-83A1-F6EECF244321}">
                <p14:modId xmlns:p14="http://schemas.microsoft.com/office/powerpoint/2010/main" val="952034257"/>
              </p:ext>
            </p:extLst>
          </p:nvPr>
        </p:nvGraphicFramePr>
        <p:xfrm>
          <a:off x="4706237" y="3498396"/>
          <a:ext cx="3331980" cy="2494280"/>
        </p:xfrm>
        <a:graphic>
          <a:graphicData uri="http://schemas.openxmlformats.org/drawingml/2006/table">
            <a:tbl>
              <a:tblPr firstRow="1" bandRow="1">
                <a:tableStyleId>{5C22544A-7EE6-4342-B048-85BDC9FD1C3A}</a:tableStyleId>
              </a:tblPr>
              <a:tblGrid>
                <a:gridCol w="1665990">
                  <a:extLst>
                    <a:ext uri="{9D8B030D-6E8A-4147-A177-3AD203B41FA5}">
                      <a16:colId xmlns:a16="http://schemas.microsoft.com/office/drawing/2014/main" val="1300273966"/>
                    </a:ext>
                  </a:extLst>
                </a:gridCol>
                <a:gridCol w="1665990">
                  <a:extLst>
                    <a:ext uri="{9D8B030D-6E8A-4147-A177-3AD203B41FA5}">
                      <a16:colId xmlns:a16="http://schemas.microsoft.com/office/drawing/2014/main" val="3195743667"/>
                    </a:ext>
                  </a:extLst>
                </a:gridCol>
              </a:tblGrid>
              <a:tr h="370840">
                <a:tc>
                  <a:txBody>
                    <a:bodyPr/>
                    <a:lstStyle/>
                    <a:p>
                      <a:pPr algn="l"/>
                      <a:r>
                        <a:rPr lang="en-GB" dirty="0">
                          <a:latin typeface="Tahoma" panose="020B0604030504040204" pitchFamily="34" charset="0"/>
                          <a:ea typeface="Tahoma" panose="020B0604030504040204" pitchFamily="34" charset="0"/>
                          <a:cs typeface="Tahoma" panose="020B0604030504040204" pitchFamily="34" charset="0"/>
                        </a:rPr>
                        <a:t>Cavity</a:t>
                      </a:r>
                    </a:p>
                  </a:txBody>
                  <a:tcPr anchor="ct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U-Value</a:t>
                      </a:r>
                    </a:p>
                    <a:p>
                      <a:r>
                        <a:rPr lang="en-GB" dirty="0">
                          <a:latin typeface="Tahoma" panose="020B0604030504040204" pitchFamily="34" charset="0"/>
                          <a:ea typeface="Tahoma" panose="020B0604030504040204" pitchFamily="34" charset="0"/>
                          <a:cs typeface="Tahoma" panose="020B0604030504040204" pitchFamily="34" charset="0"/>
                        </a:rPr>
                        <a:t>(W/m</a:t>
                      </a:r>
                      <a:r>
                        <a:rPr lang="en-GB" baseline="30000" dirty="0">
                          <a:latin typeface="Tahoma" panose="020B0604030504040204" pitchFamily="34" charset="0"/>
                          <a:ea typeface="Tahoma" panose="020B0604030504040204" pitchFamily="34" charset="0"/>
                          <a:cs typeface="Tahoma" panose="020B0604030504040204" pitchFamily="34" charset="0"/>
                        </a:rPr>
                        <a:t>2</a:t>
                      </a:r>
                      <a:r>
                        <a:rPr lang="en-GB" dirty="0">
                          <a:latin typeface="Tahoma" panose="020B0604030504040204" pitchFamily="34" charset="0"/>
                          <a:ea typeface="Tahoma" panose="020B0604030504040204" pitchFamily="34" charset="0"/>
                          <a:cs typeface="Tahoma" panose="020B0604030504040204" pitchFamily="34" charset="0"/>
                        </a:rPr>
                        <a:t>K)</a:t>
                      </a:r>
                    </a:p>
                  </a:txBody>
                  <a:tcPr/>
                </a:tc>
                <a:extLst>
                  <a:ext uri="{0D108BD9-81ED-4DB2-BD59-A6C34878D82A}">
                    <a16:rowId xmlns:a16="http://schemas.microsoft.com/office/drawing/2014/main" val="2136515040"/>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 6 mm single</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5.7</a:t>
                      </a:r>
                    </a:p>
                  </a:txBody>
                  <a:tcPr/>
                </a:tc>
                <a:extLst>
                  <a:ext uri="{0D108BD9-81ED-4DB2-BD59-A6C34878D82A}">
                    <a16:rowId xmlns:a16="http://schemas.microsoft.com/office/drawing/2014/main" val="2854837684"/>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 6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3.3</a:t>
                      </a:r>
                    </a:p>
                  </a:txBody>
                  <a:tcPr/>
                </a:tc>
                <a:extLst>
                  <a:ext uri="{0D108BD9-81ED-4DB2-BD59-A6C34878D82A}">
                    <a16:rowId xmlns:a16="http://schemas.microsoft.com/office/drawing/2014/main" val="276270273"/>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12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2.9</a:t>
                      </a:r>
                    </a:p>
                  </a:txBody>
                  <a:tcPr/>
                </a:tc>
                <a:extLst>
                  <a:ext uri="{0D108BD9-81ED-4DB2-BD59-A6C34878D82A}">
                    <a16:rowId xmlns:a16="http://schemas.microsoft.com/office/drawing/2014/main" val="311341655"/>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16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2.7</a:t>
                      </a:r>
                    </a:p>
                  </a:txBody>
                  <a:tcPr/>
                </a:tc>
                <a:extLst>
                  <a:ext uri="{0D108BD9-81ED-4DB2-BD59-A6C34878D82A}">
                    <a16:rowId xmlns:a16="http://schemas.microsoft.com/office/drawing/2014/main" val="890376583"/>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16 mm argon</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2.6</a:t>
                      </a:r>
                    </a:p>
                  </a:txBody>
                  <a:tcPr/>
                </a:tc>
                <a:extLst>
                  <a:ext uri="{0D108BD9-81ED-4DB2-BD59-A6C34878D82A}">
                    <a16:rowId xmlns:a16="http://schemas.microsoft.com/office/drawing/2014/main" val="1914757200"/>
                  </a:ext>
                </a:extLst>
              </a:tr>
            </a:tbl>
          </a:graphicData>
        </a:graphic>
      </p:graphicFrame>
      <p:pic>
        <p:nvPicPr>
          <p:cNvPr id="5" name="Picture 4">
            <a:extLst>
              <a:ext uri="{FF2B5EF4-FFF2-40B4-BE49-F238E27FC236}">
                <a16:creationId xmlns:a16="http://schemas.microsoft.com/office/drawing/2014/main" id="{589408CC-CEBB-43BE-9F80-4890E8B60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96" y="3498397"/>
            <a:ext cx="3741421" cy="2494280"/>
          </a:xfrm>
          <a:prstGeom prst="rect">
            <a:avLst/>
          </a:prstGeom>
        </p:spPr>
      </p:pic>
      <p:sp>
        <p:nvSpPr>
          <p:cNvPr id="2" name="TextBox 1">
            <a:extLst>
              <a:ext uri="{FF2B5EF4-FFF2-40B4-BE49-F238E27FC236}">
                <a16:creationId xmlns:a16="http://schemas.microsoft.com/office/drawing/2014/main" id="{F3E6ADEF-A049-4ECD-A305-601E0E4F1186}"/>
              </a:ext>
            </a:extLst>
          </p:cNvPr>
          <p:cNvSpPr txBox="1"/>
          <p:nvPr/>
        </p:nvSpPr>
        <p:spPr>
          <a:xfrm>
            <a:off x="1342406" y="6007195"/>
            <a:ext cx="2286000" cy="261610"/>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Slimming World HQ by CPMG</a:t>
            </a:r>
          </a:p>
        </p:txBody>
      </p:sp>
      <p:pic>
        <p:nvPicPr>
          <p:cNvPr id="13" name="Picture 12">
            <a:extLst>
              <a:ext uri="{FF2B5EF4-FFF2-40B4-BE49-F238E27FC236}">
                <a16:creationId xmlns:a16="http://schemas.microsoft.com/office/drawing/2014/main" id="{49CFE22D-6871-452F-8D2B-12A530585E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7" name="Footer Placeholder 6">
            <a:extLst>
              <a:ext uri="{FF2B5EF4-FFF2-40B4-BE49-F238E27FC236}">
                <a16:creationId xmlns:a16="http://schemas.microsoft.com/office/drawing/2014/main" id="{83CBE223-939F-4043-9681-6A4D5F77057C}"/>
              </a:ext>
            </a:extLst>
          </p:cNvPr>
          <p:cNvSpPr>
            <a:spLocks noGrp="1"/>
          </p:cNvSpPr>
          <p:nvPr>
            <p:ph type="ftr" sz="quarter" idx="12"/>
          </p:nvPr>
        </p:nvSpPr>
        <p:spPr/>
        <p:txBody>
          <a:bodyPr/>
          <a:lstStyle/>
          <a:p>
            <a:pPr>
              <a:defRPr/>
            </a:pPr>
            <a:r>
              <a:rPr lang="en-GB"/>
              <a:t>Speaker name</a:t>
            </a:r>
          </a:p>
        </p:txBody>
      </p:sp>
      <p:sp>
        <p:nvSpPr>
          <p:cNvPr id="8" name="Date Placeholder 7">
            <a:extLst>
              <a:ext uri="{FF2B5EF4-FFF2-40B4-BE49-F238E27FC236}">
                <a16:creationId xmlns:a16="http://schemas.microsoft.com/office/drawing/2014/main" id="{8A1C9AC1-3642-47A3-A0AF-700852D02B8E}"/>
              </a:ext>
            </a:extLst>
          </p:cNvPr>
          <p:cNvSpPr>
            <a:spLocks noGrp="1"/>
          </p:cNvSpPr>
          <p:nvPr>
            <p:ph type="dt" sz="half" idx="10"/>
          </p:nvPr>
        </p:nvSpPr>
        <p:spPr/>
        <p:txBody>
          <a:bodyPr/>
          <a:lstStyle/>
          <a:p>
            <a:pPr>
              <a:defRPr/>
            </a:pPr>
            <a:fld id="{3264652A-C023-428B-81CA-043B2682F1DC}" type="datetime1">
              <a:rPr lang="en-GB" smtClean="0"/>
              <a:t>01/06/2020</a:t>
            </a:fld>
            <a:endParaRPr lang="en-GB"/>
          </a:p>
        </p:txBody>
      </p:sp>
      <p:sp>
        <p:nvSpPr>
          <p:cNvPr id="9" name="Slide Number Placeholder 8">
            <a:extLst>
              <a:ext uri="{FF2B5EF4-FFF2-40B4-BE49-F238E27FC236}">
                <a16:creationId xmlns:a16="http://schemas.microsoft.com/office/drawing/2014/main" id="{D0651A16-B278-4979-9C1C-E624D3A5EFDA}"/>
              </a:ext>
            </a:extLst>
          </p:cNvPr>
          <p:cNvSpPr>
            <a:spLocks noGrp="1"/>
          </p:cNvSpPr>
          <p:nvPr>
            <p:ph type="sldNum" sz="quarter" idx="11"/>
          </p:nvPr>
        </p:nvSpPr>
        <p:spPr/>
        <p:txBody>
          <a:bodyPr/>
          <a:lstStyle/>
          <a:p>
            <a:pPr>
              <a:defRPr/>
            </a:pPr>
            <a:fld id="{0980C07E-5A38-456E-8C2F-DB1E62FD6475}" type="slidenum">
              <a:rPr lang="en-GB" smtClean="0"/>
              <a:pPr>
                <a:defRPr/>
              </a:pPr>
              <a:t>13</a:t>
            </a:fld>
            <a:endParaRPr lang="en-GB"/>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3654425" y="327025"/>
            <a:ext cx="184150" cy="457200"/>
          </a:xfrm>
          <a:prstGeom prst="rect">
            <a:avLst/>
          </a:prstGeom>
          <a:noFill/>
          <a:ln w="9525">
            <a:noFill/>
            <a:miter lim="800000"/>
            <a:headEnd/>
            <a:tailEnd/>
          </a:ln>
        </p:spPr>
        <p:txBody>
          <a:bodyPr wrap="none">
            <a:spAutoFit/>
          </a:bodyPr>
          <a:lstStyle/>
          <a:p>
            <a:endParaRPr lang="en-GB" sz="2400" b="0">
              <a:latin typeface="Times New Roman" pitchFamily="18" charset="0"/>
            </a:endParaRPr>
          </a:p>
        </p:txBody>
      </p:sp>
      <p:sp>
        <p:nvSpPr>
          <p:cNvPr id="7" name="Rectangle 4"/>
          <p:cNvSpPr>
            <a:spLocks noChangeArrowheads="1"/>
          </p:cNvSpPr>
          <p:nvPr/>
        </p:nvSpPr>
        <p:spPr bwMode="auto">
          <a:xfrm>
            <a:off x="719997"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 Emissivity </a:t>
            </a:r>
          </a:p>
        </p:txBody>
      </p:sp>
      <p:pic>
        <p:nvPicPr>
          <p:cNvPr id="9" name="Picture 8">
            <a:extLst>
              <a:ext uri="{FF2B5EF4-FFF2-40B4-BE49-F238E27FC236}">
                <a16:creationId xmlns:a16="http://schemas.microsoft.com/office/drawing/2014/main" id="{CEDE8066-4770-45D5-86DE-EF4E6032003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1" name="Rectangle 10">
            <a:extLst>
              <a:ext uri="{FF2B5EF4-FFF2-40B4-BE49-F238E27FC236}">
                <a16:creationId xmlns:a16="http://schemas.microsoft.com/office/drawing/2014/main" id="{1C9A6016-7978-497E-BA46-6A82D4ED2ACC}"/>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18FE6DB-8FAC-49CD-A21C-61324104B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4697" y="1915659"/>
            <a:ext cx="3771566" cy="3026682"/>
          </a:xfrm>
          <a:prstGeom prst="rect">
            <a:avLst/>
          </a:prstGeom>
        </p:spPr>
      </p:pic>
      <p:pic>
        <p:nvPicPr>
          <p:cNvPr id="5" name="Picture 4">
            <a:extLst>
              <a:ext uri="{FF2B5EF4-FFF2-40B4-BE49-F238E27FC236}">
                <a16:creationId xmlns:a16="http://schemas.microsoft.com/office/drawing/2014/main" id="{E02CE6CF-4132-4BC8-8B2D-2723AC2B4216}"/>
              </a:ext>
            </a:extLst>
          </p:cNvPr>
          <p:cNvPicPr>
            <a:picLocks noChangeAspect="1"/>
          </p:cNvPicPr>
          <p:nvPr/>
        </p:nvPicPr>
        <p:blipFill rotWithShape="1">
          <a:blip r:embed="rId5"/>
          <a:srcRect b="19295"/>
          <a:stretch/>
        </p:blipFill>
        <p:spPr>
          <a:xfrm>
            <a:off x="4446179" y="1289769"/>
            <a:ext cx="4491561" cy="3453682"/>
          </a:xfrm>
          <a:prstGeom prst="rect">
            <a:avLst/>
          </a:prstGeom>
        </p:spPr>
      </p:pic>
      <p:sp>
        <p:nvSpPr>
          <p:cNvPr id="6" name="TextBox 5">
            <a:extLst>
              <a:ext uri="{FF2B5EF4-FFF2-40B4-BE49-F238E27FC236}">
                <a16:creationId xmlns:a16="http://schemas.microsoft.com/office/drawing/2014/main" id="{90EF982A-42A9-4144-A8C8-16FAC80155D8}"/>
              </a:ext>
            </a:extLst>
          </p:cNvPr>
          <p:cNvSpPr txBox="1"/>
          <p:nvPr/>
        </p:nvSpPr>
        <p:spPr>
          <a:xfrm>
            <a:off x="1571007" y="5417110"/>
            <a:ext cx="6001986" cy="369332"/>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Which teapot do you think would retain tea’s heat better?</a:t>
            </a:r>
          </a:p>
        </p:txBody>
      </p:sp>
      <p:pic>
        <p:nvPicPr>
          <p:cNvPr id="10" name="Picture 9">
            <a:extLst>
              <a:ext uri="{FF2B5EF4-FFF2-40B4-BE49-F238E27FC236}">
                <a16:creationId xmlns:a16="http://schemas.microsoft.com/office/drawing/2014/main" id="{C66FA6F1-20F9-4E13-8145-FA6A466F89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8" name="Footer Placeholder 7">
            <a:extLst>
              <a:ext uri="{FF2B5EF4-FFF2-40B4-BE49-F238E27FC236}">
                <a16:creationId xmlns:a16="http://schemas.microsoft.com/office/drawing/2014/main" id="{08E320B2-C78C-4340-B2E3-7D734428901D}"/>
              </a:ext>
            </a:extLst>
          </p:cNvPr>
          <p:cNvSpPr>
            <a:spLocks noGrp="1"/>
          </p:cNvSpPr>
          <p:nvPr>
            <p:ph type="ftr" sz="quarter" idx="11"/>
          </p:nvPr>
        </p:nvSpPr>
        <p:spPr/>
        <p:txBody>
          <a:bodyPr/>
          <a:lstStyle/>
          <a:p>
            <a:pPr>
              <a:defRPr/>
            </a:pPr>
            <a:r>
              <a:rPr lang="en-GB"/>
              <a:t>Speaker name</a:t>
            </a:r>
          </a:p>
        </p:txBody>
      </p:sp>
      <p:sp>
        <p:nvSpPr>
          <p:cNvPr id="12" name="Date Placeholder 11">
            <a:extLst>
              <a:ext uri="{FF2B5EF4-FFF2-40B4-BE49-F238E27FC236}">
                <a16:creationId xmlns:a16="http://schemas.microsoft.com/office/drawing/2014/main" id="{ACD82371-56CB-4F5D-88F7-A6E465B4B9F4}"/>
              </a:ext>
            </a:extLst>
          </p:cNvPr>
          <p:cNvSpPr>
            <a:spLocks noGrp="1"/>
          </p:cNvSpPr>
          <p:nvPr>
            <p:ph type="dt" sz="half" idx="10"/>
          </p:nvPr>
        </p:nvSpPr>
        <p:spPr/>
        <p:txBody>
          <a:bodyPr/>
          <a:lstStyle/>
          <a:p>
            <a:pPr>
              <a:defRPr/>
            </a:pPr>
            <a:fld id="{3D9D35B1-46FF-41C6-BE89-74656E88C415}" type="datetime1">
              <a:rPr lang="en-GB" smtClean="0"/>
              <a:t>01/06/2020</a:t>
            </a:fld>
            <a:endParaRPr lang="en-GB"/>
          </a:p>
        </p:txBody>
      </p:sp>
      <p:sp>
        <p:nvSpPr>
          <p:cNvPr id="13" name="Slide Number Placeholder 12">
            <a:extLst>
              <a:ext uri="{FF2B5EF4-FFF2-40B4-BE49-F238E27FC236}">
                <a16:creationId xmlns:a16="http://schemas.microsoft.com/office/drawing/2014/main" id="{4B24969C-AACB-4942-ABF2-B0709B4702FF}"/>
              </a:ext>
            </a:extLst>
          </p:cNvPr>
          <p:cNvSpPr>
            <a:spLocks noGrp="1"/>
          </p:cNvSpPr>
          <p:nvPr>
            <p:ph type="sldNum" sz="quarter" idx="12"/>
          </p:nvPr>
        </p:nvSpPr>
        <p:spPr/>
        <p:txBody>
          <a:bodyPr/>
          <a:lstStyle/>
          <a:p>
            <a:pPr>
              <a:defRPr/>
            </a:pPr>
            <a:fld id="{02DC8FE3-92EF-4994-B8FF-511543A8115C}" type="slidenum">
              <a:rPr lang="en-GB" smtClean="0"/>
              <a:pPr>
                <a:defRPr/>
              </a:pPr>
              <a:t>14</a:t>
            </a:fld>
            <a:endParaRPr lang="en-GB"/>
          </a:p>
        </p:txBody>
      </p:sp>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720000" y="719999"/>
            <a:ext cx="6479808" cy="504000"/>
          </a:xfrm>
          <a:noFill/>
        </p:spPr>
        <p:txBody>
          <a:bodyPr vert="horz" lIns="67866" tIns="33338" rIns="67866" bIns="33338" rtlCol="0" anchor="ctr">
            <a:noAutofit/>
          </a:bodyPr>
          <a:lstStyle/>
          <a:p>
            <a:pPr eaLnBrk="1" hangingPunct="1"/>
            <a:r>
              <a:rPr lang="en-US" sz="2800" dirty="0">
                <a:solidFill>
                  <a:schemeClr val="accent1">
                    <a:lumMod val="50000"/>
                  </a:schemeClr>
                </a:solidFill>
              </a:rPr>
              <a:t>Manufacture of on-line coated glass</a:t>
            </a:r>
          </a:p>
        </p:txBody>
      </p:sp>
      <p:pic>
        <p:nvPicPr>
          <p:cNvPr id="6" name="Picture 5">
            <a:extLst>
              <a:ext uri="{FF2B5EF4-FFF2-40B4-BE49-F238E27FC236}">
                <a16:creationId xmlns:a16="http://schemas.microsoft.com/office/drawing/2014/main" id="{A4238495-FE83-4569-A175-885504E958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7" name="Rectangle 6">
            <a:extLst>
              <a:ext uri="{FF2B5EF4-FFF2-40B4-BE49-F238E27FC236}">
                <a16:creationId xmlns:a16="http://schemas.microsoft.com/office/drawing/2014/main" id="{922C1E8E-E461-40CB-816C-FFBE988EDB75}"/>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 name="Group 109">
            <a:extLst>
              <a:ext uri="{FF2B5EF4-FFF2-40B4-BE49-F238E27FC236}">
                <a16:creationId xmlns:a16="http://schemas.microsoft.com/office/drawing/2014/main" id="{96B77F3B-6D32-4385-BBB7-8A3FF5136834}"/>
              </a:ext>
            </a:extLst>
          </p:cNvPr>
          <p:cNvGrpSpPr/>
          <p:nvPr/>
        </p:nvGrpSpPr>
        <p:grpSpPr>
          <a:xfrm>
            <a:off x="381196" y="2110747"/>
            <a:ext cx="8381608" cy="4064820"/>
            <a:chOff x="381196" y="2056156"/>
            <a:chExt cx="8381608" cy="4064820"/>
          </a:xfrm>
        </p:grpSpPr>
        <p:sp>
          <p:nvSpPr>
            <p:cNvPr id="92" name="TextBox 91">
              <a:extLst>
                <a:ext uri="{FF2B5EF4-FFF2-40B4-BE49-F238E27FC236}">
                  <a16:creationId xmlns:a16="http://schemas.microsoft.com/office/drawing/2014/main" id="{A9306644-83C9-435B-A6BA-E20D1F28E5F0}"/>
                </a:ext>
              </a:extLst>
            </p:cNvPr>
            <p:cNvSpPr txBox="1"/>
            <p:nvPr/>
          </p:nvSpPr>
          <p:spPr>
            <a:xfrm>
              <a:off x="1787054" y="5474645"/>
              <a:ext cx="1043520" cy="646331"/>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Furnace 1600 ºC</a:t>
              </a:r>
            </a:p>
          </p:txBody>
        </p:sp>
        <p:sp>
          <p:nvSpPr>
            <p:cNvPr id="93" name="TextBox 92">
              <a:extLst>
                <a:ext uri="{FF2B5EF4-FFF2-40B4-BE49-F238E27FC236}">
                  <a16:creationId xmlns:a16="http://schemas.microsoft.com/office/drawing/2014/main" id="{A3242C59-6509-4DC5-81C5-6BDA2A4EE9F6}"/>
                </a:ext>
              </a:extLst>
            </p:cNvPr>
            <p:cNvSpPr txBox="1"/>
            <p:nvPr/>
          </p:nvSpPr>
          <p:spPr>
            <a:xfrm>
              <a:off x="4050240" y="5474645"/>
              <a:ext cx="1043520" cy="646331"/>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Tin bath 1050 ºC</a:t>
              </a:r>
            </a:p>
          </p:txBody>
        </p:sp>
        <p:sp>
          <p:nvSpPr>
            <p:cNvPr id="94" name="TextBox 93">
              <a:extLst>
                <a:ext uri="{FF2B5EF4-FFF2-40B4-BE49-F238E27FC236}">
                  <a16:creationId xmlns:a16="http://schemas.microsoft.com/office/drawing/2014/main" id="{66EC6ED1-F1A5-4A6C-90B9-5C691AD9B593}"/>
                </a:ext>
              </a:extLst>
            </p:cNvPr>
            <p:cNvSpPr txBox="1"/>
            <p:nvPr/>
          </p:nvSpPr>
          <p:spPr>
            <a:xfrm>
              <a:off x="5822655" y="5474644"/>
              <a:ext cx="1680163" cy="646331"/>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Annealing </a:t>
              </a:r>
              <a:r>
                <a:rPr lang="en-GB"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lehr</a:t>
              </a: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620 – 250 ºC</a:t>
              </a:r>
            </a:p>
          </p:txBody>
        </p:sp>
        <p:grpSp>
          <p:nvGrpSpPr>
            <p:cNvPr id="109" name="Group 108">
              <a:extLst>
                <a:ext uri="{FF2B5EF4-FFF2-40B4-BE49-F238E27FC236}">
                  <a16:creationId xmlns:a16="http://schemas.microsoft.com/office/drawing/2014/main" id="{D65E53C5-962E-480B-8C34-934569DFC1A8}"/>
                </a:ext>
              </a:extLst>
            </p:cNvPr>
            <p:cNvGrpSpPr/>
            <p:nvPr/>
          </p:nvGrpSpPr>
          <p:grpSpPr>
            <a:xfrm>
              <a:off x="381196" y="2056156"/>
              <a:ext cx="8381608" cy="3413200"/>
              <a:chOff x="543105" y="2005238"/>
              <a:chExt cx="8381608" cy="3413200"/>
            </a:xfrm>
          </p:grpSpPr>
          <p:grpSp>
            <p:nvGrpSpPr>
              <p:cNvPr id="104" name="Group 103">
                <a:extLst>
                  <a:ext uri="{FF2B5EF4-FFF2-40B4-BE49-F238E27FC236}">
                    <a16:creationId xmlns:a16="http://schemas.microsoft.com/office/drawing/2014/main" id="{6AA9EB91-2F07-4470-B7BF-4691C3D8C7D1}"/>
                  </a:ext>
                </a:extLst>
              </p:cNvPr>
              <p:cNvGrpSpPr/>
              <p:nvPr/>
            </p:nvGrpSpPr>
            <p:grpSpPr>
              <a:xfrm>
                <a:off x="543105" y="2005238"/>
                <a:ext cx="1286061" cy="2847960"/>
                <a:chOff x="543105" y="2005238"/>
                <a:chExt cx="1286061" cy="2847960"/>
              </a:xfrm>
            </p:grpSpPr>
            <p:sp>
              <p:nvSpPr>
                <p:cNvPr id="4" name="Cylinder 3">
                  <a:extLst>
                    <a:ext uri="{FF2B5EF4-FFF2-40B4-BE49-F238E27FC236}">
                      <a16:creationId xmlns:a16="http://schemas.microsoft.com/office/drawing/2014/main" id="{A974433E-14D6-4D5F-8724-706F57CD39A4}"/>
                    </a:ext>
                  </a:extLst>
                </p:cNvPr>
                <p:cNvSpPr/>
                <p:nvPr/>
              </p:nvSpPr>
              <p:spPr>
                <a:xfrm>
                  <a:off x="614697" y="2005238"/>
                  <a:ext cx="291222" cy="482825"/>
                </a:xfrm>
                <a:prstGeom prst="can">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ylinder 7">
                  <a:extLst>
                    <a:ext uri="{FF2B5EF4-FFF2-40B4-BE49-F238E27FC236}">
                      <a16:creationId xmlns:a16="http://schemas.microsoft.com/office/drawing/2014/main" id="{02A72254-23A1-4C36-8D00-DAE4DE14582D}"/>
                    </a:ext>
                  </a:extLst>
                </p:cNvPr>
                <p:cNvSpPr/>
                <p:nvPr/>
              </p:nvSpPr>
              <p:spPr>
                <a:xfrm>
                  <a:off x="1038946" y="2005238"/>
                  <a:ext cx="291222" cy="482825"/>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ylinder 8">
                  <a:extLst>
                    <a:ext uri="{FF2B5EF4-FFF2-40B4-BE49-F238E27FC236}">
                      <a16:creationId xmlns:a16="http://schemas.microsoft.com/office/drawing/2014/main" id="{2F64B4F0-116C-47B4-ACC2-0EEE0B3F7CFD}"/>
                    </a:ext>
                  </a:extLst>
                </p:cNvPr>
                <p:cNvSpPr/>
                <p:nvPr/>
              </p:nvSpPr>
              <p:spPr>
                <a:xfrm>
                  <a:off x="620038" y="2548285"/>
                  <a:ext cx="291222" cy="482825"/>
                </a:xfrm>
                <a:prstGeom prst="can">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ylinder 9">
                  <a:extLst>
                    <a:ext uri="{FF2B5EF4-FFF2-40B4-BE49-F238E27FC236}">
                      <a16:creationId xmlns:a16="http://schemas.microsoft.com/office/drawing/2014/main" id="{5845BCC9-5A36-4412-8F70-09C4A2D02A4B}"/>
                    </a:ext>
                  </a:extLst>
                </p:cNvPr>
                <p:cNvSpPr/>
                <p:nvPr/>
              </p:nvSpPr>
              <p:spPr>
                <a:xfrm>
                  <a:off x="1042822" y="2548285"/>
                  <a:ext cx="291222" cy="482825"/>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apezoid 10">
                  <a:extLst>
                    <a:ext uri="{FF2B5EF4-FFF2-40B4-BE49-F238E27FC236}">
                      <a16:creationId xmlns:a16="http://schemas.microsoft.com/office/drawing/2014/main" id="{D0C858E2-D22F-44F4-82E0-0DC243A13DB0}"/>
                    </a:ext>
                  </a:extLst>
                </p:cNvPr>
                <p:cNvSpPr/>
                <p:nvPr/>
              </p:nvSpPr>
              <p:spPr>
                <a:xfrm flipV="1">
                  <a:off x="543105" y="3091332"/>
                  <a:ext cx="991681" cy="1068859"/>
                </a:xfrm>
                <a:prstGeom prst="trapezoid">
                  <a:avLst/>
                </a:prstGeom>
                <a:gradFill flip="none" rotWithShape="1">
                  <a:gsLst>
                    <a:gs pos="0">
                      <a:srgbClr val="3333CC">
                        <a:shade val="30000"/>
                        <a:satMod val="115000"/>
                      </a:srgbClr>
                    </a:gs>
                    <a:gs pos="50000">
                      <a:srgbClr val="3333CC">
                        <a:shade val="67500"/>
                        <a:satMod val="115000"/>
                      </a:srgbClr>
                    </a:gs>
                    <a:gs pos="100000">
                      <a:srgbClr val="3333CC">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07F4265B-7DB4-4B4A-892F-70D88D9BF0DF}"/>
                    </a:ext>
                  </a:extLst>
                </p:cNvPr>
                <p:cNvSpPr/>
                <p:nvPr/>
              </p:nvSpPr>
              <p:spPr>
                <a:xfrm>
                  <a:off x="852649" y="4196405"/>
                  <a:ext cx="123567" cy="123567"/>
                </a:xfrm>
                <a:prstGeom prst="ellipse">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8397901-349D-4A18-91BC-38DAD75696BC}"/>
                    </a:ext>
                  </a:extLst>
                </p:cNvPr>
                <p:cNvSpPr/>
                <p:nvPr/>
              </p:nvSpPr>
              <p:spPr>
                <a:xfrm>
                  <a:off x="1005049" y="4348805"/>
                  <a:ext cx="123567" cy="123567"/>
                </a:xfrm>
                <a:prstGeom prst="ellipse">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24426BC-4A4F-4F73-85A5-F29840182BEC}"/>
                    </a:ext>
                  </a:extLst>
                </p:cNvPr>
                <p:cNvSpPr/>
                <p:nvPr/>
              </p:nvSpPr>
              <p:spPr>
                <a:xfrm>
                  <a:off x="1108724" y="4192714"/>
                  <a:ext cx="123567" cy="123567"/>
                </a:xfrm>
                <a:prstGeom prst="ellipse">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Bent 17">
                  <a:extLst>
                    <a:ext uri="{FF2B5EF4-FFF2-40B4-BE49-F238E27FC236}">
                      <a16:creationId xmlns:a16="http://schemas.microsoft.com/office/drawing/2014/main" id="{C6D8B93F-2D6C-44D9-89EC-9699D18876CA}"/>
                    </a:ext>
                  </a:extLst>
                </p:cNvPr>
                <p:cNvSpPr/>
                <p:nvPr/>
              </p:nvSpPr>
              <p:spPr>
                <a:xfrm rot="5400000">
                  <a:off x="1134099" y="4158130"/>
                  <a:ext cx="321276" cy="1068859"/>
                </a:xfrm>
                <a:prstGeom prst="bentArrow">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a:extLst>
                    <a:ext uri="{FF2B5EF4-FFF2-40B4-BE49-F238E27FC236}">
                      <a16:creationId xmlns:a16="http://schemas.microsoft.com/office/drawing/2014/main" id="{AB03F2B4-AC12-4BBC-9D67-D1BCF6320C28}"/>
                    </a:ext>
                  </a:extLst>
                </p:cNvPr>
                <p:cNvSpPr/>
                <p:nvPr/>
              </p:nvSpPr>
              <p:spPr>
                <a:xfrm>
                  <a:off x="1447800" y="4666901"/>
                  <a:ext cx="186297" cy="186297"/>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a:extLst>
                  <a:ext uri="{FF2B5EF4-FFF2-40B4-BE49-F238E27FC236}">
                    <a16:creationId xmlns:a16="http://schemas.microsoft.com/office/drawing/2014/main" id="{1DA61108-27D7-47CD-B390-3CC116FB6E73}"/>
                  </a:ext>
                </a:extLst>
              </p:cNvPr>
              <p:cNvGrpSpPr/>
              <p:nvPr/>
            </p:nvGrpSpPr>
            <p:grpSpPr>
              <a:xfrm>
                <a:off x="1536996" y="4954841"/>
                <a:ext cx="2410793" cy="383278"/>
                <a:chOff x="1536996" y="4954841"/>
                <a:chExt cx="2410793" cy="383278"/>
              </a:xfrm>
            </p:grpSpPr>
            <p:grpSp>
              <p:nvGrpSpPr>
                <p:cNvPr id="102" name="Group 101">
                  <a:extLst>
                    <a:ext uri="{FF2B5EF4-FFF2-40B4-BE49-F238E27FC236}">
                      <a16:creationId xmlns:a16="http://schemas.microsoft.com/office/drawing/2014/main" id="{720042E3-ED73-4737-A390-0BA4017FCFA8}"/>
                    </a:ext>
                  </a:extLst>
                </p:cNvPr>
                <p:cNvGrpSpPr/>
                <p:nvPr/>
              </p:nvGrpSpPr>
              <p:grpSpPr>
                <a:xfrm>
                  <a:off x="1536996" y="5008437"/>
                  <a:ext cx="2281242" cy="329682"/>
                  <a:chOff x="1536996" y="5008437"/>
                  <a:chExt cx="2281242" cy="329682"/>
                </a:xfrm>
              </p:grpSpPr>
              <p:sp>
                <p:nvSpPr>
                  <p:cNvPr id="20" name="Rectangle 19">
                    <a:extLst>
                      <a:ext uri="{FF2B5EF4-FFF2-40B4-BE49-F238E27FC236}">
                        <a16:creationId xmlns:a16="http://schemas.microsoft.com/office/drawing/2014/main" id="{47D573FA-9F4A-44D8-A23B-694D554B75B7}"/>
                      </a:ext>
                    </a:extLst>
                  </p:cNvPr>
                  <p:cNvSpPr/>
                  <p:nvPr/>
                </p:nvSpPr>
                <p:spPr>
                  <a:xfrm>
                    <a:off x="1536996" y="5008437"/>
                    <a:ext cx="2281242" cy="321277"/>
                  </a:xfrm>
                  <a:prstGeom prst="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0AAF91FE-B2D6-4622-B659-C2C0967CFDC2}"/>
                      </a:ext>
                    </a:extLst>
                  </p:cNvPr>
                  <p:cNvSpPr/>
                  <p:nvPr/>
                </p:nvSpPr>
                <p:spPr>
                  <a:xfrm>
                    <a:off x="3126259" y="5184976"/>
                    <a:ext cx="691979" cy="1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Arrow: Bent 38">
                  <a:extLst>
                    <a:ext uri="{FF2B5EF4-FFF2-40B4-BE49-F238E27FC236}">
                      <a16:creationId xmlns:a16="http://schemas.microsoft.com/office/drawing/2014/main" id="{A8AEBDA6-4BE9-4C15-A6CE-134BCC512382}"/>
                    </a:ext>
                  </a:extLst>
                </p:cNvPr>
                <p:cNvSpPr/>
                <p:nvPr/>
              </p:nvSpPr>
              <p:spPr>
                <a:xfrm rot="2513760">
                  <a:off x="3738965" y="4954841"/>
                  <a:ext cx="208824" cy="230757"/>
                </a:xfrm>
                <a:prstGeom prst="bentArrow">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99" name="Group 98">
                <a:extLst>
                  <a:ext uri="{FF2B5EF4-FFF2-40B4-BE49-F238E27FC236}">
                    <a16:creationId xmlns:a16="http://schemas.microsoft.com/office/drawing/2014/main" id="{8BE55F17-A6A2-4110-9186-AEA364A8A20E}"/>
                  </a:ext>
                </a:extLst>
              </p:cNvPr>
              <p:cNvGrpSpPr/>
              <p:nvPr/>
            </p:nvGrpSpPr>
            <p:grpSpPr>
              <a:xfrm>
                <a:off x="3998144" y="4666901"/>
                <a:ext cx="1327619" cy="671218"/>
                <a:chOff x="3998144" y="4666901"/>
                <a:chExt cx="1327619" cy="671218"/>
              </a:xfrm>
            </p:grpSpPr>
            <p:sp>
              <p:nvSpPr>
                <p:cNvPr id="40" name="Rectangle 39">
                  <a:extLst>
                    <a:ext uri="{FF2B5EF4-FFF2-40B4-BE49-F238E27FC236}">
                      <a16:creationId xmlns:a16="http://schemas.microsoft.com/office/drawing/2014/main" id="{45C14636-5164-4CC8-B2FD-9394EB880CD4}"/>
                    </a:ext>
                  </a:extLst>
                </p:cNvPr>
                <p:cNvSpPr/>
                <p:nvPr/>
              </p:nvSpPr>
              <p:spPr>
                <a:xfrm>
                  <a:off x="3998144" y="5184976"/>
                  <a:ext cx="1327619" cy="153143"/>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19B8B27-BA19-4D61-9962-22666FAF40FA}"/>
                    </a:ext>
                  </a:extLst>
                </p:cNvPr>
                <p:cNvSpPr/>
                <p:nvPr/>
              </p:nvSpPr>
              <p:spPr>
                <a:xfrm>
                  <a:off x="3998145" y="4666901"/>
                  <a:ext cx="1327614" cy="3415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up 107">
                <a:extLst>
                  <a:ext uri="{FF2B5EF4-FFF2-40B4-BE49-F238E27FC236}">
                    <a16:creationId xmlns:a16="http://schemas.microsoft.com/office/drawing/2014/main" id="{0199692B-5BF6-4D6C-8043-E25CA0A1B473}"/>
                  </a:ext>
                </a:extLst>
              </p:cNvPr>
              <p:cNvGrpSpPr/>
              <p:nvPr/>
            </p:nvGrpSpPr>
            <p:grpSpPr>
              <a:xfrm>
                <a:off x="5495925" y="4539632"/>
                <a:ext cx="3373363" cy="878806"/>
                <a:chOff x="5495925" y="4539632"/>
                <a:chExt cx="3373363" cy="878806"/>
              </a:xfrm>
            </p:grpSpPr>
            <p:grpSp>
              <p:nvGrpSpPr>
                <p:cNvPr id="107" name="Group 106">
                  <a:extLst>
                    <a:ext uri="{FF2B5EF4-FFF2-40B4-BE49-F238E27FC236}">
                      <a16:creationId xmlns:a16="http://schemas.microsoft.com/office/drawing/2014/main" id="{54C9B1B0-1971-40E1-96D4-26E372F58231}"/>
                    </a:ext>
                  </a:extLst>
                </p:cNvPr>
                <p:cNvGrpSpPr/>
                <p:nvPr/>
              </p:nvGrpSpPr>
              <p:grpSpPr>
                <a:xfrm>
                  <a:off x="5495925" y="4666901"/>
                  <a:ext cx="3373363" cy="751537"/>
                  <a:chOff x="5495925" y="4666901"/>
                  <a:chExt cx="3373363" cy="751537"/>
                </a:xfrm>
              </p:grpSpPr>
              <p:grpSp>
                <p:nvGrpSpPr>
                  <p:cNvPr id="100" name="Group 99">
                    <a:extLst>
                      <a:ext uri="{FF2B5EF4-FFF2-40B4-BE49-F238E27FC236}">
                        <a16:creationId xmlns:a16="http://schemas.microsoft.com/office/drawing/2014/main" id="{FDB00B7D-CE89-4412-8BCB-D68EFCCEFE19}"/>
                      </a:ext>
                    </a:extLst>
                  </p:cNvPr>
                  <p:cNvGrpSpPr/>
                  <p:nvPr/>
                </p:nvGrpSpPr>
                <p:grpSpPr>
                  <a:xfrm>
                    <a:off x="5495925" y="4666901"/>
                    <a:ext cx="2333625" cy="751537"/>
                    <a:chOff x="5495925" y="4666901"/>
                    <a:chExt cx="2333625" cy="751537"/>
                  </a:xfrm>
                </p:grpSpPr>
                <p:cxnSp>
                  <p:nvCxnSpPr>
                    <p:cNvPr id="43" name="Straight Connector 42">
                      <a:extLst>
                        <a:ext uri="{FF2B5EF4-FFF2-40B4-BE49-F238E27FC236}">
                          <a16:creationId xmlns:a16="http://schemas.microsoft.com/office/drawing/2014/main" id="{854C3894-3350-42F0-8B25-BB2E2E43CB21}"/>
                        </a:ext>
                      </a:extLst>
                    </p:cNvPr>
                    <p:cNvCxnSpPr>
                      <a:cxnSpLocks/>
                    </p:cNvCxnSpPr>
                    <p:nvPr/>
                  </p:nvCxnSpPr>
                  <p:spPr>
                    <a:xfrm>
                      <a:off x="5495925" y="4666901"/>
                      <a:ext cx="2333625"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B0C22133-738A-4E3B-B172-A1E0BEC7AABA}"/>
                        </a:ext>
                      </a:extLst>
                    </p:cNvPr>
                    <p:cNvCxnSpPr/>
                    <p:nvPr/>
                  </p:nvCxnSpPr>
                  <p:spPr>
                    <a:xfrm>
                      <a:off x="5495925" y="4666901"/>
                      <a:ext cx="0" cy="34153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716B89E-467C-4B2F-818C-965768A48CDA}"/>
                        </a:ext>
                      </a:extLst>
                    </p:cNvPr>
                    <p:cNvCxnSpPr/>
                    <p:nvPr/>
                  </p:nvCxnSpPr>
                  <p:spPr>
                    <a:xfrm>
                      <a:off x="5495925" y="5302027"/>
                      <a:ext cx="0" cy="112292"/>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882F8485-7E78-450B-B885-8D7E07664304}"/>
                        </a:ext>
                      </a:extLst>
                    </p:cNvPr>
                    <p:cNvCxnSpPr/>
                    <p:nvPr/>
                  </p:nvCxnSpPr>
                  <p:spPr>
                    <a:xfrm>
                      <a:off x="5495925" y="5414319"/>
                      <a:ext cx="2333625"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684C2BD3-CCB3-486B-8462-A50D5E1BF762}"/>
                        </a:ext>
                      </a:extLst>
                    </p:cNvPr>
                    <p:cNvCxnSpPr/>
                    <p:nvPr/>
                  </p:nvCxnSpPr>
                  <p:spPr>
                    <a:xfrm>
                      <a:off x="7829550" y="5306146"/>
                      <a:ext cx="0" cy="112292"/>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BDB2F68-21C3-493B-A244-603BC49541F7}"/>
                        </a:ext>
                      </a:extLst>
                    </p:cNvPr>
                    <p:cNvCxnSpPr/>
                    <p:nvPr/>
                  </p:nvCxnSpPr>
                  <p:spPr>
                    <a:xfrm>
                      <a:off x="7829550" y="4682430"/>
                      <a:ext cx="0" cy="341536"/>
                    </a:xfrm>
                    <a:prstGeom prst="line">
                      <a:avLst/>
                    </a:prstGeom>
                  </p:spPr>
                  <p:style>
                    <a:lnRef idx="1">
                      <a:schemeClr val="dk1"/>
                    </a:lnRef>
                    <a:fillRef idx="0">
                      <a:schemeClr val="dk1"/>
                    </a:fillRef>
                    <a:effectRef idx="0">
                      <a:schemeClr val="dk1"/>
                    </a:effectRef>
                    <a:fontRef idx="minor">
                      <a:schemeClr val="tx1"/>
                    </a:fontRef>
                  </p:style>
                </p:cxnSp>
              </p:grpSp>
              <p:grpSp>
                <p:nvGrpSpPr>
                  <p:cNvPr id="83" name="Group 82">
                    <a:extLst>
                      <a:ext uri="{FF2B5EF4-FFF2-40B4-BE49-F238E27FC236}">
                        <a16:creationId xmlns:a16="http://schemas.microsoft.com/office/drawing/2014/main" id="{DD5D0F1C-9454-4DC9-ABBF-32031B4C56FD}"/>
                      </a:ext>
                    </a:extLst>
                  </p:cNvPr>
                  <p:cNvGrpSpPr/>
                  <p:nvPr/>
                </p:nvGrpSpPr>
                <p:grpSpPr>
                  <a:xfrm>
                    <a:off x="5495925" y="5189593"/>
                    <a:ext cx="3373363" cy="87747"/>
                    <a:chOff x="4770821" y="6092991"/>
                    <a:chExt cx="3373363" cy="87747"/>
                  </a:xfrm>
                </p:grpSpPr>
                <p:sp>
                  <p:nvSpPr>
                    <p:cNvPr id="55" name="Oval 54">
                      <a:extLst>
                        <a:ext uri="{FF2B5EF4-FFF2-40B4-BE49-F238E27FC236}">
                          <a16:creationId xmlns:a16="http://schemas.microsoft.com/office/drawing/2014/main" id="{AD5A1F7D-B494-4139-83B7-B34095E46DD1}"/>
                        </a:ext>
                      </a:extLst>
                    </p:cNvPr>
                    <p:cNvSpPr/>
                    <p:nvPr/>
                  </p:nvSpPr>
                  <p:spPr>
                    <a:xfrm>
                      <a:off x="5036225"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2AD24C4-674D-4FA9-B4AC-E14CE655DCC5}"/>
                        </a:ext>
                      </a:extLst>
                    </p:cNvPr>
                    <p:cNvSpPr/>
                    <p:nvPr/>
                  </p:nvSpPr>
                  <p:spPr>
                    <a:xfrm>
                      <a:off x="4903523" y="609299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8C4E48F1-4D7B-4CEB-ACA5-7005184CC0A9}"/>
                        </a:ext>
                      </a:extLst>
                    </p:cNvPr>
                    <p:cNvSpPr/>
                    <p:nvPr/>
                  </p:nvSpPr>
                  <p:spPr>
                    <a:xfrm>
                      <a:off x="4770821" y="6092999"/>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4F521F09-D25A-47AC-8E29-C882270B12BB}"/>
                        </a:ext>
                      </a:extLst>
                    </p:cNvPr>
                    <p:cNvSpPr/>
                    <p:nvPr/>
                  </p:nvSpPr>
                  <p:spPr>
                    <a:xfrm>
                      <a:off x="5168927"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26483578-B61E-45A4-A786-90F3ABE622AA}"/>
                        </a:ext>
                      </a:extLst>
                    </p:cNvPr>
                    <p:cNvSpPr/>
                    <p:nvPr/>
                  </p:nvSpPr>
                  <p:spPr>
                    <a:xfrm>
                      <a:off x="5301629"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695B26C8-A8F7-4100-9FE0-183EA9091EC8}"/>
                        </a:ext>
                      </a:extLst>
                    </p:cNvPr>
                    <p:cNvSpPr/>
                    <p:nvPr/>
                  </p:nvSpPr>
                  <p:spPr>
                    <a:xfrm>
                      <a:off x="5434331"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982B078C-57F3-4440-B20B-390B41216346}"/>
                        </a:ext>
                      </a:extLst>
                    </p:cNvPr>
                    <p:cNvSpPr/>
                    <p:nvPr/>
                  </p:nvSpPr>
                  <p:spPr>
                    <a:xfrm>
                      <a:off x="5567033"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95C9FEA-910F-4448-B48E-FAA0A91241F5}"/>
                        </a:ext>
                      </a:extLst>
                    </p:cNvPr>
                    <p:cNvSpPr/>
                    <p:nvPr/>
                  </p:nvSpPr>
                  <p:spPr>
                    <a:xfrm>
                      <a:off x="5699735"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2EEB1724-E44D-4B96-A856-E7937A35B648}"/>
                        </a:ext>
                      </a:extLst>
                    </p:cNvPr>
                    <p:cNvSpPr/>
                    <p:nvPr/>
                  </p:nvSpPr>
                  <p:spPr>
                    <a:xfrm>
                      <a:off x="6495947" y="609299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C7A6ADD5-F797-45F1-AAF9-D1D25806ADC9}"/>
                        </a:ext>
                      </a:extLst>
                    </p:cNvPr>
                    <p:cNvSpPr/>
                    <p:nvPr/>
                  </p:nvSpPr>
                  <p:spPr>
                    <a:xfrm>
                      <a:off x="5965139"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1961E7C8-BB36-48E4-8623-B5D3DC347E76}"/>
                        </a:ext>
                      </a:extLst>
                    </p:cNvPr>
                    <p:cNvSpPr/>
                    <p:nvPr/>
                  </p:nvSpPr>
                  <p:spPr>
                    <a:xfrm>
                      <a:off x="5832437" y="609299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a:extLst>
                        <a:ext uri="{FF2B5EF4-FFF2-40B4-BE49-F238E27FC236}">
                          <a16:creationId xmlns:a16="http://schemas.microsoft.com/office/drawing/2014/main" id="{94AAE53A-22D8-4FCC-B9D2-C0DA6AC95BCC}"/>
                        </a:ext>
                      </a:extLst>
                    </p:cNvPr>
                    <p:cNvSpPr/>
                    <p:nvPr/>
                  </p:nvSpPr>
                  <p:spPr>
                    <a:xfrm>
                      <a:off x="6628649"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9F0FF84-B3EF-4E8B-8BA3-84B5681D912A}"/>
                        </a:ext>
                      </a:extLst>
                    </p:cNvPr>
                    <p:cNvSpPr/>
                    <p:nvPr/>
                  </p:nvSpPr>
                  <p:spPr>
                    <a:xfrm>
                      <a:off x="6363245" y="609299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CC5B9BA5-A15B-422B-8A2A-F5D49E0AD3A6}"/>
                        </a:ext>
                      </a:extLst>
                    </p:cNvPr>
                    <p:cNvSpPr/>
                    <p:nvPr/>
                  </p:nvSpPr>
                  <p:spPr>
                    <a:xfrm>
                      <a:off x="6230543" y="6092995"/>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5A0E8E8F-E196-4CEB-B2FC-4663735EB882}"/>
                        </a:ext>
                      </a:extLst>
                    </p:cNvPr>
                    <p:cNvSpPr/>
                    <p:nvPr/>
                  </p:nvSpPr>
                  <p:spPr>
                    <a:xfrm>
                      <a:off x="6097841" y="6092996"/>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EB997880-4555-4EEF-B334-2685B3984491}"/>
                        </a:ext>
                      </a:extLst>
                    </p:cNvPr>
                    <p:cNvSpPr/>
                    <p:nvPr/>
                  </p:nvSpPr>
                  <p:spPr>
                    <a:xfrm>
                      <a:off x="7287096"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60F88D90-76F9-411B-AD04-5AE958DF4C93}"/>
                        </a:ext>
                      </a:extLst>
                    </p:cNvPr>
                    <p:cNvSpPr/>
                    <p:nvPr/>
                  </p:nvSpPr>
                  <p:spPr>
                    <a:xfrm>
                      <a:off x="7159457"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F60CBDAD-7DD5-4F55-8AF7-009B783F8513}"/>
                        </a:ext>
                      </a:extLst>
                    </p:cNvPr>
                    <p:cNvSpPr/>
                    <p:nvPr/>
                  </p:nvSpPr>
                  <p:spPr>
                    <a:xfrm>
                      <a:off x="7026755"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EB0DD46C-FE4A-4BB6-A193-93D634864DE4}"/>
                        </a:ext>
                      </a:extLst>
                    </p:cNvPr>
                    <p:cNvSpPr/>
                    <p:nvPr/>
                  </p:nvSpPr>
                  <p:spPr>
                    <a:xfrm>
                      <a:off x="6894053"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6BABEED5-5F96-4646-87A9-F52E2EA4941E}"/>
                        </a:ext>
                      </a:extLst>
                    </p:cNvPr>
                    <p:cNvSpPr/>
                    <p:nvPr/>
                  </p:nvSpPr>
                  <p:spPr>
                    <a:xfrm>
                      <a:off x="6761351"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D44FF360-7FD4-4743-B6D0-3ED49159A403}"/>
                        </a:ext>
                      </a:extLst>
                    </p:cNvPr>
                    <p:cNvSpPr/>
                    <p:nvPr/>
                  </p:nvSpPr>
                  <p:spPr>
                    <a:xfrm>
                      <a:off x="8056445" y="6092991"/>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35FAB1E0-9938-459B-9290-4038A4E16130}"/>
                        </a:ext>
                      </a:extLst>
                    </p:cNvPr>
                    <p:cNvSpPr/>
                    <p:nvPr/>
                  </p:nvSpPr>
                  <p:spPr>
                    <a:xfrm>
                      <a:off x="7925633" y="6092991"/>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2970177B-EE0C-416F-92FE-E2799D4B970E}"/>
                        </a:ext>
                      </a:extLst>
                    </p:cNvPr>
                    <p:cNvSpPr/>
                    <p:nvPr/>
                  </p:nvSpPr>
                  <p:spPr>
                    <a:xfrm>
                      <a:off x="7797652" y="6092992"/>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1394917B-9A65-4A87-A873-288B2E7EF3A1}"/>
                        </a:ext>
                      </a:extLst>
                    </p:cNvPr>
                    <p:cNvSpPr/>
                    <p:nvPr/>
                  </p:nvSpPr>
                  <p:spPr>
                    <a:xfrm>
                      <a:off x="7670013"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6BD80CAD-F103-46AF-81DA-40FA2913FF02}"/>
                        </a:ext>
                      </a:extLst>
                    </p:cNvPr>
                    <p:cNvSpPr/>
                    <p:nvPr/>
                  </p:nvSpPr>
                  <p:spPr>
                    <a:xfrm>
                      <a:off x="7542374"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2403713B-1418-4179-8211-DDCB8600B0C4}"/>
                        </a:ext>
                      </a:extLst>
                    </p:cNvPr>
                    <p:cNvSpPr/>
                    <p:nvPr/>
                  </p:nvSpPr>
                  <p:spPr>
                    <a:xfrm>
                      <a:off x="7414735" y="609299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5" name="Isosceles Triangle 84">
                  <a:extLst>
                    <a:ext uri="{FF2B5EF4-FFF2-40B4-BE49-F238E27FC236}">
                      <a16:creationId xmlns:a16="http://schemas.microsoft.com/office/drawing/2014/main" id="{1758F0DD-FD9F-4D53-919E-306A66CD3C3C}"/>
                    </a:ext>
                  </a:extLst>
                </p:cNvPr>
                <p:cNvSpPr/>
                <p:nvPr/>
              </p:nvSpPr>
              <p:spPr>
                <a:xfrm flipV="1">
                  <a:off x="8673436" y="4539632"/>
                  <a:ext cx="156234" cy="598701"/>
                </a:xfrm>
                <a:prstGeom prst="triangl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5" name="Group 104">
                <a:extLst>
                  <a:ext uri="{FF2B5EF4-FFF2-40B4-BE49-F238E27FC236}">
                    <a16:creationId xmlns:a16="http://schemas.microsoft.com/office/drawing/2014/main" id="{4F5D8A87-5A46-4551-8B3C-27CFE24B72D9}"/>
                  </a:ext>
                </a:extLst>
              </p:cNvPr>
              <p:cNvGrpSpPr/>
              <p:nvPr/>
            </p:nvGrpSpPr>
            <p:grpSpPr>
              <a:xfrm>
                <a:off x="1936838" y="4254051"/>
                <a:ext cx="1881400" cy="599147"/>
                <a:chOff x="1936838" y="4254051"/>
                <a:chExt cx="1881400" cy="599147"/>
              </a:xfrm>
            </p:grpSpPr>
            <p:grpSp>
              <p:nvGrpSpPr>
                <p:cNvPr id="101" name="Group 100">
                  <a:extLst>
                    <a:ext uri="{FF2B5EF4-FFF2-40B4-BE49-F238E27FC236}">
                      <a16:creationId xmlns:a16="http://schemas.microsoft.com/office/drawing/2014/main" id="{68A6AB6D-101F-435D-B362-1D6EAE8F52D0}"/>
                    </a:ext>
                  </a:extLst>
                </p:cNvPr>
                <p:cNvGrpSpPr/>
                <p:nvPr/>
              </p:nvGrpSpPr>
              <p:grpSpPr>
                <a:xfrm>
                  <a:off x="1936838" y="4254051"/>
                  <a:ext cx="1881400" cy="599147"/>
                  <a:chOff x="1936838" y="4254051"/>
                  <a:chExt cx="1881400" cy="599147"/>
                </a:xfrm>
              </p:grpSpPr>
              <p:cxnSp>
                <p:nvCxnSpPr>
                  <p:cNvPr id="26" name="Straight Connector 25">
                    <a:extLst>
                      <a:ext uri="{FF2B5EF4-FFF2-40B4-BE49-F238E27FC236}">
                        <a16:creationId xmlns:a16="http://schemas.microsoft.com/office/drawing/2014/main" id="{947F1247-1A29-47C2-BB1D-673C376C3182}"/>
                      </a:ext>
                    </a:extLst>
                  </p:cNvPr>
                  <p:cNvCxnSpPr/>
                  <p:nvPr/>
                </p:nvCxnSpPr>
                <p:spPr>
                  <a:xfrm>
                    <a:off x="1936838" y="4254051"/>
                    <a:ext cx="0" cy="536917"/>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B218384-ED4B-4848-B44C-D2174A814DE5}"/>
                      </a:ext>
                    </a:extLst>
                  </p:cNvPr>
                  <p:cNvCxnSpPr/>
                  <p:nvPr/>
                </p:nvCxnSpPr>
                <p:spPr>
                  <a:xfrm>
                    <a:off x="1940011" y="4254497"/>
                    <a:ext cx="737606"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4EC07376-2D68-4465-BFB1-ABD6A2AAFACB}"/>
                      </a:ext>
                    </a:extLst>
                  </p:cNvPr>
                  <p:cNvCxnSpPr/>
                  <p:nvPr/>
                </p:nvCxnSpPr>
                <p:spPr>
                  <a:xfrm>
                    <a:off x="2677617" y="4254497"/>
                    <a:ext cx="0" cy="156091"/>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CF2D8E1-6540-4403-AEE3-A0AAC5C73936}"/>
                      </a:ext>
                    </a:extLst>
                  </p:cNvPr>
                  <p:cNvCxnSpPr/>
                  <p:nvPr/>
                </p:nvCxnSpPr>
                <p:spPr>
                  <a:xfrm>
                    <a:off x="2677617" y="4410588"/>
                    <a:ext cx="213864"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2A9301F-439A-45A0-8138-DE52D9EF3325}"/>
                      </a:ext>
                    </a:extLst>
                  </p:cNvPr>
                  <p:cNvCxnSpPr/>
                  <p:nvPr/>
                </p:nvCxnSpPr>
                <p:spPr>
                  <a:xfrm flipV="1">
                    <a:off x="2903838" y="4254497"/>
                    <a:ext cx="0" cy="156091"/>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23FD22B-C3B3-43A2-A4E7-9BBCD39B73F2}"/>
                      </a:ext>
                    </a:extLst>
                  </p:cNvPr>
                  <p:cNvCxnSpPr/>
                  <p:nvPr/>
                </p:nvCxnSpPr>
                <p:spPr>
                  <a:xfrm>
                    <a:off x="2891481" y="4254497"/>
                    <a:ext cx="926757"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E9C5E0A6-7E04-4FFA-AB46-F0BBD539DC04}"/>
                      </a:ext>
                    </a:extLst>
                  </p:cNvPr>
                  <p:cNvCxnSpPr/>
                  <p:nvPr/>
                </p:nvCxnSpPr>
                <p:spPr>
                  <a:xfrm>
                    <a:off x="3818238" y="4254497"/>
                    <a:ext cx="0" cy="598701"/>
                  </a:xfrm>
                  <a:prstGeom prst="line">
                    <a:avLst/>
                  </a:prstGeom>
                </p:spPr>
                <p:style>
                  <a:lnRef idx="1">
                    <a:schemeClr val="dk1"/>
                  </a:lnRef>
                  <a:fillRef idx="0">
                    <a:schemeClr val="dk1"/>
                  </a:fillRef>
                  <a:effectRef idx="0">
                    <a:schemeClr val="dk1"/>
                  </a:effectRef>
                  <a:fontRef idx="minor">
                    <a:schemeClr val="tx1"/>
                  </a:fontRef>
                </p:style>
              </p:cxnSp>
            </p:grpSp>
            <p:grpSp>
              <p:nvGrpSpPr>
                <p:cNvPr id="98" name="Group 97">
                  <a:extLst>
                    <a:ext uri="{FF2B5EF4-FFF2-40B4-BE49-F238E27FC236}">
                      <a16:creationId xmlns:a16="http://schemas.microsoft.com/office/drawing/2014/main" id="{45B22BB9-6815-45E8-AD24-F065ED6827A1}"/>
                    </a:ext>
                  </a:extLst>
                </p:cNvPr>
                <p:cNvGrpSpPr/>
                <p:nvPr/>
              </p:nvGrpSpPr>
              <p:grpSpPr>
                <a:xfrm>
                  <a:off x="1959018" y="4271897"/>
                  <a:ext cx="555322" cy="165614"/>
                  <a:chOff x="1959018" y="4271897"/>
                  <a:chExt cx="555322" cy="165614"/>
                </a:xfrm>
              </p:grpSpPr>
              <p:sp>
                <p:nvSpPr>
                  <p:cNvPr id="86" name="Lightning Bolt 85">
                    <a:extLst>
                      <a:ext uri="{FF2B5EF4-FFF2-40B4-BE49-F238E27FC236}">
                        <a16:creationId xmlns:a16="http://schemas.microsoft.com/office/drawing/2014/main" id="{12C2B56B-2F39-4BDE-8AC5-EE1E09526B25}"/>
                      </a:ext>
                    </a:extLst>
                  </p:cNvPr>
                  <p:cNvSpPr/>
                  <p:nvPr/>
                </p:nvSpPr>
                <p:spPr>
                  <a:xfrm rot="2820815">
                    <a:off x="1938632" y="4294340"/>
                    <a:ext cx="163556" cy="122783"/>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Lightning Bolt 86">
                    <a:extLst>
                      <a:ext uri="{FF2B5EF4-FFF2-40B4-BE49-F238E27FC236}">
                        <a16:creationId xmlns:a16="http://schemas.microsoft.com/office/drawing/2014/main" id="{3D54AB1A-75D3-4432-9FB3-A6F69DCF3746}"/>
                      </a:ext>
                    </a:extLst>
                  </p:cNvPr>
                  <p:cNvSpPr/>
                  <p:nvPr/>
                </p:nvSpPr>
                <p:spPr>
                  <a:xfrm rot="2820815">
                    <a:off x="2026779" y="4294341"/>
                    <a:ext cx="163556" cy="122783"/>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Lightning Bolt 87">
                    <a:extLst>
                      <a:ext uri="{FF2B5EF4-FFF2-40B4-BE49-F238E27FC236}">
                        <a16:creationId xmlns:a16="http://schemas.microsoft.com/office/drawing/2014/main" id="{C007C4C0-58C0-4F68-98D9-0D1ABF351A22}"/>
                      </a:ext>
                    </a:extLst>
                  </p:cNvPr>
                  <p:cNvSpPr/>
                  <p:nvPr/>
                </p:nvSpPr>
                <p:spPr>
                  <a:xfrm rot="2820815">
                    <a:off x="2114127" y="4293393"/>
                    <a:ext cx="163556" cy="122783"/>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Lightning Bolt 88">
                    <a:extLst>
                      <a:ext uri="{FF2B5EF4-FFF2-40B4-BE49-F238E27FC236}">
                        <a16:creationId xmlns:a16="http://schemas.microsoft.com/office/drawing/2014/main" id="{AFAA0871-225E-4400-8670-AEE11ED783B6}"/>
                      </a:ext>
                    </a:extLst>
                  </p:cNvPr>
                  <p:cNvSpPr/>
                  <p:nvPr/>
                </p:nvSpPr>
                <p:spPr>
                  <a:xfrm rot="2820815">
                    <a:off x="2200901" y="4293232"/>
                    <a:ext cx="163556" cy="122783"/>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Lightning Bolt 89">
                    <a:extLst>
                      <a:ext uri="{FF2B5EF4-FFF2-40B4-BE49-F238E27FC236}">
                        <a16:creationId xmlns:a16="http://schemas.microsoft.com/office/drawing/2014/main" id="{6225E716-3026-4FC6-AB65-B0D285DF87C6}"/>
                      </a:ext>
                    </a:extLst>
                  </p:cNvPr>
                  <p:cNvSpPr/>
                  <p:nvPr/>
                </p:nvSpPr>
                <p:spPr>
                  <a:xfrm rot="2820815">
                    <a:off x="2371171" y="4294340"/>
                    <a:ext cx="163556" cy="122783"/>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Lightning Bolt 90">
                    <a:extLst>
                      <a:ext uri="{FF2B5EF4-FFF2-40B4-BE49-F238E27FC236}">
                        <a16:creationId xmlns:a16="http://schemas.microsoft.com/office/drawing/2014/main" id="{F2F36C45-A2ED-46E2-B346-E003ADFCEFE2}"/>
                      </a:ext>
                    </a:extLst>
                  </p:cNvPr>
                  <p:cNvSpPr/>
                  <p:nvPr/>
                </p:nvSpPr>
                <p:spPr>
                  <a:xfrm rot="2820815">
                    <a:off x="2288126" y="4292283"/>
                    <a:ext cx="163556" cy="122783"/>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6" name="Group 105">
                <a:extLst>
                  <a:ext uri="{FF2B5EF4-FFF2-40B4-BE49-F238E27FC236}">
                    <a16:creationId xmlns:a16="http://schemas.microsoft.com/office/drawing/2014/main" id="{AAF3E897-67D0-45FA-A5AF-4173F73BE94F}"/>
                  </a:ext>
                </a:extLst>
              </p:cNvPr>
              <p:cNvGrpSpPr/>
              <p:nvPr/>
            </p:nvGrpSpPr>
            <p:grpSpPr>
              <a:xfrm>
                <a:off x="4190368" y="4076709"/>
                <a:ext cx="4734345" cy="971720"/>
                <a:chOff x="4190368" y="4076709"/>
                <a:chExt cx="4734345" cy="971720"/>
              </a:xfrm>
            </p:grpSpPr>
            <p:sp>
              <p:nvSpPr>
                <p:cNvPr id="84" name="Rectangle 83">
                  <a:extLst>
                    <a:ext uri="{FF2B5EF4-FFF2-40B4-BE49-F238E27FC236}">
                      <a16:creationId xmlns:a16="http://schemas.microsoft.com/office/drawing/2014/main" id="{C99D07AA-A621-486D-BE09-ECA6DD8185C3}"/>
                    </a:ext>
                  </a:extLst>
                </p:cNvPr>
                <p:cNvSpPr/>
                <p:nvPr/>
              </p:nvSpPr>
              <p:spPr>
                <a:xfrm>
                  <a:off x="4190368" y="4264090"/>
                  <a:ext cx="4734345" cy="94308"/>
                </a:xfrm>
                <a:prstGeom prst="rect">
                  <a:avLst/>
                </a:prstGeom>
                <a:gradFill flip="none" rotWithShape="1">
                  <a:gsLst>
                    <a:gs pos="0">
                      <a:srgbClr val="3333CC">
                        <a:shade val="30000"/>
                        <a:satMod val="115000"/>
                      </a:srgbClr>
                    </a:gs>
                    <a:gs pos="50000">
                      <a:srgbClr val="3333CC">
                        <a:shade val="67500"/>
                        <a:satMod val="115000"/>
                      </a:srgbClr>
                    </a:gs>
                    <a:gs pos="100000">
                      <a:srgbClr val="3333CC">
                        <a:shade val="100000"/>
                        <a:satMod val="115000"/>
                      </a:srgb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Arrow: Down 95">
                  <a:extLst>
                    <a:ext uri="{FF2B5EF4-FFF2-40B4-BE49-F238E27FC236}">
                      <a16:creationId xmlns:a16="http://schemas.microsoft.com/office/drawing/2014/main" id="{FF57AFFF-61CD-4C65-AAB8-7792CB9CBEFC}"/>
                    </a:ext>
                  </a:extLst>
                </p:cNvPr>
                <p:cNvSpPr/>
                <p:nvPr/>
              </p:nvSpPr>
              <p:spPr>
                <a:xfrm>
                  <a:off x="4898511" y="4076709"/>
                  <a:ext cx="215837" cy="971720"/>
                </a:xfrm>
                <a:prstGeom prst="downArrow">
                  <a:avLst>
                    <a:gd name="adj1" fmla="val 50000"/>
                    <a:gd name="adj2" fmla="val 91299"/>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7" name="TextBox 96">
              <a:extLst>
                <a:ext uri="{FF2B5EF4-FFF2-40B4-BE49-F238E27FC236}">
                  <a16:creationId xmlns:a16="http://schemas.microsoft.com/office/drawing/2014/main" id="{7357B296-22C4-4E0E-9ADA-677495B81E76}"/>
                </a:ext>
              </a:extLst>
            </p:cNvPr>
            <p:cNvSpPr txBox="1"/>
            <p:nvPr/>
          </p:nvSpPr>
          <p:spPr>
            <a:xfrm>
              <a:off x="3659927" y="2559717"/>
              <a:ext cx="2204897" cy="1477328"/>
            </a:xfrm>
            <a:prstGeom prst="rect">
              <a:avLst/>
            </a:prstGeom>
            <a:noFill/>
          </p:spPr>
          <p:txBody>
            <a:bodyPr wrap="square" rtlCol="0">
              <a:spAutoFit/>
            </a:bodyPr>
            <a:lstStyle/>
            <a:p>
              <a:pPr algn="ct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Coating beam sprays gasses onto glass surface as it moves through tin bath</a:t>
              </a:r>
            </a:p>
          </p:txBody>
        </p:sp>
      </p:grpSp>
      <p:pic>
        <p:nvPicPr>
          <p:cNvPr id="95" name="Picture 94">
            <a:extLst>
              <a:ext uri="{FF2B5EF4-FFF2-40B4-BE49-F238E27FC236}">
                <a16:creationId xmlns:a16="http://schemas.microsoft.com/office/drawing/2014/main" id="{1165A9FE-0976-4603-AD94-EE6C3B144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13" name="Footer Placeholder 12">
            <a:extLst>
              <a:ext uri="{FF2B5EF4-FFF2-40B4-BE49-F238E27FC236}">
                <a16:creationId xmlns:a16="http://schemas.microsoft.com/office/drawing/2014/main" id="{69C099F7-8A79-4B74-806E-2C520DFEFF96}"/>
              </a:ext>
            </a:extLst>
          </p:cNvPr>
          <p:cNvSpPr>
            <a:spLocks noGrp="1"/>
          </p:cNvSpPr>
          <p:nvPr>
            <p:ph type="ftr" sz="quarter" idx="3"/>
          </p:nvPr>
        </p:nvSpPr>
        <p:spPr/>
        <p:txBody>
          <a:bodyPr/>
          <a:lstStyle/>
          <a:p>
            <a:r>
              <a:rPr lang="en-GB" altLang="ja-JP"/>
              <a:t>Speaker name</a:t>
            </a:r>
            <a:endParaRPr lang="ja-JP" altLang="en-US" dirty="0"/>
          </a:p>
        </p:txBody>
      </p:sp>
      <p:sp>
        <p:nvSpPr>
          <p:cNvPr id="14" name="Date Placeholder 13">
            <a:extLst>
              <a:ext uri="{FF2B5EF4-FFF2-40B4-BE49-F238E27FC236}">
                <a16:creationId xmlns:a16="http://schemas.microsoft.com/office/drawing/2014/main" id="{5DC3BAC5-AFB7-41DD-9BB7-A66E79805458}"/>
              </a:ext>
            </a:extLst>
          </p:cNvPr>
          <p:cNvSpPr>
            <a:spLocks noGrp="1"/>
          </p:cNvSpPr>
          <p:nvPr>
            <p:ph type="dt" sz="half" idx="2"/>
          </p:nvPr>
        </p:nvSpPr>
        <p:spPr/>
        <p:txBody>
          <a:bodyPr/>
          <a:lstStyle/>
          <a:p>
            <a:fld id="{4F817C96-47ED-47CA-BF6B-7149C0628B19}" type="datetime1">
              <a:rPr lang="en-GB" altLang="ja-JP" smtClean="0"/>
              <a:t>01/06/2020</a:t>
            </a:fld>
            <a:endParaRPr lang="ja-JP" altLang="en-US" dirty="0"/>
          </a:p>
        </p:txBody>
      </p:sp>
      <p:sp>
        <p:nvSpPr>
          <p:cNvPr id="17" name="Slide Number Placeholder 16">
            <a:extLst>
              <a:ext uri="{FF2B5EF4-FFF2-40B4-BE49-F238E27FC236}">
                <a16:creationId xmlns:a16="http://schemas.microsoft.com/office/drawing/2014/main" id="{FBB54924-8B11-40D1-AEEC-DA881F1DD4E9}"/>
              </a:ext>
            </a:extLst>
          </p:cNvPr>
          <p:cNvSpPr>
            <a:spLocks noGrp="1"/>
          </p:cNvSpPr>
          <p:nvPr>
            <p:ph type="sldNum" sz="quarter" idx="4"/>
          </p:nvPr>
        </p:nvSpPr>
        <p:spPr/>
        <p:txBody>
          <a:bodyPr/>
          <a:lstStyle/>
          <a:p>
            <a:fld id="{6C921AB9-5F11-43C5-B957-02FF2E1FCA22}" type="slidenum">
              <a:rPr lang="ja-JP" altLang="en-US" smtClean="0"/>
              <a:pPr/>
              <a:t>15</a:t>
            </a:fld>
            <a:endParaRPr lang="ja-JP" altLang="en-US" dirty="0"/>
          </a:p>
        </p:txBody>
      </p:sp>
    </p:spTree>
    <p:extLst>
      <p:ext uri="{BB962C8B-B14F-4D97-AF65-F5344CB8AC3E}">
        <p14:creationId xmlns:p14="http://schemas.microsoft.com/office/powerpoint/2010/main" val="376203320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720000" y="719999"/>
            <a:ext cx="7809303" cy="540000"/>
          </a:xfrm>
          <a:noFill/>
        </p:spPr>
        <p:txBody>
          <a:bodyPr vert="horz" lIns="67866" tIns="33338" rIns="67866" bIns="33338" rtlCol="0" anchor="ctr">
            <a:noAutofit/>
          </a:bodyPr>
          <a:lstStyle/>
          <a:p>
            <a:pPr eaLnBrk="1" hangingPunct="1"/>
            <a:r>
              <a:rPr lang="en-US" sz="2800" dirty="0">
                <a:solidFill>
                  <a:schemeClr val="accent1">
                    <a:lumMod val="50000"/>
                  </a:schemeClr>
                </a:solidFill>
              </a:rPr>
              <a:t>Manufacture of off-line coated glass</a:t>
            </a:r>
          </a:p>
        </p:txBody>
      </p:sp>
      <p:pic>
        <p:nvPicPr>
          <p:cNvPr id="6" name="Picture 5">
            <a:extLst>
              <a:ext uri="{FF2B5EF4-FFF2-40B4-BE49-F238E27FC236}">
                <a16:creationId xmlns:a16="http://schemas.microsoft.com/office/drawing/2014/main" id="{9357373F-986E-4627-B766-A2EB088CCE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7" name="Rectangle 6">
            <a:extLst>
              <a:ext uri="{FF2B5EF4-FFF2-40B4-BE49-F238E27FC236}">
                <a16:creationId xmlns:a16="http://schemas.microsoft.com/office/drawing/2014/main" id="{EA5AAF7B-CE68-472C-A325-D583C764374A}"/>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7" name="Group 146">
            <a:extLst>
              <a:ext uri="{FF2B5EF4-FFF2-40B4-BE49-F238E27FC236}">
                <a16:creationId xmlns:a16="http://schemas.microsoft.com/office/drawing/2014/main" id="{719A9A43-EC29-4BFF-A65B-DE5476CD4358}"/>
              </a:ext>
            </a:extLst>
          </p:cNvPr>
          <p:cNvGrpSpPr/>
          <p:nvPr/>
        </p:nvGrpSpPr>
        <p:grpSpPr>
          <a:xfrm>
            <a:off x="2073033" y="2658793"/>
            <a:ext cx="4997933" cy="2851296"/>
            <a:chOff x="2073033" y="2658793"/>
            <a:chExt cx="4997933" cy="2851296"/>
          </a:xfrm>
        </p:grpSpPr>
        <p:sp>
          <p:nvSpPr>
            <p:cNvPr id="38" name="Rectangle 37">
              <a:extLst>
                <a:ext uri="{FF2B5EF4-FFF2-40B4-BE49-F238E27FC236}">
                  <a16:creationId xmlns:a16="http://schemas.microsoft.com/office/drawing/2014/main" id="{679AB5DA-FCF4-48F5-8EEE-0452E852752C}"/>
                </a:ext>
              </a:extLst>
            </p:cNvPr>
            <p:cNvSpPr/>
            <p:nvPr/>
          </p:nvSpPr>
          <p:spPr>
            <a:xfrm>
              <a:off x="2073033" y="2658793"/>
              <a:ext cx="4997933" cy="2851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EFC071E1-1023-4FFD-BA7D-72D06F034CB5}"/>
                </a:ext>
              </a:extLst>
            </p:cNvPr>
            <p:cNvSpPr/>
            <p:nvPr/>
          </p:nvSpPr>
          <p:spPr>
            <a:xfrm>
              <a:off x="2280903" y="2851297"/>
              <a:ext cx="4577092" cy="24756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2" name="Group 141">
            <a:extLst>
              <a:ext uri="{FF2B5EF4-FFF2-40B4-BE49-F238E27FC236}">
                <a16:creationId xmlns:a16="http://schemas.microsoft.com/office/drawing/2014/main" id="{C305AD12-E76B-42FC-B88F-28060D5B9741}"/>
              </a:ext>
            </a:extLst>
          </p:cNvPr>
          <p:cNvGrpSpPr/>
          <p:nvPr/>
        </p:nvGrpSpPr>
        <p:grpSpPr>
          <a:xfrm>
            <a:off x="385009" y="2658980"/>
            <a:ext cx="1895890" cy="2851483"/>
            <a:chOff x="385009" y="2658980"/>
            <a:chExt cx="1895890" cy="2851483"/>
          </a:xfrm>
        </p:grpSpPr>
        <p:grpSp>
          <p:nvGrpSpPr>
            <p:cNvPr id="30" name="Group 29">
              <a:extLst>
                <a:ext uri="{FF2B5EF4-FFF2-40B4-BE49-F238E27FC236}">
                  <a16:creationId xmlns:a16="http://schemas.microsoft.com/office/drawing/2014/main" id="{20CC5D84-6877-4BE4-AF28-F74DD1BC2816}"/>
                </a:ext>
              </a:extLst>
            </p:cNvPr>
            <p:cNvGrpSpPr/>
            <p:nvPr/>
          </p:nvGrpSpPr>
          <p:grpSpPr>
            <a:xfrm>
              <a:off x="385009" y="2658980"/>
              <a:ext cx="553454" cy="2851483"/>
              <a:chOff x="385009" y="2658980"/>
              <a:chExt cx="553454" cy="2851483"/>
            </a:xfrm>
          </p:grpSpPr>
          <p:cxnSp>
            <p:nvCxnSpPr>
              <p:cNvPr id="18" name="Straight Connector 17">
                <a:extLst>
                  <a:ext uri="{FF2B5EF4-FFF2-40B4-BE49-F238E27FC236}">
                    <a16:creationId xmlns:a16="http://schemas.microsoft.com/office/drawing/2014/main" id="{5CBE5FA8-D994-448C-BD78-516597CDE134}"/>
                  </a:ext>
                </a:extLst>
              </p:cNvPr>
              <p:cNvCxnSpPr/>
              <p:nvPr/>
            </p:nvCxnSpPr>
            <p:spPr>
              <a:xfrm>
                <a:off x="385009" y="2851484"/>
                <a:ext cx="408174"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40D0201-A7DC-438A-9E68-23F6D7C350A3}"/>
                  </a:ext>
                </a:extLst>
              </p:cNvPr>
              <p:cNvCxnSpPr/>
              <p:nvPr/>
            </p:nvCxnSpPr>
            <p:spPr>
              <a:xfrm>
                <a:off x="385010" y="2658980"/>
                <a:ext cx="553453"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32FB031-F188-4077-A9C7-D38294F2BF62}"/>
                  </a:ext>
                </a:extLst>
              </p:cNvPr>
              <p:cNvCxnSpPr>
                <a:cxnSpLocks/>
              </p:cNvCxnSpPr>
              <p:nvPr/>
            </p:nvCxnSpPr>
            <p:spPr>
              <a:xfrm>
                <a:off x="938463" y="2658980"/>
                <a:ext cx="0" cy="285148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F5E851E1-A9B6-43D6-9BDE-FD70EEDA45F8}"/>
                  </a:ext>
                </a:extLst>
              </p:cNvPr>
              <p:cNvCxnSpPr/>
              <p:nvPr/>
            </p:nvCxnSpPr>
            <p:spPr>
              <a:xfrm>
                <a:off x="385009" y="5318196"/>
                <a:ext cx="408174"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55D4A70-2A36-44F0-B436-9728B37DFC92}"/>
                  </a:ext>
                </a:extLst>
              </p:cNvPr>
              <p:cNvCxnSpPr/>
              <p:nvPr/>
            </p:nvCxnSpPr>
            <p:spPr>
              <a:xfrm>
                <a:off x="385009" y="5510463"/>
                <a:ext cx="553453"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614D012-4BAD-4299-8071-6920A6DBAD85}"/>
                  </a:ext>
                </a:extLst>
              </p:cNvPr>
              <p:cNvCxnSpPr/>
              <p:nvPr/>
            </p:nvCxnSpPr>
            <p:spPr>
              <a:xfrm>
                <a:off x="793183" y="2851484"/>
                <a:ext cx="0" cy="2475692"/>
              </a:xfrm>
              <a:prstGeom prst="line">
                <a:avLst/>
              </a:prstGeom>
            </p:spPr>
            <p:style>
              <a:lnRef idx="1">
                <a:schemeClr val="dk1"/>
              </a:lnRef>
              <a:fillRef idx="0">
                <a:schemeClr val="dk1"/>
              </a:fillRef>
              <a:effectRef idx="0">
                <a:schemeClr val="dk1"/>
              </a:effectRef>
              <a:fontRef idx="minor">
                <a:schemeClr val="tx1"/>
              </a:fontRef>
            </p:style>
          </p:cxnSp>
        </p:grpSp>
        <p:sp>
          <p:nvSpPr>
            <p:cNvPr id="51" name="Rectangle 50">
              <a:extLst>
                <a:ext uri="{FF2B5EF4-FFF2-40B4-BE49-F238E27FC236}">
                  <a16:creationId xmlns:a16="http://schemas.microsoft.com/office/drawing/2014/main" id="{D0616D4C-43BE-4CE8-ABF1-7D350E725153}"/>
                </a:ext>
              </a:extLst>
            </p:cNvPr>
            <p:cNvSpPr/>
            <p:nvPr/>
          </p:nvSpPr>
          <p:spPr>
            <a:xfrm>
              <a:off x="938462" y="4706284"/>
              <a:ext cx="1139673" cy="314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9C949E9-2074-4C92-8515-6E378F769D98}"/>
                </a:ext>
              </a:extLst>
            </p:cNvPr>
            <p:cNvSpPr/>
            <p:nvPr/>
          </p:nvSpPr>
          <p:spPr>
            <a:xfrm>
              <a:off x="793183" y="4809190"/>
              <a:ext cx="1487716" cy="895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A2DE82B3-C2E6-489C-924E-8AE9CD9BCC01}"/>
                </a:ext>
              </a:extLst>
            </p:cNvPr>
            <p:cNvGrpSpPr/>
            <p:nvPr/>
          </p:nvGrpSpPr>
          <p:grpSpPr>
            <a:xfrm>
              <a:off x="1353350" y="4389445"/>
              <a:ext cx="311510" cy="928564"/>
              <a:chOff x="1353350" y="4389445"/>
              <a:chExt cx="311510" cy="928564"/>
            </a:xfrm>
          </p:grpSpPr>
          <p:sp>
            <p:nvSpPr>
              <p:cNvPr id="40" name="Rectangle 39">
                <a:extLst>
                  <a:ext uri="{FF2B5EF4-FFF2-40B4-BE49-F238E27FC236}">
                    <a16:creationId xmlns:a16="http://schemas.microsoft.com/office/drawing/2014/main" id="{4C0758CD-3FFD-4DF8-9826-614B2AB07AB9}"/>
                  </a:ext>
                </a:extLst>
              </p:cNvPr>
              <p:cNvSpPr/>
              <p:nvPr/>
            </p:nvSpPr>
            <p:spPr>
              <a:xfrm>
                <a:off x="1353350" y="4389445"/>
                <a:ext cx="304797" cy="92856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a:extLst>
                  <a:ext uri="{FF2B5EF4-FFF2-40B4-BE49-F238E27FC236}">
                    <a16:creationId xmlns:a16="http://schemas.microsoft.com/office/drawing/2014/main" id="{08A5E01C-F78F-4F52-8090-2099DEFFEC03}"/>
                  </a:ext>
                </a:extLst>
              </p:cNvPr>
              <p:cNvCxnSpPr>
                <a:cxnSpLocks/>
              </p:cNvCxnSpPr>
              <p:nvPr/>
            </p:nvCxnSpPr>
            <p:spPr>
              <a:xfrm flipH="1">
                <a:off x="1353350" y="4389445"/>
                <a:ext cx="311510" cy="92856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661BA355-3F16-4ACF-B062-EAC0A4CC3DD7}"/>
                  </a:ext>
                </a:extLst>
              </p:cNvPr>
              <p:cNvCxnSpPr/>
              <p:nvPr/>
            </p:nvCxnSpPr>
            <p:spPr>
              <a:xfrm>
                <a:off x="1353350" y="4389445"/>
                <a:ext cx="304797" cy="928564"/>
              </a:xfrm>
              <a:prstGeom prst="line">
                <a:avLst/>
              </a:prstGeom>
            </p:spPr>
            <p:style>
              <a:lnRef idx="1">
                <a:schemeClr val="dk1"/>
              </a:lnRef>
              <a:fillRef idx="0">
                <a:schemeClr val="dk1"/>
              </a:fillRef>
              <a:effectRef idx="0">
                <a:schemeClr val="dk1"/>
              </a:effectRef>
              <a:fontRef idx="minor">
                <a:schemeClr val="tx1"/>
              </a:fontRef>
            </p:style>
          </p:cxnSp>
        </p:grpSp>
        <p:grpSp>
          <p:nvGrpSpPr>
            <p:cNvPr id="140" name="Group 139">
              <a:extLst>
                <a:ext uri="{FF2B5EF4-FFF2-40B4-BE49-F238E27FC236}">
                  <a16:creationId xmlns:a16="http://schemas.microsoft.com/office/drawing/2014/main" id="{C9C8EF12-18CD-4A28-B082-B085FAF0DDB2}"/>
                </a:ext>
              </a:extLst>
            </p:cNvPr>
            <p:cNvGrpSpPr/>
            <p:nvPr/>
          </p:nvGrpSpPr>
          <p:grpSpPr>
            <a:xfrm>
              <a:off x="614697" y="2906059"/>
              <a:ext cx="1262946" cy="578152"/>
              <a:chOff x="614697" y="2906059"/>
              <a:chExt cx="1262946" cy="578152"/>
            </a:xfrm>
          </p:grpSpPr>
          <p:sp>
            <p:nvSpPr>
              <p:cNvPr id="56" name="Callout: Left Arrow 55">
                <a:extLst>
                  <a:ext uri="{FF2B5EF4-FFF2-40B4-BE49-F238E27FC236}">
                    <a16:creationId xmlns:a16="http://schemas.microsoft.com/office/drawing/2014/main" id="{6B895609-B0F6-480C-8257-734BB8C92AFA}"/>
                  </a:ext>
                </a:extLst>
              </p:cNvPr>
              <p:cNvSpPr/>
              <p:nvPr/>
            </p:nvSpPr>
            <p:spPr>
              <a:xfrm>
                <a:off x="614697" y="2906059"/>
                <a:ext cx="1245365" cy="578152"/>
              </a:xfrm>
              <a:prstGeom prst="leftArrowCallout">
                <a:avLst>
                  <a:gd name="adj1" fmla="val 16416"/>
                  <a:gd name="adj2" fmla="val 8208"/>
                  <a:gd name="adj3" fmla="val 29880"/>
                  <a:gd name="adj4" fmla="val 55034"/>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extLst>
                  <a:ext uri="{FF2B5EF4-FFF2-40B4-BE49-F238E27FC236}">
                    <a16:creationId xmlns:a16="http://schemas.microsoft.com/office/drawing/2014/main" id="{0FF6FA27-A886-4270-BB7D-534C12CCE8B8}"/>
                  </a:ext>
                </a:extLst>
              </p:cNvPr>
              <p:cNvSpPr txBox="1"/>
              <p:nvPr/>
            </p:nvSpPr>
            <p:spPr>
              <a:xfrm>
                <a:off x="1185732" y="3041246"/>
                <a:ext cx="691911"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Pump</a:t>
                </a:r>
              </a:p>
            </p:txBody>
          </p:sp>
        </p:grpSp>
      </p:grpSp>
      <p:grpSp>
        <p:nvGrpSpPr>
          <p:cNvPr id="143" name="Group 142">
            <a:extLst>
              <a:ext uri="{FF2B5EF4-FFF2-40B4-BE49-F238E27FC236}">
                <a16:creationId xmlns:a16="http://schemas.microsoft.com/office/drawing/2014/main" id="{FB5F9999-439A-4B2B-BB1F-584C4E7C7EDA}"/>
              </a:ext>
            </a:extLst>
          </p:cNvPr>
          <p:cNvGrpSpPr/>
          <p:nvPr/>
        </p:nvGrpSpPr>
        <p:grpSpPr>
          <a:xfrm>
            <a:off x="6686856" y="2658793"/>
            <a:ext cx="2072134" cy="2851483"/>
            <a:chOff x="6686856" y="2658793"/>
            <a:chExt cx="2072134" cy="2851483"/>
          </a:xfrm>
        </p:grpSpPr>
        <p:grpSp>
          <p:nvGrpSpPr>
            <p:cNvPr id="31" name="Group 30">
              <a:extLst>
                <a:ext uri="{FF2B5EF4-FFF2-40B4-BE49-F238E27FC236}">
                  <a16:creationId xmlns:a16="http://schemas.microsoft.com/office/drawing/2014/main" id="{49B01AAD-B6AE-4273-9ABB-F5ABAB193DCC}"/>
                </a:ext>
              </a:extLst>
            </p:cNvPr>
            <p:cNvGrpSpPr/>
            <p:nvPr/>
          </p:nvGrpSpPr>
          <p:grpSpPr>
            <a:xfrm flipH="1">
              <a:off x="8205536" y="2658793"/>
              <a:ext cx="553454" cy="2851483"/>
              <a:chOff x="385009" y="2658980"/>
              <a:chExt cx="553454" cy="2851483"/>
            </a:xfrm>
          </p:grpSpPr>
          <p:cxnSp>
            <p:nvCxnSpPr>
              <p:cNvPr id="32" name="Straight Connector 31">
                <a:extLst>
                  <a:ext uri="{FF2B5EF4-FFF2-40B4-BE49-F238E27FC236}">
                    <a16:creationId xmlns:a16="http://schemas.microsoft.com/office/drawing/2014/main" id="{6E434D81-F0FC-41FD-961E-1A6586CBC386}"/>
                  </a:ext>
                </a:extLst>
              </p:cNvPr>
              <p:cNvCxnSpPr/>
              <p:nvPr/>
            </p:nvCxnSpPr>
            <p:spPr>
              <a:xfrm>
                <a:off x="385009" y="2851484"/>
                <a:ext cx="408174"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CD646C1-DDF3-47D0-947F-D625686F6190}"/>
                  </a:ext>
                </a:extLst>
              </p:cNvPr>
              <p:cNvCxnSpPr/>
              <p:nvPr/>
            </p:nvCxnSpPr>
            <p:spPr>
              <a:xfrm>
                <a:off x="385010" y="2658980"/>
                <a:ext cx="553453"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8EFE194-617F-4FEE-BD93-F66F4C6B034C}"/>
                  </a:ext>
                </a:extLst>
              </p:cNvPr>
              <p:cNvCxnSpPr>
                <a:cxnSpLocks/>
              </p:cNvCxnSpPr>
              <p:nvPr/>
            </p:nvCxnSpPr>
            <p:spPr>
              <a:xfrm>
                <a:off x="938463" y="2658980"/>
                <a:ext cx="0" cy="285148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BDF3FA2D-B87F-4D18-98A3-571AAD6410BE}"/>
                  </a:ext>
                </a:extLst>
              </p:cNvPr>
              <p:cNvCxnSpPr/>
              <p:nvPr/>
            </p:nvCxnSpPr>
            <p:spPr>
              <a:xfrm>
                <a:off x="385009" y="5318196"/>
                <a:ext cx="408174"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27FA55B-FC3D-41DB-A1F8-D5652DB130C4}"/>
                  </a:ext>
                </a:extLst>
              </p:cNvPr>
              <p:cNvCxnSpPr/>
              <p:nvPr/>
            </p:nvCxnSpPr>
            <p:spPr>
              <a:xfrm>
                <a:off x="385009" y="5510463"/>
                <a:ext cx="553453"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0207E72-AFB4-413C-9337-A5752E89AF5C}"/>
                  </a:ext>
                </a:extLst>
              </p:cNvPr>
              <p:cNvCxnSpPr/>
              <p:nvPr/>
            </p:nvCxnSpPr>
            <p:spPr>
              <a:xfrm>
                <a:off x="793183" y="2851484"/>
                <a:ext cx="0" cy="2475692"/>
              </a:xfrm>
              <a:prstGeom prst="line">
                <a:avLst/>
              </a:prstGeom>
            </p:spPr>
            <p:style>
              <a:lnRef idx="1">
                <a:schemeClr val="dk1"/>
              </a:lnRef>
              <a:fillRef idx="0">
                <a:schemeClr val="dk1"/>
              </a:fillRef>
              <a:effectRef idx="0">
                <a:schemeClr val="dk1"/>
              </a:effectRef>
              <a:fontRef idx="minor">
                <a:schemeClr val="tx1"/>
              </a:fontRef>
            </p:style>
          </p:cxnSp>
        </p:grpSp>
        <p:sp>
          <p:nvSpPr>
            <p:cNvPr id="52" name="Rectangle 51">
              <a:extLst>
                <a:ext uri="{FF2B5EF4-FFF2-40B4-BE49-F238E27FC236}">
                  <a16:creationId xmlns:a16="http://schemas.microsoft.com/office/drawing/2014/main" id="{E71A9248-8CE5-4367-B9C7-568D6558AEED}"/>
                </a:ext>
              </a:extLst>
            </p:cNvPr>
            <p:cNvSpPr/>
            <p:nvPr/>
          </p:nvSpPr>
          <p:spPr>
            <a:xfrm>
              <a:off x="7065865" y="4705321"/>
              <a:ext cx="1139670" cy="314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5DAA4AE4-42F1-4CF2-BBE9-F893FE81E541}"/>
                </a:ext>
              </a:extLst>
            </p:cNvPr>
            <p:cNvSpPr/>
            <p:nvPr/>
          </p:nvSpPr>
          <p:spPr>
            <a:xfrm>
              <a:off x="6863100" y="4818522"/>
              <a:ext cx="1487716" cy="895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504758E4-3401-41FC-B245-4E593CB2945E}"/>
                </a:ext>
              </a:extLst>
            </p:cNvPr>
            <p:cNvGrpSpPr/>
            <p:nvPr/>
          </p:nvGrpSpPr>
          <p:grpSpPr>
            <a:xfrm>
              <a:off x="7479139" y="4398425"/>
              <a:ext cx="311510" cy="928564"/>
              <a:chOff x="1353350" y="4389445"/>
              <a:chExt cx="311510" cy="928564"/>
            </a:xfrm>
          </p:grpSpPr>
          <p:sp>
            <p:nvSpPr>
              <p:cNvPr id="48" name="Rectangle 47">
                <a:extLst>
                  <a:ext uri="{FF2B5EF4-FFF2-40B4-BE49-F238E27FC236}">
                    <a16:creationId xmlns:a16="http://schemas.microsoft.com/office/drawing/2014/main" id="{E77B452E-F57E-43F5-80AB-E54E4B518B5A}"/>
                  </a:ext>
                </a:extLst>
              </p:cNvPr>
              <p:cNvSpPr/>
              <p:nvPr/>
            </p:nvSpPr>
            <p:spPr>
              <a:xfrm>
                <a:off x="1353350" y="4389445"/>
                <a:ext cx="304797" cy="92856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9" name="Straight Connector 48">
                <a:extLst>
                  <a:ext uri="{FF2B5EF4-FFF2-40B4-BE49-F238E27FC236}">
                    <a16:creationId xmlns:a16="http://schemas.microsoft.com/office/drawing/2014/main" id="{8F36F5A9-2BC9-4909-9199-0FA01A40097D}"/>
                  </a:ext>
                </a:extLst>
              </p:cNvPr>
              <p:cNvCxnSpPr>
                <a:cxnSpLocks/>
              </p:cNvCxnSpPr>
              <p:nvPr/>
            </p:nvCxnSpPr>
            <p:spPr>
              <a:xfrm flipH="1">
                <a:off x="1353350" y="4389445"/>
                <a:ext cx="311510" cy="92856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349C09C-A57D-4C5B-90CE-D2210859319F}"/>
                  </a:ext>
                </a:extLst>
              </p:cNvPr>
              <p:cNvCxnSpPr/>
              <p:nvPr/>
            </p:nvCxnSpPr>
            <p:spPr>
              <a:xfrm>
                <a:off x="1353350" y="4389445"/>
                <a:ext cx="304797" cy="928564"/>
              </a:xfrm>
              <a:prstGeom prst="line">
                <a:avLst/>
              </a:prstGeom>
            </p:spPr>
            <p:style>
              <a:lnRef idx="1">
                <a:schemeClr val="dk1"/>
              </a:lnRef>
              <a:fillRef idx="0">
                <a:schemeClr val="dk1"/>
              </a:fillRef>
              <a:effectRef idx="0">
                <a:schemeClr val="dk1"/>
              </a:effectRef>
              <a:fontRef idx="minor">
                <a:schemeClr val="tx1"/>
              </a:fontRef>
            </p:style>
          </p:cxnSp>
        </p:grpSp>
        <p:grpSp>
          <p:nvGrpSpPr>
            <p:cNvPr id="141" name="Group 140">
              <a:extLst>
                <a:ext uri="{FF2B5EF4-FFF2-40B4-BE49-F238E27FC236}">
                  <a16:creationId xmlns:a16="http://schemas.microsoft.com/office/drawing/2014/main" id="{5E56399D-C307-465F-B377-992D005DD4A1}"/>
                </a:ext>
              </a:extLst>
            </p:cNvPr>
            <p:cNvGrpSpPr/>
            <p:nvPr/>
          </p:nvGrpSpPr>
          <p:grpSpPr>
            <a:xfrm>
              <a:off x="6686856" y="2850848"/>
              <a:ext cx="1269015" cy="578152"/>
              <a:chOff x="6686856" y="2850848"/>
              <a:chExt cx="1269015" cy="578152"/>
            </a:xfrm>
          </p:grpSpPr>
          <p:sp>
            <p:nvSpPr>
              <p:cNvPr id="57" name="Callout: Left Arrow 56">
                <a:extLst>
                  <a:ext uri="{FF2B5EF4-FFF2-40B4-BE49-F238E27FC236}">
                    <a16:creationId xmlns:a16="http://schemas.microsoft.com/office/drawing/2014/main" id="{683D0ADB-C35E-4000-9B46-8B28F9C3774C}"/>
                  </a:ext>
                </a:extLst>
              </p:cNvPr>
              <p:cNvSpPr/>
              <p:nvPr/>
            </p:nvSpPr>
            <p:spPr>
              <a:xfrm>
                <a:off x="6686856" y="2850848"/>
                <a:ext cx="1245365" cy="578152"/>
              </a:xfrm>
              <a:prstGeom prst="leftArrowCallout">
                <a:avLst>
                  <a:gd name="adj1" fmla="val 16416"/>
                  <a:gd name="adj2" fmla="val 8208"/>
                  <a:gd name="adj3" fmla="val 29880"/>
                  <a:gd name="adj4" fmla="val 55034"/>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A34180B8-4411-4442-8E44-8525B957E2E3}"/>
                  </a:ext>
                </a:extLst>
              </p:cNvPr>
              <p:cNvSpPr txBox="1"/>
              <p:nvPr/>
            </p:nvSpPr>
            <p:spPr>
              <a:xfrm>
                <a:off x="7263960" y="2991868"/>
                <a:ext cx="691911"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Pump</a:t>
                </a:r>
              </a:p>
            </p:txBody>
          </p:sp>
        </p:grpSp>
      </p:grpSp>
      <p:sp>
        <p:nvSpPr>
          <p:cNvPr id="60" name="TextBox 59">
            <a:extLst>
              <a:ext uri="{FF2B5EF4-FFF2-40B4-BE49-F238E27FC236}">
                <a16:creationId xmlns:a16="http://schemas.microsoft.com/office/drawing/2014/main" id="{B07566A7-3F3A-47AA-B8A3-57296B5DEDD1}"/>
              </a:ext>
            </a:extLst>
          </p:cNvPr>
          <p:cNvSpPr txBox="1"/>
          <p:nvPr/>
        </p:nvSpPr>
        <p:spPr>
          <a:xfrm>
            <a:off x="232814" y="5673413"/>
            <a:ext cx="1411295"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More chambers</a:t>
            </a:r>
          </a:p>
        </p:txBody>
      </p:sp>
      <p:sp>
        <p:nvSpPr>
          <p:cNvPr id="61" name="TextBox 60">
            <a:extLst>
              <a:ext uri="{FF2B5EF4-FFF2-40B4-BE49-F238E27FC236}">
                <a16:creationId xmlns:a16="http://schemas.microsoft.com/office/drawing/2014/main" id="{B3FC680B-4257-4215-B217-739B7BBD8362}"/>
              </a:ext>
            </a:extLst>
          </p:cNvPr>
          <p:cNvSpPr txBox="1"/>
          <p:nvPr/>
        </p:nvSpPr>
        <p:spPr>
          <a:xfrm>
            <a:off x="7606958" y="5673360"/>
            <a:ext cx="1411295"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More chambers</a:t>
            </a:r>
          </a:p>
        </p:txBody>
      </p:sp>
      <p:sp>
        <p:nvSpPr>
          <p:cNvPr id="15" name="TextBox 14">
            <a:extLst>
              <a:ext uri="{FF2B5EF4-FFF2-40B4-BE49-F238E27FC236}">
                <a16:creationId xmlns:a16="http://schemas.microsoft.com/office/drawing/2014/main" id="{32B3BEA7-9EFB-444F-9814-D38F26CC9562}"/>
              </a:ext>
            </a:extLst>
          </p:cNvPr>
          <p:cNvSpPr txBox="1"/>
          <p:nvPr/>
        </p:nvSpPr>
        <p:spPr>
          <a:xfrm>
            <a:off x="6514240" y="2197568"/>
            <a:ext cx="1487801"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Power Supply</a:t>
            </a:r>
          </a:p>
        </p:txBody>
      </p:sp>
      <p:grpSp>
        <p:nvGrpSpPr>
          <p:cNvPr id="146" name="Group 145">
            <a:extLst>
              <a:ext uri="{FF2B5EF4-FFF2-40B4-BE49-F238E27FC236}">
                <a16:creationId xmlns:a16="http://schemas.microsoft.com/office/drawing/2014/main" id="{F2159DF8-EA25-4336-B387-76F80E92066E}"/>
              </a:ext>
            </a:extLst>
          </p:cNvPr>
          <p:cNvGrpSpPr/>
          <p:nvPr/>
        </p:nvGrpSpPr>
        <p:grpSpPr>
          <a:xfrm>
            <a:off x="4573121" y="1847850"/>
            <a:ext cx="1874824" cy="1152561"/>
            <a:chOff x="4573121" y="1847850"/>
            <a:chExt cx="1874824" cy="1152561"/>
          </a:xfrm>
        </p:grpSpPr>
        <p:cxnSp>
          <p:nvCxnSpPr>
            <p:cNvPr id="8" name="Straight Connector 7">
              <a:extLst>
                <a:ext uri="{FF2B5EF4-FFF2-40B4-BE49-F238E27FC236}">
                  <a16:creationId xmlns:a16="http://schemas.microsoft.com/office/drawing/2014/main" id="{3D438548-4770-440C-B9BD-A1AA76F6AF4C}"/>
                </a:ext>
              </a:extLst>
            </p:cNvPr>
            <p:cNvCxnSpPr>
              <a:cxnSpLocks/>
              <a:stCxn id="2" idx="0"/>
              <a:endCxn id="139" idx="2"/>
            </p:cNvCxnSpPr>
            <p:nvPr/>
          </p:nvCxnSpPr>
          <p:spPr>
            <a:xfrm flipH="1" flipV="1">
              <a:off x="4573287" y="1876501"/>
              <a:ext cx="6435" cy="112391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49E6C87-51D7-4D54-9334-7947F68612C6}"/>
                </a:ext>
              </a:extLst>
            </p:cNvPr>
            <p:cNvCxnSpPr>
              <a:cxnSpLocks/>
            </p:cNvCxnSpPr>
            <p:nvPr/>
          </p:nvCxnSpPr>
          <p:spPr>
            <a:xfrm>
              <a:off x="4573121" y="1866045"/>
              <a:ext cx="160191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CF17BB7-ACA2-4941-9B45-2D99A8E34182}"/>
                </a:ext>
              </a:extLst>
            </p:cNvPr>
            <p:cNvCxnSpPr>
              <a:cxnSpLocks/>
            </p:cNvCxnSpPr>
            <p:nvPr/>
          </p:nvCxnSpPr>
          <p:spPr>
            <a:xfrm>
              <a:off x="6175031" y="1847850"/>
              <a:ext cx="0" cy="170521"/>
            </a:xfrm>
            <a:prstGeom prst="line">
              <a:avLst/>
            </a:prstGeom>
          </p:spPr>
          <p:style>
            <a:lnRef idx="1">
              <a:schemeClr val="dk1"/>
            </a:lnRef>
            <a:fillRef idx="0">
              <a:schemeClr val="dk1"/>
            </a:fillRef>
            <a:effectRef idx="0">
              <a:schemeClr val="dk1"/>
            </a:effectRef>
            <a:fontRef idx="minor">
              <a:schemeClr val="tx1"/>
            </a:fontRef>
          </p:style>
        </p:cxnSp>
        <p:grpSp>
          <p:nvGrpSpPr>
            <p:cNvPr id="145" name="Group 144">
              <a:extLst>
                <a:ext uri="{FF2B5EF4-FFF2-40B4-BE49-F238E27FC236}">
                  <a16:creationId xmlns:a16="http://schemas.microsoft.com/office/drawing/2014/main" id="{D3860F4B-D01B-44FA-B20F-E44B738B0E6C}"/>
                </a:ext>
              </a:extLst>
            </p:cNvPr>
            <p:cNvGrpSpPr/>
            <p:nvPr/>
          </p:nvGrpSpPr>
          <p:grpSpPr>
            <a:xfrm>
              <a:off x="5894492" y="2020893"/>
              <a:ext cx="553453" cy="553453"/>
              <a:chOff x="5894492" y="2020893"/>
              <a:chExt cx="553453" cy="553453"/>
            </a:xfrm>
          </p:grpSpPr>
          <p:sp>
            <p:nvSpPr>
              <p:cNvPr id="14" name="Oval 13">
                <a:extLst>
                  <a:ext uri="{FF2B5EF4-FFF2-40B4-BE49-F238E27FC236}">
                    <a16:creationId xmlns:a16="http://schemas.microsoft.com/office/drawing/2014/main" id="{07F3EEFB-39A1-43A9-A517-45636864C910}"/>
                  </a:ext>
                </a:extLst>
              </p:cNvPr>
              <p:cNvSpPr/>
              <p:nvPr/>
            </p:nvSpPr>
            <p:spPr>
              <a:xfrm>
                <a:off x="5894492" y="2020893"/>
                <a:ext cx="553453" cy="55345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ightning Bolt 15">
                <a:extLst>
                  <a:ext uri="{FF2B5EF4-FFF2-40B4-BE49-F238E27FC236}">
                    <a16:creationId xmlns:a16="http://schemas.microsoft.com/office/drawing/2014/main" id="{A21D5734-E6B4-49E8-A026-EE4B38609580}"/>
                  </a:ext>
                </a:extLst>
              </p:cNvPr>
              <p:cNvSpPr/>
              <p:nvPr/>
            </p:nvSpPr>
            <p:spPr>
              <a:xfrm>
                <a:off x="5999096" y="2127343"/>
                <a:ext cx="338755" cy="340551"/>
              </a:xfrm>
              <a:prstGeom prst="lightningBol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7" name="TextBox 16">
            <a:extLst>
              <a:ext uri="{FF2B5EF4-FFF2-40B4-BE49-F238E27FC236}">
                <a16:creationId xmlns:a16="http://schemas.microsoft.com/office/drawing/2014/main" id="{7571B5B2-2CEB-4819-A64A-C99DE4801BF8}"/>
              </a:ext>
            </a:extLst>
          </p:cNvPr>
          <p:cNvSpPr txBox="1"/>
          <p:nvPr/>
        </p:nvSpPr>
        <p:spPr>
          <a:xfrm>
            <a:off x="2282282" y="2867884"/>
            <a:ext cx="977510"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Vacuum</a:t>
            </a:r>
          </a:p>
        </p:txBody>
      </p:sp>
      <p:sp>
        <p:nvSpPr>
          <p:cNvPr id="24" name="TextBox 23">
            <a:extLst>
              <a:ext uri="{FF2B5EF4-FFF2-40B4-BE49-F238E27FC236}">
                <a16:creationId xmlns:a16="http://schemas.microsoft.com/office/drawing/2014/main" id="{E64A6FD5-3E1B-46C0-92D4-12C6AF1EFE42}"/>
              </a:ext>
            </a:extLst>
          </p:cNvPr>
          <p:cNvSpPr txBox="1"/>
          <p:nvPr/>
        </p:nvSpPr>
        <p:spPr>
          <a:xfrm>
            <a:off x="5309944" y="3213270"/>
            <a:ext cx="1662180" cy="276999"/>
          </a:xfrm>
          <a:prstGeom prst="rect">
            <a:avLst/>
          </a:prstGeom>
          <a:noFill/>
        </p:spPr>
        <p:txBody>
          <a:bodyPr wrap="square" rtlCol="0">
            <a:spAutoFit/>
          </a:bodyPr>
          <a:lstStyle/>
          <a:p>
            <a:r>
              <a:rPr lang="en-GB" sz="1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Ambient temperature</a:t>
            </a:r>
          </a:p>
        </p:txBody>
      </p:sp>
      <p:sp>
        <p:nvSpPr>
          <p:cNvPr id="28" name="Cloud 27">
            <a:extLst>
              <a:ext uri="{FF2B5EF4-FFF2-40B4-BE49-F238E27FC236}">
                <a16:creationId xmlns:a16="http://schemas.microsoft.com/office/drawing/2014/main" id="{76E8B9E0-B055-45A7-BDA5-CE7EFF35CB03}"/>
              </a:ext>
            </a:extLst>
          </p:cNvPr>
          <p:cNvSpPr/>
          <p:nvPr/>
        </p:nvSpPr>
        <p:spPr>
          <a:xfrm>
            <a:off x="3382252" y="3988792"/>
            <a:ext cx="2377271" cy="7290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94CC8CDF-D666-49D5-8CB4-7E4521DFAF5B}"/>
              </a:ext>
            </a:extLst>
          </p:cNvPr>
          <p:cNvSpPr/>
          <p:nvPr/>
        </p:nvSpPr>
        <p:spPr>
          <a:xfrm>
            <a:off x="3827456" y="4429373"/>
            <a:ext cx="204299" cy="206864"/>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5" name="Group 154">
            <a:extLst>
              <a:ext uri="{FF2B5EF4-FFF2-40B4-BE49-F238E27FC236}">
                <a16:creationId xmlns:a16="http://schemas.microsoft.com/office/drawing/2014/main" id="{9050BAED-E9DC-4235-A790-103BD71AD6CD}"/>
              </a:ext>
            </a:extLst>
          </p:cNvPr>
          <p:cNvGrpSpPr/>
          <p:nvPr/>
        </p:nvGrpSpPr>
        <p:grpSpPr>
          <a:xfrm>
            <a:off x="2269252" y="4760307"/>
            <a:ext cx="4587135" cy="630105"/>
            <a:chOff x="2269252" y="4760307"/>
            <a:chExt cx="4587135" cy="630105"/>
          </a:xfrm>
        </p:grpSpPr>
        <p:sp>
          <p:nvSpPr>
            <p:cNvPr id="89" name="TextBox 88">
              <a:extLst>
                <a:ext uri="{FF2B5EF4-FFF2-40B4-BE49-F238E27FC236}">
                  <a16:creationId xmlns:a16="http://schemas.microsoft.com/office/drawing/2014/main" id="{5A65AE79-6794-459D-96A7-BE94542F6A8E}"/>
                </a:ext>
              </a:extLst>
            </p:cNvPr>
            <p:cNvSpPr txBox="1"/>
            <p:nvPr/>
          </p:nvSpPr>
          <p:spPr>
            <a:xfrm>
              <a:off x="4101993" y="5082635"/>
              <a:ext cx="853080" cy="307777"/>
            </a:xfrm>
            <a:prstGeom prst="rect">
              <a:avLst/>
            </a:prstGeom>
            <a:noFill/>
          </p:spPr>
          <p:txBody>
            <a:bodyPr wrap="square" rtlCol="0">
              <a:spAutoFit/>
            </a:bodyPr>
            <a:lstStyle/>
            <a:p>
              <a:r>
                <a:rPr lang="en-GB" sz="1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Rollers</a:t>
              </a:r>
            </a:p>
          </p:txBody>
        </p:sp>
        <p:grpSp>
          <p:nvGrpSpPr>
            <p:cNvPr id="153" name="Group 152">
              <a:extLst>
                <a:ext uri="{FF2B5EF4-FFF2-40B4-BE49-F238E27FC236}">
                  <a16:creationId xmlns:a16="http://schemas.microsoft.com/office/drawing/2014/main" id="{85842487-79C5-4BF1-8D53-5EB3FC725A5F}"/>
                </a:ext>
              </a:extLst>
            </p:cNvPr>
            <p:cNvGrpSpPr/>
            <p:nvPr/>
          </p:nvGrpSpPr>
          <p:grpSpPr>
            <a:xfrm>
              <a:off x="2269252" y="4881954"/>
              <a:ext cx="4587135" cy="238686"/>
              <a:chOff x="2269252" y="4881954"/>
              <a:chExt cx="4587135" cy="238686"/>
            </a:xfrm>
          </p:grpSpPr>
          <p:grpSp>
            <p:nvGrpSpPr>
              <p:cNvPr id="88" name="Group 87">
                <a:extLst>
                  <a:ext uri="{FF2B5EF4-FFF2-40B4-BE49-F238E27FC236}">
                    <a16:creationId xmlns:a16="http://schemas.microsoft.com/office/drawing/2014/main" id="{6AD4DBA7-3170-4E5D-AF55-93F93F334EA1}"/>
                  </a:ext>
                </a:extLst>
              </p:cNvPr>
              <p:cNvGrpSpPr/>
              <p:nvPr/>
            </p:nvGrpSpPr>
            <p:grpSpPr>
              <a:xfrm>
                <a:off x="2327800" y="5020093"/>
                <a:ext cx="4476457" cy="100547"/>
                <a:chOff x="5334016" y="5295102"/>
                <a:chExt cx="3373363" cy="87747"/>
              </a:xfrm>
            </p:grpSpPr>
            <p:sp>
              <p:nvSpPr>
                <p:cNvPr id="62" name="Oval 61">
                  <a:extLst>
                    <a:ext uri="{FF2B5EF4-FFF2-40B4-BE49-F238E27FC236}">
                      <a16:creationId xmlns:a16="http://schemas.microsoft.com/office/drawing/2014/main" id="{EFDDBAFD-DB47-494E-8A70-824749896380}"/>
                    </a:ext>
                  </a:extLst>
                </p:cNvPr>
                <p:cNvSpPr/>
                <p:nvPr/>
              </p:nvSpPr>
              <p:spPr>
                <a:xfrm>
                  <a:off x="5599420"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4676510A-606B-48E5-BE06-552D6938B8BF}"/>
                    </a:ext>
                  </a:extLst>
                </p:cNvPr>
                <p:cNvSpPr/>
                <p:nvPr/>
              </p:nvSpPr>
              <p:spPr>
                <a:xfrm>
                  <a:off x="5466718" y="5295109"/>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D9518AD3-D39C-42F1-9EB7-1C9CBE33A632}"/>
                    </a:ext>
                  </a:extLst>
                </p:cNvPr>
                <p:cNvSpPr/>
                <p:nvPr/>
              </p:nvSpPr>
              <p:spPr>
                <a:xfrm>
                  <a:off x="5334016" y="5295110"/>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86F04BB4-94B8-4458-8ABF-284B808026F8}"/>
                    </a:ext>
                  </a:extLst>
                </p:cNvPr>
                <p:cNvSpPr/>
                <p:nvPr/>
              </p:nvSpPr>
              <p:spPr>
                <a:xfrm>
                  <a:off x="5732122"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6E0212B5-DA2D-4C7A-8D00-A5C527920EF3}"/>
                    </a:ext>
                  </a:extLst>
                </p:cNvPr>
                <p:cNvSpPr/>
                <p:nvPr/>
              </p:nvSpPr>
              <p:spPr>
                <a:xfrm>
                  <a:off x="5864824"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52B67EBA-69D3-457C-B30B-72CC23FF7C01}"/>
                    </a:ext>
                  </a:extLst>
                </p:cNvPr>
                <p:cNvSpPr/>
                <p:nvPr/>
              </p:nvSpPr>
              <p:spPr>
                <a:xfrm>
                  <a:off x="5997526"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F4D6BA06-94F6-4836-BCFE-A72BA9DB96A6}"/>
                    </a:ext>
                  </a:extLst>
                </p:cNvPr>
                <p:cNvSpPr/>
                <p:nvPr/>
              </p:nvSpPr>
              <p:spPr>
                <a:xfrm>
                  <a:off x="6130228"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30E113D7-228F-4A94-9810-51C1A60CE772}"/>
                    </a:ext>
                  </a:extLst>
                </p:cNvPr>
                <p:cNvSpPr/>
                <p:nvPr/>
              </p:nvSpPr>
              <p:spPr>
                <a:xfrm>
                  <a:off x="6262930"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726BFB47-2AF6-48E5-8B04-DADBB0EAE8B4}"/>
                    </a:ext>
                  </a:extLst>
                </p:cNvPr>
                <p:cNvSpPr/>
                <p:nvPr/>
              </p:nvSpPr>
              <p:spPr>
                <a:xfrm>
                  <a:off x="7059142" y="5295105"/>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5242FE2-D1BC-4237-9D6C-D64F778EAAD1}"/>
                    </a:ext>
                  </a:extLst>
                </p:cNvPr>
                <p:cNvSpPr/>
                <p:nvPr/>
              </p:nvSpPr>
              <p:spPr>
                <a:xfrm>
                  <a:off x="6528334"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B393F968-4FF6-4228-A1E9-9E8377C9A6FD}"/>
                    </a:ext>
                  </a:extLst>
                </p:cNvPr>
                <p:cNvSpPr/>
                <p:nvPr/>
              </p:nvSpPr>
              <p:spPr>
                <a:xfrm>
                  <a:off x="6395632" y="5295108"/>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a:extLst>
                    <a:ext uri="{FF2B5EF4-FFF2-40B4-BE49-F238E27FC236}">
                      <a16:creationId xmlns:a16="http://schemas.microsoft.com/office/drawing/2014/main" id="{FFB93D98-0A3D-4DE7-ABC5-011D1D980572}"/>
                    </a:ext>
                  </a:extLst>
                </p:cNvPr>
                <p:cNvSpPr/>
                <p:nvPr/>
              </p:nvSpPr>
              <p:spPr>
                <a:xfrm>
                  <a:off x="7191844"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E09A7108-C702-4502-B56F-C1507BF93E1E}"/>
                    </a:ext>
                  </a:extLst>
                </p:cNvPr>
                <p:cNvSpPr/>
                <p:nvPr/>
              </p:nvSpPr>
              <p:spPr>
                <a:xfrm>
                  <a:off x="6926440" y="5295105"/>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6FF0F53E-A7F7-4DC3-B6A7-0576D7C1DBA3}"/>
                    </a:ext>
                  </a:extLst>
                </p:cNvPr>
                <p:cNvSpPr/>
                <p:nvPr/>
              </p:nvSpPr>
              <p:spPr>
                <a:xfrm>
                  <a:off x="6793738" y="5295106"/>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04F88AFF-9734-4237-A7A8-0EA13E1DF350}"/>
                    </a:ext>
                  </a:extLst>
                </p:cNvPr>
                <p:cNvSpPr/>
                <p:nvPr/>
              </p:nvSpPr>
              <p:spPr>
                <a:xfrm>
                  <a:off x="6661036" y="5295107"/>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A1A33D31-A206-43AC-85D7-6BA138B9563A}"/>
                    </a:ext>
                  </a:extLst>
                </p:cNvPr>
                <p:cNvSpPr/>
                <p:nvPr/>
              </p:nvSpPr>
              <p:spPr>
                <a:xfrm>
                  <a:off x="7850291"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26EAAED9-BEF8-4210-B0FF-797B75ABB587}"/>
                    </a:ext>
                  </a:extLst>
                </p:cNvPr>
                <p:cNvSpPr/>
                <p:nvPr/>
              </p:nvSpPr>
              <p:spPr>
                <a:xfrm>
                  <a:off x="7722652"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3F5677DD-3A0B-40A5-B0C8-B44F8C0BC276}"/>
                    </a:ext>
                  </a:extLst>
                </p:cNvPr>
                <p:cNvSpPr/>
                <p:nvPr/>
              </p:nvSpPr>
              <p:spPr>
                <a:xfrm>
                  <a:off x="7589950"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50359B48-826C-4E13-A866-F914C2B8CF0F}"/>
                    </a:ext>
                  </a:extLst>
                </p:cNvPr>
                <p:cNvSpPr/>
                <p:nvPr/>
              </p:nvSpPr>
              <p:spPr>
                <a:xfrm>
                  <a:off x="7457248"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D30F9C81-66F7-45EE-8C25-605C1B937F23}"/>
                    </a:ext>
                  </a:extLst>
                </p:cNvPr>
                <p:cNvSpPr/>
                <p:nvPr/>
              </p:nvSpPr>
              <p:spPr>
                <a:xfrm>
                  <a:off x="7324546"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9B485626-D045-4932-ADBF-DC00978BA4E6}"/>
                    </a:ext>
                  </a:extLst>
                </p:cNvPr>
                <p:cNvSpPr/>
                <p:nvPr/>
              </p:nvSpPr>
              <p:spPr>
                <a:xfrm>
                  <a:off x="8619640" y="5295102"/>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2A84A259-2B36-43E9-8CAE-71B6A5BAFA66}"/>
                    </a:ext>
                  </a:extLst>
                </p:cNvPr>
                <p:cNvSpPr/>
                <p:nvPr/>
              </p:nvSpPr>
              <p:spPr>
                <a:xfrm>
                  <a:off x="8488828" y="5295102"/>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B5F1431E-76A6-4E02-89F9-E4435CC910B9}"/>
                    </a:ext>
                  </a:extLst>
                </p:cNvPr>
                <p:cNvSpPr/>
                <p:nvPr/>
              </p:nvSpPr>
              <p:spPr>
                <a:xfrm>
                  <a:off x="8360847" y="5295103"/>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99BBC363-0766-4411-B5E4-96C50CF27060}"/>
                    </a:ext>
                  </a:extLst>
                </p:cNvPr>
                <p:cNvSpPr/>
                <p:nvPr/>
              </p:nvSpPr>
              <p:spPr>
                <a:xfrm>
                  <a:off x="8233208"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FEE7E14-E3D1-4BF0-B3B0-04464A0E5BC8}"/>
                    </a:ext>
                  </a:extLst>
                </p:cNvPr>
                <p:cNvSpPr/>
                <p:nvPr/>
              </p:nvSpPr>
              <p:spPr>
                <a:xfrm>
                  <a:off x="8105569"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97AAFB55-EC8A-46BD-BB04-71997ECC83CC}"/>
                    </a:ext>
                  </a:extLst>
                </p:cNvPr>
                <p:cNvSpPr/>
                <p:nvPr/>
              </p:nvSpPr>
              <p:spPr>
                <a:xfrm>
                  <a:off x="7977930" y="5295104"/>
                  <a:ext cx="87739" cy="87739"/>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Rectangle 54">
                <a:extLst>
                  <a:ext uri="{FF2B5EF4-FFF2-40B4-BE49-F238E27FC236}">
                    <a16:creationId xmlns:a16="http://schemas.microsoft.com/office/drawing/2014/main" id="{2412CD58-54B0-495E-B0EE-AC261E0FD023}"/>
                  </a:ext>
                </a:extLst>
              </p:cNvPr>
              <p:cNvSpPr/>
              <p:nvPr/>
            </p:nvSpPr>
            <p:spPr>
              <a:xfrm>
                <a:off x="3720594" y="4885081"/>
                <a:ext cx="2431747" cy="96425"/>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40B6B19A-3839-4F41-922A-5D8366D1B94A}"/>
                  </a:ext>
                </a:extLst>
              </p:cNvPr>
              <p:cNvSpPr/>
              <p:nvPr/>
            </p:nvSpPr>
            <p:spPr>
              <a:xfrm>
                <a:off x="2269252" y="4881954"/>
                <a:ext cx="1055457" cy="96425"/>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4D3F1B20-F47A-4827-848C-9199A7545F16}"/>
                  </a:ext>
                </a:extLst>
              </p:cNvPr>
              <p:cNvSpPr/>
              <p:nvPr/>
            </p:nvSpPr>
            <p:spPr>
              <a:xfrm>
                <a:off x="6512412" y="4882998"/>
                <a:ext cx="343975" cy="95381"/>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6C2DAFC6-DC9F-4458-A057-9E05E1B24DB9}"/>
                </a:ext>
              </a:extLst>
            </p:cNvPr>
            <p:cNvGrpSpPr/>
            <p:nvPr/>
          </p:nvGrpSpPr>
          <p:grpSpPr>
            <a:xfrm>
              <a:off x="4937813" y="4760307"/>
              <a:ext cx="1918250" cy="121647"/>
              <a:chOff x="4937813" y="4760307"/>
              <a:chExt cx="1918250" cy="121647"/>
            </a:xfrm>
          </p:grpSpPr>
          <p:sp>
            <p:nvSpPr>
              <p:cNvPr id="95" name="Oval 94">
                <a:extLst>
                  <a:ext uri="{FF2B5EF4-FFF2-40B4-BE49-F238E27FC236}">
                    <a16:creationId xmlns:a16="http://schemas.microsoft.com/office/drawing/2014/main" id="{D144924A-9359-4A9F-A154-294464C2A72D}"/>
                  </a:ext>
                </a:extLst>
              </p:cNvPr>
              <p:cNvSpPr/>
              <p:nvPr/>
            </p:nvSpPr>
            <p:spPr>
              <a:xfrm>
                <a:off x="6739633" y="4765524"/>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6DF1951-8CEF-43FF-9A15-71FE7086F382}"/>
                  </a:ext>
                </a:extLst>
              </p:cNvPr>
              <p:cNvSpPr/>
              <p:nvPr/>
            </p:nvSpPr>
            <p:spPr>
              <a:xfrm>
                <a:off x="6623203" y="4760307"/>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9B2C9AA8-BAA9-49D0-A349-C10105C34044}"/>
                  </a:ext>
                </a:extLst>
              </p:cNvPr>
              <p:cNvSpPr/>
              <p:nvPr/>
            </p:nvSpPr>
            <p:spPr>
              <a:xfrm>
                <a:off x="6514240" y="4762082"/>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D2849B56-2365-4481-9D7A-26DC910DB1DF}"/>
                  </a:ext>
                </a:extLst>
              </p:cNvPr>
              <p:cNvSpPr/>
              <p:nvPr/>
            </p:nvSpPr>
            <p:spPr>
              <a:xfrm>
                <a:off x="6035912" y="4760307"/>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FC1E4C3E-60F5-453F-8029-119430089F37}"/>
                  </a:ext>
                </a:extLst>
              </p:cNvPr>
              <p:cNvSpPr/>
              <p:nvPr/>
            </p:nvSpPr>
            <p:spPr>
              <a:xfrm>
                <a:off x="5926949" y="4760307"/>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21A0FED0-03A1-4C60-A4C0-A2EE2ED5BD57}"/>
                  </a:ext>
                </a:extLst>
              </p:cNvPr>
              <p:cNvSpPr/>
              <p:nvPr/>
            </p:nvSpPr>
            <p:spPr>
              <a:xfrm>
                <a:off x="5820163" y="4760307"/>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E087FA54-E30C-4B52-9C6E-5FC21FF5DD0D}"/>
                  </a:ext>
                </a:extLst>
              </p:cNvPr>
              <p:cNvSpPr/>
              <p:nvPr/>
            </p:nvSpPr>
            <p:spPr>
              <a:xfrm>
                <a:off x="5709160" y="4761466"/>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6D5C7CB3-A35D-4DC6-BD5D-3D759FBBEE57}"/>
                  </a:ext>
                </a:extLst>
              </p:cNvPr>
              <p:cNvSpPr/>
              <p:nvPr/>
            </p:nvSpPr>
            <p:spPr>
              <a:xfrm>
                <a:off x="5607696" y="4761466"/>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27ED1A13-EA2F-4D7A-8463-726B88AFC2B8}"/>
                  </a:ext>
                </a:extLst>
              </p:cNvPr>
              <p:cNvSpPr/>
              <p:nvPr/>
            </p:nvSpPr>
            <p:spPr>
              <a:xfrm>
                <a:off x="4937813" y="4762082"/>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F3FE5E34-C76C-4DFA-B638-125C771278EC}"/>
                  </a:ext>
                </a:extLst>
              </p:cNvPr>
              <p:cNvSpPr/>
              <p:nvPr/>
            </p:nvSpPr>
            <p:spPr>
              <a:xfrm>
                <a:off x="5487585" y="4761994"/>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ED321762-1766-4DD7-8718-6BBA994E6CBE}"/>
                  </a:ext>
                </a:extLst>
              </p:cNvPr>
              <p:cNvSpPr/>
              <p:nvPr/>
            </p:nvSpPr>
            <p:spPr>
              <a:xfrm>
                <a:off x="5308676" y="4761466"/>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6" name="Oval 105">
            <a:extLst>
              <a:ext uri="{FF2B5EF4-FFF2-40B4-BE49-F238E27FC236}">
                <a16:creationId xmlns:a16="http://schemas.microsoft.com/office/drawing/2014/main" id="{CE857C93-AC19-4E38-B064-80066EF9E5FD}"/>
              </a:ext>
            </a:extLst>
          </p:cNvPr>
          <p:cNvSpPr/>
          <p:nvPr/>
        </p:nvSpPr>
        <p:spPr>
          <a:xfrm>
            <a:off x="4660920" y="4037868"/>
            <a:ext cx="116430" cy="1164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a:extLst>
              <a:ext uri="{FF2B5EF4-FFF2-40B4-BE49-F238E27FC236}">
                <a16:creationId xmlns:a16="http://schemas.microsoft.com/office/drawing/2014/main" id="{C4C223F9-4E11-4B18-8B51-7F57EF259ABB}"/>
              </a:ext>
            </a:extLst>
          </p:cNvPr>
          <p:cNvGrpSpPr/>
          <p:nvPr/>
        </p:nvGrpSpPr>
        <p:grpSpPr>
          <a:xfrm>
            <a:off x="3793290" y="3000411"/>
            <a:ext cx="1646854" cy="981772"/>
            <a:chOff x="3785375" y="3035591"/>
            <a:chExt cx="1646854" cy="981772"/>
          </a:xfrm>
        </p:grpSpPr>
        <p:sp>
          <p:nvSpPr>
            <p:cNvPr id="2" name="Rectangle 1">
              <a:extLst>
                <a:ext uri="{FF2B5EF4-FFF2-40B4-BE49-F238E27FC236}">
                  <a16:creationId xmlns:a16="http://schemas.microsoft.com/office/drawing/2014/main" id="{203444D4-FEAD-44B6-B4C9-A05E5463BE6F}"/>
                </a:ext>
              </a:extLst>
            </p:cNvPr>
            <p:cNvSpPr/>
            <p:nvPr/>
          </p:nvSpPr>
          <p:spPr>
            <a:xfrm>
              <a:off x="3799197" y="3035591"/>
              <a:ext cx="1545219" cy="745690"/>
            </a:xfrm>
            <a:prstGeom prst="rect">
              <a:avLst/>
            </a:prstGeom>
            <a:solidFill>
              <a:srgbClr val="00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FB78B82B-8551-4636-96C3-5B9547B0686B}"/>
                </a:ext>
              </a:extLst>
            </p:cNvPr>
            <p:cNvSpPr txBox="1"/>
            <p:nvPr/>
          </p:nvSpPr>
          <p:spPr>
            <a:xfrm>
              <a:off x="3785375" y="3219885"/>
              <a:ext cx="1646854" cy="307777"/>
            </a:xfrm>
            <a:prstGeom prst="rect">
              <a:avLst/>
            </a:prstGeom>
            <a:noFill/>
          </p:spPr>
          <p:txBody>
            <a:bodyPr wrap="square" rtlCol="0">
              <a:spAutoFit/>
            </a:bodyPr>
            <a:lstStyle/>
            <a:p>
              <a:r>
                <a:rPr lang="en-GB" sz="1400" dirty="0">
                  <a:latin typeface="Tahoma" panose="020B0604030504040204" pitchFamily="34" charset="0"/>
                  <a:ea typeface="Tahoma" panose="020B0604030504040204" pitchFamily="34" charset="0"/>
                  <a:cs typeface="Tahoma" panose="020B0604030504040204" pitchFamily="34" charset="0"/>
                </a:rPr>
                <a:t>Coating Electrode</a:t>
              </a:r>
            </a:p>
          </p:txBody>
        </p:sp>
        <p:sp>
          <p:nvSpPr>
            <p:cNvPr id="41" name="Rectangle 40">
              <a:extLst>
                <a:ext uri="{FF2B5EF4-FFF2-40B4-BE49-F238E27FC236}">
                  <a16:creationId xmlns:a16="http://schemas.microsoft.com/office/drawing/2014/main" id="{57FC7BA4-8833-4625-B412-57D4BE724D18}"/>
                </a:ext>
              </a:extLst>
            </p:cNvPr>
            <p:cNvSpPr/>
            <p:nvPr/>
          </p:nvSpPr>
          <p:spPr>
            <a:xfrm>
              <a:off x="3865066" y="3780680"/>
              <a:ext cx="1408766" cy="192504"/>
            </a:xfrm>
            <a:prstGeom prst="rect">
              <a:avLst/>
            </a:prstGeom>
            <a:gradFill flip="none" rotWithShape="1">
              <a:gsLst>
                <a:gs pos="0">
                  <a:srgbClr val="FF0000"/>
                </a:gs>
                <a:gs pos="95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a:extLst>
                <a:ext uri="{FF2B5EF4-FFF2-40B4-BE49-F238E27FC236}">
                  <a16:creationId xmlns:a16="http://schemas.microsoft.com/office/drawing/2014/main" id="{ACDB9B73-A424-41E8-82FE-BDCFA512ABE3}"/>
                </a:ext>
              </a:extLst>
            </p:cNvPr>
            <p:cNvSpPr/>
            <p:nvPr/>
          </p:nvSpPr>
          <p:spPr>
            <a:xfrm>
              <a:off x="4513785" y="3900933"/>
              <a:ext cx="116430" cy="1164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9" name="Straight Arrow Connector 108">
            <a:extLst>
              <a:ext uri="{FF2B5EF4-FFF2-40B4-BE49-F238E27FC236}">
                <a16:creationId xmlns:a16="http://schemas.microsoft.com/office/drawing/2014/main" id="{F722F59D-5AF6-43B1-884A-7B6D12EEC574}"/>
              </a:ext>
            </a:extLst>
          </p:cNvPr>
          <p:cNvCxnSpPr>
            <a:cxnSpLocks/>
            <a:stCxn id="106" idx="5"/>
          </p:cNvCxnSpPr>
          <p:nvPr/>
        </p:nvCxnSpPr>
        <p:spPr>
          <a:xfrm>
            <a:off x="4760299" y="4137247"/>
            <a:ext cx="373385" cy="605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2" name="Oval 111">
            <a:extLst>
              <a:ext uri="{FF2B5EF4-FFF2-40B4-BE49-F238E27FC236}">
                <a16:creationId xmlns:a16="http://schemas.microsoft.com/office/drawing/2014/main" id="{56FE562C-DA69-4BCC-9277-A831080355F1}"/>
              </a:ext>
            </a:extLst>
          </p:cNvPr>
          <p:cNvSpPr/>
          <p:nvPr/>
        </p:nvSpPr>
        <p:spPr>
          <a:xfrm>
            <a:off x="3659954" y="4213125"/>
            <a:ext cx="204299" cy="206864"/>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a:extLst>
              <a:ext uri="{FF2B5EF4-FFF2-40B4-BE49-F238E27FC236}">
                <a16:creationId xmlns:a16="http://schemas.microsoft.com/office/drawing/2014/main" id="{65BEEAD3-3300-465F-8F96-C48C5DD3A05A}"/>
              </a:ext>
            </a:extLst>
          </p:cNvPr>
          <p:cNvSpPr/>
          <p:nvPr/>
        </p:nvSpPr>
        <p:spPr>
          <a:xfrm>
            <a:off x="5064174" y="4373781"/>
            <a:ext cx="204299" cy="206864"/>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TextBox 114">
            <a:extLst>
              <a:ext uri="{FF2B5EF4-FFF2-40B4-BE49-F238E27FC236}">
                <a16:creationId xmlns:a16="http://schemas.microsoft.com/office/drawing/2014/main" id="{597AAD87-8077-47AB-97DE-19A63E7B9AEC}"/>
              </a:ext>
            </a:extLst>
          </p:cNvPr>
          <p:cNvSpPr txBox="1"/>
          <p:nvPr/>
        </p:nvSpPr>
        <p:spPr>
          <a:xfrm>
            <a:off x="3607402" y="4159252"/>
            <a:ext cx="352192" cy="307777"/>
          </a:xfrm>
          <a:prstGeom prst="rect">
            <a:avLst/>
          </a:prstGeom>
          <a:noFill/>
        </p:spPr>
        <p:txBody>
          <a:bodyPr wrap="square" rtlCol="0">
            <a:spAutoFit/>
          </a:bodyPr>
          <a:lstStyle/>
          <a:p>
            <a:r>
              <a:rPr lang="en-GB" sz="1400" dirty="0">
                <a:latin typeface="Tahoma" panose="020B0604030504040204" pitchFamily="34" charset="0"/>
                <a:ea typeface="Tahoma" panose="020B0604030504040204" pitchFamily="34" charset="0"/>
                <a:cs typeface="Tahoma" panose="020B0604030504040204" pitchFamily="34" charset="0"/>
              </a:rPr>
              <a:t>e</a:t>
            </a:r>
            <a:r>
              <a:rPr lang="en-GB" sz="1400" baseline="30000" dirty="0">
                <a:latin typeface="Tahoma" panose="020B0604030504040204" pitchFamily="34" charset="0"/>
                <a:ea typeface="Tahoma" panose="020B0604030504040204" pitchFamily="34" charset="0"/>
                <a:cs typeface="Tahoma" panose="020B0604030504040204" pitchFamily="34" charset="0"/>
              </a:rPr>
              <a:t>-</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
        <p:nvSpPr>
          <p:cNvPr id="116" name="TextBox 115">
            <a:extLst>
              <a:ext uri="{FF2B5EF4-FFF2-40B4-BE49-F238E27FC236}">
                <a16:creationId xmlns:a16="http://schemas.microsoft.com/office/drawing/2014/main" id="{3D3721A2-15F7-4AC5-B973-28B4472005CA}"/>
              </a:ext>
            </a:extLst>
          </p:cNvPr>
          <p:cNvSpPr txBox="1"/>
          <p:nvPr/>
        </p:nvSpPr>
        <p:spPr>
          <a:xfrm>
            <a:off x="3792839" y="4366764"/>
            <a:ext cx="320155" cy="307777"/>
          </a:xfrm>
          <a:prstGeom prst="rect">
            <a:avLst/>
          </a:prstGeom>
          <a:noFill/>
        </p:spPr>
        <p:txBody>
          <a:bodyPr wrap="square" rtlCol="0">
            <a:spAutoFit/>
          </a:bodyPr>
          <a:lstStyle/>
          <a:p>
            <a:r>
              <a:rPr lang="en-GB" sz="1400" dirty="0">
                <a:latin typeface="Tahoma" panose="020B0604030504040204" pitchFamily="34" charset="0"/>
                <a:ea typeface="Tahoma" panose="020B0604030504040204" pitchFamily="34" charset="0"/>
                <a:cs typeface="Tahoma" panose="020B0604030504040204" pitchFamily="34" charset="0"/>
              </a:rPr>
              <a:t>e</a:t>
            </a:r>
            <a:r>
              <a:rPr lang="en-GB" sz="1400" baseline="30000" dirty="0">
                <a:latin typeface="Tahoma" panose="020B0604030504040204" pitchFamily="34" charset="0"/>
                <a:ea typeface="Tahoma" panose="020B0604030504040204" pitchFamily="34" charset="0"/>
                <a:cs typeface="Tahoma" panose="020B0604030504040204" pitchFamily="34" charset="0"/>
              </a:rPr>
              <a:t>-</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
        <p:nvSpPr>
          <p:cNvPr id="117" name="TextBox 116">
            <a:extLst>
              <a:ext uri="{FF2B5EF4-FFF2-40B4-BE49-F238E27FC236}">
                <a16:creationId xmlns:a16="http://schemas.microsoft.com/office/drawing/2014/main" id="{4057C66E-3774-4ACF-AB93-8591274D55AE}"/>
              </a:ext>
            </a:extLst>
          </p:cNvPr>
          <p:cNvSpPr txBox="1"/>
          <p:nvPr/>
        </p:nvSpPr>
        <p:spPr>
          <a:xfrm>
            <a:off x="5014699" y="4301410"/>
            <a:ext cx="352192" cy="307777"/>
          </a:xfrm>
          <a:prstGeom prst="rect">
            <a:avLst/>
          </a:prstGeom>
          <a:noFill/>
        </p:spPr>
        <p:txBody>
          <a:bodyPr wrap="square" rtlCol="0">
            <a:spAutoFit/>
          </a:bodyPr>
          <a:lstStyle/>
          <a:p>
            <a:r>
              <a:rPr lang="en-GB" sz="1400" dirty="0">
                <a:latin typeface="Tahoma" panose="020B0604030504040204" pitchFamily="34" charset="0"/>
                <a:ea typeface="Tahoma" panose="020B0604030504040204" pitchFamily="34" charset="0"/>
                <a:cs typeface="Tahoma" panose="020B0604030504040204" pitchFamily="34" charset="0"/>
              </a:rPr>
              <a:t>e</a:t>
            </a:r>
            <a:r>
              <a:rPr lang="en-GB" sz="1400" baseline="30000" dirty="0">
                <a:latin typeface="Tahoma" panose="020B0604030504040204" pitchFamily="34" charset="0"/>
                <a:ea typeface="Tahoma" panose="020B0604030504040204" pitchFamily="34" charset="0"/>
                <a:cs typeface="Tahoma" panose="020B0604030504040204" pitchFamily="34" charset="0"/>
              </a:rPr>
              <a:t>-</a:t>
            </a:r>
            <a:endParaRPr lang="en-GB" sz="1400" dirty="0">
              <a:latin typeface="Tahoma" panose="020B0604030504040204" pitchFamily="34" charset="0"/>
              <a:ea typeface="Tahoma" panose="020B0604030504040204" pitchFamily="34" charset="0"/>
              <a:cs typeface="Tahoma" panose="020B0604030504040204" pitchFamily="34" charset="0"/>
            </a:endParaRPr>
          </a:p>
        </p:txBody>
      </p:sp>
      <p:grpSp>
        <p:nvGrpSpPr>
          <p:cNvPr id="149" name="Group 148">
            <a:extLst>
              <a:ext uri="{FF2B5EF4-FFF2-40B4-BE49-F238E27FC236}">
                <a16:creationId xmlns:a16="http://schemas.microsoft.com/office/drawing/2014/main" id="{C8FFDCD9-9810-4DA7-B3F5-549CCA3CAA9A}"/>
              </a:ext>
            </a:extLst>
          </p:cNvPr>
          <p:cNvGrpSpPr/>
          <p:nvPr/>
        </p:nvGrpSpPr>
        <p:grpSpPr>
          <a:xfrm>
            <a:off x="5052593" y="4005363"/>
            <a:ext cx="468623" cy="310909"/>
            <a:chOff x="5052593" y="4005363"/>
            <a:chExt cx="468623" cy="310909"/>
          </a:xfrm>
        </p:grpSpPr>
        <p:sp>
          <p:nvSpPr>
            <p:cNvPr id="114" name="Oval 113">
              <a:extLst>
                <a:ext uri="{FF2B5EF4-FFF2-40B4-BE49-F238E27FC236}">
                  <a16:creationId xmlns:a16="http://schemas.microsoft.com/office/drawing/2014/main" id="{2B1EE005-315B-4A17-AFBC-ECE33ACD0DFE}"/>
                </a:ext>
              </a:extLst>
            </p:cNvPr>
            <p:cNvSpPr/>
            <p:nvPr/>
          </p:nvSpPr>
          <p:spPr>
            <a:xfrm>
              <a:off x="5127298" y="4041608"/>
              <a:ext cx="274664" cy="27466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TextBox 118">
              <a:extLst>
                <a:ext uri="{FF2B5EF4-FFF2-40B4-BE49-F238E27FC236}">
                  <a16:creationId xmlns:a16="http://schemas.microsoft.com/office/drawing/2014/main" id="{DD35248D-7A38-4F0E-9D72-40E441E04D7A}"/>
                </a:ext>
              </a:extLst>
            </p:cNvPr>
            <p:cNvSpPr txBox="1"/>
            <p:nvPr/>
          </p:nvSpPr>
          <p:spPr>
            <a:xfrm>
              <a:off x="5052593" y="4005363"/>
              <a:ext cx="468623" cy="307777"/>
            </a:xfrm>
            <a:prstGeom prst="rect">
              <a:avLst/>
            </a:prstGeom>
            <a:noFill/>
          </p:spPr>
          <p:txBody>
            <a:bodyPr wrap="square" rtlCol="0">
              <a:spAutoFit/>
            </a:bodyPr>
            <a:lstStyle/>
            <a:p>
              <a:r>
                <a:rPr lang="en-GB" sz="1400" dirty="0" err="1">
                  <a:latin typeface="Tahoma" panose="020B0604030504040204" pitchFamily="34" charset="0"/>
                  <a:ea typeface="Tahoma" panose="020B0604030504040204" pitchFamily="34" charset="0"/>
                  <a:cs typeface="Tahoma" panose="020B0604030504040204" pitchFamily="34" charset="0"/>
                </a:rPr>
                <a:t>Ar</a:t>
              </a:r>
              <a:r>
                <a:rPr lang="en-GB" sz="1400" baseline="30000" dirty="0">
                  <a:latin typeface="Tahoma" panose="020B0604030504040204" pitchFamily="34" charset="0"/>
                  <a:ea typeface="Tahoma" panose="020B0604030504040204" pitchFamily="34" charset="0"/>
                  <a:cs typeface="Tahoma" panose="020B0604030504040204" pitchFamily="34" charset="0"/>
                </a:rPr>
                <a:t>+</a:t>
              </a:r>
              <a:endParaRPr lang="en-GB" sz="1400" dirty="0">
                <a:latin typeface="Tahoma" panose="020B0604030504040204" pitchFamily="34" charset="0"/>
                <a:ea typeface="Tahoma" panose="020B0604030504040204" pitchFamily="34" charset="0"/>
                <a:cs typeface="Tahoma" panose="020B0604030504040204" pitchFamily="34" charset="0"/>
              </a:endParaRPr>
            </a:p>
          </p:txBody>
        </p:sp>
      </p:grpSp>
      <p:sp>
        <p:nvSpPr>
          <p:cNvPr id="120" name="TextBox 119">
            <a:extLst>
              <a:ext uri="{FF2B5EF4-FFF2-40B4-BE49-F238E27FC236}">
                <a16:creationId xmlns:a16="http://schemas.microsoft.com/office/drawing/2014/main" id="{D2B0F63B-7A72-4623-A344-69409A9D67D9}"/>
              </a:ext>
            </a:extLst>
          </p:cNvPr>
          <p:cNvSpPr txBox="1"/>
          <p:nvPr/>
        </p:nvSpPr>
        <p:spPr>
          <a:xfrm>
            <a:off x="2863097" y="4523392"/>
            <a:ext cx="918700" cy="261610"/>
          </a:xfrm>
          <a:prstGeom prst="rect">
            <a:avLst/>
          </a:prstGeom>
          <a:noFill/>
        </p:spPr>
        <p:txBody>
          <a:bodyPr wrap="square" rtlCol="0">
            <a:spAutoFit/>
          </a:bodyPr>
          <a:lstStyle/>
          <a:p>
            <a:r>
              <a:rPr lang="en-GB" sz="11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Plasma</a:t>
            </a:r>
          </a:p>
        </p:txBody>
      </p:sp>
      <p:sp>
        <p:nvSpPr>
          <p:cNvPr id="121" name="TextBox 120">
            <a:extLst>
              <a:ext uri="{FF2B5EF4-FFF2-40B4-BE49-F238E27FC236}">
                <a16:creationId xmlns:a16="http://schemas.microsoft.com/office/drawing/2014/main" id="{92E11BCE-4D3B-4ED4-B967-E0F473917AE2}"/>
              </a:ext>
            </a:extLst>
          </p:cNvPr>
          <p:cNvSpPr txBox="1"/>
          <p:nvPr/>
        </p:nvSpPr>
        <p:spPr>
          <a:xfrm>
            <a:off x="5703265" y="3828538"/>
            <a:ext cx="1395711" cy="261610"/>
          </a:xfrm>
          <a:prstGeom prst="rect">
            <a:avLst/>
          </a:prstGeom>
          <a:noFill/>
        </p:spPr>
        <p:txBody>
          <a:bodyPr wrap="square" rtlCol="0">
            <a:spAutoFit/>
          </a:bodyPr>
          <a:lstStyle/>
          <a:p>
            <a:r>
              <a:rPr lang="en-GB" sz="11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Target Material</a:t>
            </a:r>
          </a:p>
        </p:txBody>
      </p:sp>
      <p:cxnSp>
        <p:nvCxnSpPr>
          <p:cNvPr id="123" name="Straight Arrow Connector 122">
            <a:extLst>
              <a:ext uri="{FF2B5EF4-FFF2-40B4-BE49-F238E27FC236}">
                <a16:creationId xmlns:a16="http://schemas.microsoft.com/office/drawing/2014/main" id="{2D7104DA-7280-4886-A5F8-9B3F3723A53E}"/>
              </a:ext>
            </a:extLst>
          </p:cNvPr>
          <p:cNvCxnSpPr>
            <a:cxnSpLocks/>
            <a:stCxn id="121" idx="1"/>
          </p:cNvCxnSpPr>
          <p:nvPr/>
        </p:nvCxnSpPr>
        <p:spPr>
          <a:xfrm flipH="1" flipV="1">
            <a:off x="5352115" y="3887663"/>
            <a:ext cx="351150" cy="71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F9280825-6226-4C66-A53B-905A4F0ABCDF}"/>
              </a:ext>
            </a:extLst>
          </p:cNvPr>
          <p:cNvCxnSpPr>
            <a:cxnSpLocks/>
            <a:endCxn id="107" idx="3"/>
          </p:cNvCxnSpPr>
          <p:nvPr/>
        </p:nvCxnSpPr>
        <p:spPr>
          <a:xfrm flipV="1">
            <a:off x="4435021" y="3965132"/>
            <a:ext cx="103730" cy="209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2" name="TextBox 131">
            <a:extLst>
              <a:ext uri="{FF2B5EF4-FFF2-40B4-BE49-F238E27FC236}">
                <a16:creationId xmlns:a16="http://schemas.microsoft.com/office/drawing/2014/main" id="{A0428FD6-7604-4317-BAC5-2FE43AD1A35B}"/>
              </a:ext>
            </a:extLst>
          </p:cNvPr>
          <p:cNvSpPr txBox="1"/>
          <p:nvPr/>
        </p:nvSpPr>
        <p:spPr>
          <a:xfrm>
            <a:off x="2353283" y="3382746"/>
            <a:ext cx="1348967" cy="769441"/>
          </a:xfrm>
          <a:prstGeom prst="rect">
            <a:avLst/>
          </a:prstGeom>
          <a:noFill/>
        </p:spPr>
        <p:txBody>
          <a:bodyPr wrap="square" rtlCol="0">
            <a:spAutoFit/>
          </a:bodyPr>
          <a:lstStyle/>
          <a:p>
            <a:r>
              <a:rPr lang="en-GB" sz="11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Atoms of material ejected by the bombardment of positive ions</a:t>
            </a:r>
          </a:p>
        </p:txBody>
      </p:sp>
      <p:cxnSp>
        <p:nvCxnSpPr>
          <p:cNvPr id="134" name="Straight Arrow Connector 133">
            <a:extLst>
              <a:ext uri="{FF2B5EF4-FFF2-40B4-BE49-F238E27FC236}">
                <a16:creationId xmlns:a16="http://schemas.microsoft.com/office/drawing/2014/main" id="{223CB993-5B80-455E-98B2-68B4479C5288}"/>
              </a:ext>
            </a:extLst>
          </p:cNvPr>
          <p:cNvCxnSpPr>
            <a:cxnSpLocks/>
          </p:cNvCxnSpPr>
          <p:nvPr/>
        </p:nvCxnSpPr>
        <p:spPr>
          <a:xfrm>
            <a:off x="3497319" y="3968199"/>
            <a:ext cx="937349" cy="157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CEC51031-3829-4F92-B7C8-759805AF6D84}"/>
              </a:ext>
            </a:extLst>
          </p:cNvPr>
          <p:cNvSpPr txBox="1"/>
          <p:nvPr/>
        </p:nvSpPr>
        <p:spPr>
          <a:xfrm>
            <a:off x="3180583" y="5639284"/>
            <a:ext cx="2847018" cy="369332"/>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Semi-continuous Process</a:t>
            </a:r>
          </a:p>
        </p:txBody>
      </p:sp>
      <p:sp>
        <p:nvSpPr>
          <p:cNvPr id="139" name="TextBox 138">
            <a:extLst>
              <a:ext uri="{FF2B5EF4-FFF2-40B4-BE49-F238E27FC236}">
                <a16:creationId xmlns:a16="http://schemas.microsoft.com/office/drawing/2014/main" id="{FF52356A-21AD-4718-957B-FA64E4E7EE39}"/>
              </a:ext>
            </a:extLst>
          </p:cNvPr>
          <p:cNvSpPr txBox="1"/>
          <p:nvPr/>
        </p:nvSpPr>
        <p:spPr>
          <a:xfrm>
            <a:off x="2074320" y="1230170"/>
            <a:ext cx="4997933" cy="646331"/>
          </a:xfrm>
          <a:prstGeom prst="rect">
            <a:avLst/>
          </a:prstGeom>
          <a:noFill/>
        </p:spPr>
        <p:txBody>
          <a:bodyPr wrap="square" rtlCol="0">
            <a:spAutoFit/>
          </a:bodyPr>
          <a:lstStyle/>
          <a:p>
            <a:pPr algn="ct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“Sputtered” Coatings Schematic of Magnetron-sputtered Coating Plant</a:t>
            </a:r>
          </a:p>
        </p:txBody>
      </p:sp>
      <p:grpSp>
        <p:nvGrpSpPr>
          <p:cNvPr id="150" name="Group 149">
            <a:extLst>
              <a:ext uri="{FF2B5EF4-FFF2-40B4-BE49-F238E27FC236}">
                <a16:creationId xmlns:a16="http://schemas.microsoft.com/office/drawing/2014/main" id="{2E255A28-3048-4F81-84B9-7B26ED8F05CF}"/>
              </a:ext>
            </a:extLst>
          </p:cNvPr>
          <p:cNvGrpSpPr/>
          <p:nvPr/>
        </p:nvGrpSpPr>
        <p:grpSpPr>
          <a:xfrm>
            <a:off x="4070758" y="4152960"/>
            <a:ext cx="468623" cy="310909"/>
            <a:chOff x="5052593" y="4005363"/>
            <a:chExt cx="468623" cy="310909"/>
          </a:xfrm>
        </p:grpSpPr>
        <p:sp>
          <p:nvSpPr>
            <p:cNvPr id="151" name="Oval 150">
              <a:extLst>
                <a:ext uri="{FF2B5EF4-FFF2-40B4-BE49-F238E27FC236}">
                  <a16:creationId xmlns:a16="http://schemas.microsoft.com/office/drawing/2014/main" id="{F3B0D061-8CB7-4ED4-A8EE-FB40345B2B71}"/>
                </a:ext>
              </a:extLst>
            </p:cNvPr>
            <p:cNvSpPr/>
            <p:nvPr/>
          </p:nvSpPr>
          <p:spPr>
            <a:xfrm>
              <a:off x="5127298" y="4041608"/>
              <a:ext cx="274664" cy="27466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TextBox 151">
              <a:extLst>
                <a:ext uri="{FF2B5EF4-FFF2-40B4-BE49-F238E27FC236}">
                  <a16:creationId xmlns:a16="http://schemas.microsoft.com/office/drawing/2014/main" id="{6353A152-B9E1-4B10-BBE8-C70F225AB027}"/>
                </a:ext>
              </a:extLst>
            </p:cNvPr>
            <p:cNvSpPr txBox="1"/>
            <p:nvPr/>
          </p:nvSpPr>
          <p:spPr>
            <a:xfrm>
              <a:off x="5052593" y="4005363"/>
              <a:ext cx="468623" cy="307777"/>
            </a:xfrm>
            <a:prstGeom prst="rect">
              <a:avLst/>
            </a:prstGeom>
            <a:noFill/>
          </p:spPr>
          <p:txBody>
            <a:bodyPr wrap="square" rtlCol="0">
              <a:spAutoFit/>
            </a:bodyPr>
            <a:lstStyle/>
            <a:p>
              <a:r>
                <a:rPr lang="en-GB" sz="1400" dirty="0" err="1">
                  <a:latin typeface="Tahoma" panose="020B0604030504040204" pitchFamily="34" charset="0"/>
                  <a:ea typeface="Tahoma" panose="020B0604030504040204" pitchFamily="34" charset="0"/>
                  <a:cs typeface="Tahoma" panose="020B0604030504040204" pitchFamily="34" charset="0"/>
                </a:rPr>
                <a:t>Ar</a:t>
              </a:r>
              <a:r>
                <a:rPr lang="en-GB" sz="1400" baseline="30000" dirty="0">
                  <a:latin typeface="Tahoma" panose="020B0604030504040204" pitchFamily="34" charset="0"/>
                  <a:ea typeface="Tahoma" panose="020B0604030504040204" pitchFamily="34" charset="0"/>
                  <a:cs typeface="Tahoma" panose="020B0604030504040204" pitchFamily="34" charset="0"/>
                </a:rPr>
                <a:t>+</a:t>
              </a:r>
              <a:endParaRPr lang="en-GB" sz="1400" dirty="0">
                <a:latin typeface="Tahoma" panose="020B0604030504040204" pitchFamily="34" charset="0"/>
                <a:ea typeface="Tahoma" panose="020B0604030504040204" pitchFamily="34" charset="0"/>
                <a:cs typeface="Tahoma" panose="020B0604030504040204" pitchFamily="34" charset="0"/>
              </a:endParaRPr>
            </a:p>
          </p:txBody>
        </p:sp>
      </p:grpSp>
      <p:pic>
        <p:nvPicPr>
          <p:cNvPr id="127" name="Picture 126">
            <a:extLst>
              <a:ext uri="{FF2B5EF4-FFF2-40B4-BE49-F238E27FC236}">
                <a16:creationId xmlns:a16="http://schemas.microsoft.com/office/drawing/2014/main" id="{51D84467-044B-4F58-9853-C5BC7555E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9" name="Footer Placeholder 8">
            <a:extLst>
              <a:ext uri="{FF2B5EF4-FFF2-40B4-BE49-F238E27FC236}">
                <a16:creationId xmlns:a16="http://schemas.microsoft.com/office/drawing/2014/main" id="{64E058CA-86A5-4774-AFD9-1170B0CCC697}"/>
              </a:ext>
            </a:extLst>
          </p:cNvPr>
          <p:cNvSpPr>
            <a:spLocks noGrp="1"/>
          </p:cNvSpPr>
          <p:nvPr>
            <p:ph type="ftr" sz="quarter" idx="3"/>
          </p:nvPr>
        </p:nvSpPr>
        <p:spPr/>
        <p:txBody>
          <a:bodyPr/>
          <a:lstStyle/>
          <a:p>
            <a:r>
              <a:rPr lang="en-GB" altLang="ja-JP"/>
              <a:t>Speaker name</a:t>
            </a:r>
            <a:endParaRPr lang="ja-JP" altLang="en-US" dirty="0"/>
          </a:p>
        </p:txBody>
      </p:sp>
      <p:sp>
        <p:nvSpPr>
          <p:cNvPr id="10" name="Date Placeholder 9">
            <a:extLst>
              <a:ext uri="{FF2B5EF4-FFF2-40B4-BE49-F238E27FC236}">
                <a16:creationId xmlns:a16="http://schemas.microsoft.com/office/drawing/2014/main" id="{D5468BBD-1923-4E6E-9526-24F7CC3505BE}"/>
              </a:ext>
            </a:extLst>
          </p:cNvPr>
          <p:cNvSpPr>
            <a:spLocks noGrp="1"/>
          </p:cNvSpPr>
          <p:nvPr>
            <p:ph type="dt" sz="half" idx="2"/>
          </p:nvPr>
        </p:nvSpPr>
        <p:spPr/>
        <p:txBody>
          <a:bodyPr/>
          <a:lstStyle/>
          <a:p>
            <a:fld id="{D077C8E5-7DA8-4B2B-9F86-5B6DC0DAB59A}" type="datetime1">
              <a:rPr lang="en-GB" altLang="ja-JP" smtClean="0"/>
              <a:t>01/06/2020</a:t>
            </a:fld>
            <a:endParaRPr lang="ja-JP" altLang="en-US" dirty="0"/>
          </a:p>
        </p:txBody>
      </p:sp>
      <p:sp>
        <p:nvSpPr>
          <p:cNvPr id="12" name="Slide Number Placeholder 11">
            <a:extLst>
              <a:ext uri="{FF2B5EF4-FFF2-40B4-BE49-F238E27FC236}">
                <a16:creationId xmlns:a16="http://schemas.microsoft.com/office/drawing/2014/main" id="{342EEC12-D8D8-4EEE-9B5E-B2E385A2A791}"/>
              </a:ext>
            </a:extLst>
          </p:cNvPr>
          <p:cNvSpPr>
            <a:spLocks noGrp="1"/>
          </p:cNvSpPr>
          <p:nvPr>
            <p:ph type="sldNum" sz="quarter" idx="4"/>
          </p:nvPr>
        </p:nvSpPr>
        <p:spPr/>
        <p:txBody>
          <a:bodyPr/>
          <a:lstStyle/>
          <a:p>
            <a:fld id="{6C921AB9-5F11-43C5-B957-02FF2E1FCA22}" type="slidenum">
              <a:rPr lang="ja-JP" altLang="en-US" smtClean="0"/>
              <a:pPr/>
              <a:t>16</a:t>
            </a:fld>
            <a:endParaRPr lang="ja-JP" altLang="en-US" dirty="0"/>
          </a:p>
        </p:txBody>
      </p:sp>
    </p:spTree>
    <p:extLst>
      <p:ext uri="{BB962C8B-B14F-4D97-AF65-F5344CB8AC3E}">
        <p14:creationId xmlns:p14="http://schemas.microsoft.com/office/powerpoint/2010/main" val="165568934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20000" y="719999"/>
            <a:ext cx="4886325" cy="504000"/>
          </a:xfrm>
        </p:spPr>
        <p:txBody>
          <a:bodyPr>
            <a:normAutofit/>
          </a:bodyPr>
          <a:lstStyle/>
          <a:p>
            <a:r>
              <a:rPr lang="en-GB" sz="2800" dirty="0">
                <a:solidFill>
                  <a:schemeClr val="accent1">
                    <a:lumMod val="50000"/>
                  </a:schemeClr>
                </a:solidFill>
              </a:rPr>
              <a:t>Thickness of off-line coatings</a:t>
            </a:r>
          </a:p>
        </p:txBody>
      </p:sp>
      <p:sp>
        <p:nvSpPr>
          <p:cNvPr id="91139" name="Rectangle 3"/>
          <p:cNvSpPr>
            <a:spLocks noGrp="1" noChangeArrowheads="1"/>
          </p:cNvSpPr>
          <p:nvPr>
            <p:ph type="body" idx="1"/>
          </p:nvPr>
        </p:nvSpPr>
        <p:spPr>
          <a:xfrm>
            <a:off x="822960" y="1299195"/>
            <a:ext cx="7498079" cy="2266109"/>
          </a:xfrm>
        </p:spPr>
        <p:txBody>
          <a:bodyPr>
            <a:normAutofit/>
          </a:bodyPr>
          <a:lstStyle/>
          <a:p>
            <a:r>
              <a:rPr lang="en-GB" sz="2400" dirty="0">
                <a:solidFill>
                  <a:schemeClr val="accent1">
                    <a:lumMod val="50000"/>
                  </a:schemeClr>
                </a:solidFill>
              </a:rPr>
              <a:t>Coatings are typically 80 to 200 nanometres thick</a:t>
            </a:r>
          </a:p>
          <a:p>
            <a:pPr lvl="1"/>
            <a:r>
              <a:rPr lang="en-GB" sz="2200" dirty="0">
                <a:solidFill>
                  <a:schemeClr val="accent1">
                    <a:lumMod val="50000"/>
                  </a:schemeClr>
                </a:solidFill>
              </a:rPr>
              <a:t>Can comprise of &gt; 10 layers</a:t>
            </a:r>
          </a:p>
          <a:p>
            <a:r>
              <a:rPr lang="en-GB" sz="2400" dirty="0">
                <a:solidFill>
                  <a:schemeClr val="accent1">
                    <a:lumMod val="50000"/>
                  </a:schemeClr>
                </a:solidFill>
              </a:rPr>
              <a:t>By comparison, a piece of paper is about 100 micrometres thick</a:t>
            </a:r>
          </a:p>
          <a:p>
            <a:endParaRPr lang="en-GB" sz="2400" dirty="0">
              <a:solidFill>
                <a:schemeClr val="accent1">
                  <a:lumMod val="50000"/>
                </a:schemeClr>
              </a:solidFill>
            </a:endParaRPr>
          </a:p>
          <a:p>
            <a:pPr>
              <a:buFontTx/>
              <a:buNone/>
            </a:pPr>
            <a:endParaRPr lang="en-GB" sz="2400" dirty="0">
              <a:solidFill>
                <a:schemeClr val="accent1">
                  <a:lumMod val="50000"/>
                </a:schemeClr>
              </a:solidFill>
            </a:endParaRPr>
          </a:p>
        </p:txBody>
      </p:sp>
      <p:sp>
        <p:nvSpPr>
          <p:cNvPr id="91143" name="Line 7"/>
          <p:cNvSpPr>
            <a:spLocks noChangeShapeType="1"/>
          </p:cNvSpPr>
          <p:nvPr/>
        </p:nvSpPr>
        <p:spPr bwMode="auto">
          <a:xfrm flipH="1">
            <a:off x="3317771" y="6357300"/>
            <a:ext cx="1910953" cy="0"/>
          </a:xfrm>
          <a:prstGeom prst="line">
            <a:avLst/>
          </a:prstGeom>
          <a:noFill/>
          <a:ln w="9525">
            <a:solidFill>
              <a:schemeClr val="accent2"/>
            </a:solidFill>
            <a:round/>
            <a:headEnd/>
            <a:tailEnd/>
          </a:ln>
          <a:effectLst/>
        </p:spPr>
        <p:txBody>
          <a:bodyPr/>
          <a:lstStyle/>
          <a:p>
            <a:endParaRPr lang="en-GB" sz="1350"/>
          </a:p>
        </p:txBody>
      </p:sp>
      <p:sp>
        <p:nvSpPr>
          <p:cNvPr id="91145" name="Line 9"/>
          <p:cNvSpPr>
            <a:spLocks noChangeShapeType="1"/>
          </p:cNvSpPr>
          <p:nvPr/>
        </p:nvSpPr>
        <p:spPr bwMode="auto">
          <a:xfrm>
            <a:off x="4101798" y="5689261"/>
            <a:ext cx="171450" cy="510778"/>
          </a:xfrm>
          <a:prstGeom prst="line">
            <a:avLst/>
          </a:prstGeom>
          <a:noFill/>
          <a:ln w="9525">
            <a:solidFill>
              <a:schemeClr val="tx1"/>
            </a:solidFill>
            <a:round/>
            <a:headEnd/>
            <a:tailEnd type="triangle" w="med" len="med"/>
          </a:ln>
          <a:effectLst/>
        </p:spPr>
        <p:txBody>
          <a:bodyPr/>
          <a:lstStyle/>
          <a:p>
            <a:endParaRPr lang="en-GB" sz="1350"/>
          </a:p>
        </p:txBody>
      </p:sp>
      <p:sp>
        <p:nvSpPr>
          <p:cNvPr id="91146" name="Text Box 10"/>
          <p:cNvSpPr txBox="1">
            <a:spLocks noChangeArrowheads="1"/>
          </p:cNvSpPr>
          <p:nvPr/>
        </p:nvSpPr>
        <p:spPr bwMode="auto">
          <a:xfrm>
            <a:off x="3270256" y="5263444"/>
            <a:ext cx="2036711" cy="369332"/>
          </a:xfrm>
          <a:prstGeom prst="rect">
            <a:avLst/>
          </a:prstGeom>
          <a:noFill/>
          <a:ln w="9525">
            <a:noFill/>
            <a:miter lim="800000"/>
            <a:headEnd/>
            <a:tailEnd/>
          </a:ln>
          <a:effectLst/>
        </p:spPr>
        <p:txBody>
          <a:bodyPr wrap="none">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 off-line coating</a:t>
            </a:r>
          </a:p>
        </p:txBody>
      </p:sp>
      <p:sp>
        <p:nvSpPr>
          <p:cNvPr id="91147" name="AutoShape 11"/>
          <p:cNvSpPr>
            <a:spLocks noChangeArrowheads="1"/>
          </p:cNvSpPr>
          <p:nvPr/>
        </p:nvSpPr>
        <p:spPr bwMode="auto">
          <a:xfrm>
            <a:off x="6132082" y="2980378"/>
            <a:ext cx="2870948" cy="3600000"/>
          </a:xfrm>
          <a:prstGeom prst="roundRect">
            <a:avLst>
              <a:gd name="adj" fmla="val 16667"/>
            </a:avLst>
          </a:prstGeom>
          <a:solidFill>
            <a:schemeClr val="accent1"/>
          </a:solidFill>
          <a:ln w="9525">
            <a:solidFill>
              <a:schemeClr val="tx1"/>
            </a:solidFill>
            <a:round/>
            <a:headEnd/>
            <a:tailEnd/>
          </a:ln>
          <a:effectLst/>
        </p:spPr>
        <p:txBody>
          <a:bodyPr rIns="634500" anchor="ctr"/>
          <a:lstStyle/>
          <a:p>
            <a:pPr algn="ct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91150" name="AutoShape 14"/>
          <p:cNvSpPr>
            <a:spLocks noChangeArrowheads="1"/>
          </p:cNvSpPr>
          <p:nvPr/>
        </p:nvSpPr>
        <p:spPr bwMode="auto">
          <a:xfrm>
            <a:off x="7347250" y="3013196"/>
            <a:ext cx="440611" cy="704850"/>
          </a:xfrm>
          <a:prstGeom prst="upArrow">
            <a:avLst>
              <a:gd name="adj1" fmla="val 50000"/>
              <a:gd name="adj2" fmla="val 43787"/>
            </a:avLst>
          </a:prstGeom>
          <a:solidFill>
            <a:srgbClr val="CCFFCC"/>
          </a:solidFill>
          <a:ln w="9525">
            <a:solidFill>
              <a:schemeClr val="tx1"/>
            </a:solidFill>
            <a:miter lim="800000"/>
            <a:headEnd/>
            <a:tailEnd/>
          </a:ln>
          <a:effectLst/>
        </p:spPr>
        <p:txBody>
          <a:bodyPr vert="eaVert" wrap="none" anchor="ctr"/>
          <a:lstStyle/>
          <a:p>
            <a:endParaRPr lang="en-GB" sz="1350"/>
          </a:p>
        </p:txBody>
      </p:sp>
      <p:sp>
        <p:nvSpPr>
          <p:cNvPr id="91151" name="AutoShape 15"/>
          <p:cNvSpPr>
            <a:spLocks noChangeArrowheads="1"/>
          </p:cNvSpPr>
          <p:nvPr/>
        </p:nvSpPr>
        <p:spPr bwMode="auto">
          <a:xfrm flipV="1">
            <a:off x="7347250" y="5882012"/>
            <a:ext cx="440611" cy="695325"/>
          </a:xfrm>
          <a:prstGeom prst="upArrow">
            <a:avLst>
              <a:gd name="adj1" fmla="val 50000"/>
              <a:gd name="adj2" fmla="val 43195"/>
            </a:avLst>
          </a:prstGeom>
          <a:solidFill>
            <a:srgbClr val="CCFFCC"/>
          </a:solidFill>
          <a:ln w="9525">
            <a:solidFill>
              <a:schemeClr val="tx1"/>
            </a:solidFill>
            <a:miter lim="800000"/>
            <a:headEnd/>
            <a:tailEnd/>
          </a:ln>
          <a:effectLst/>
        </p:spPr>
        <p:txBody>
          <a:bodyPr vert="eaVert" wrap="none" anchor="ctr"/>
          <a:lstStyle/>
          <a:p>
            <a:endParaRPr lang="en-GB" sz="1350"/>
          </a:p>
        </p:txBody>
      </p:sp>
      <p:sp>
        <p:nvSpPr>
          <p:cNvPr id="91152" name="Oval 16"/>
          <p:cNvSpPr>
            <a:spLocks noChangeArrowheads="1"/>
          </p:cNvSpPr>
          <p:nvPr/>
        </p:nvSpPr>
        <p:spPr bwMode="auto">
          <a:xfrm>
            <a:off x="341711" y="3536420"/>
            <a:ext cx="2520000" cy="2520000"/>
          </a:xfrm>
          <a:prstGeom prst="ellipse">
            <a:avLst/>
          </a:prstGeom>
          <a:solidFill>
            <a:srgbClr val="993300"/>
          </a:solidFill>
          <a:ln w="9525">
            <a:solidFill>
              <a:schemeClr val="tx1"/>
            </a:solidFill>
            <a:round/>
            <a:headEnd/>
            <a:tailEnd/>
          </a:ln>
          <a:effectLst/>
        </p:spPr>
        <p:txBody>
          <a:bodyPr wrap="none" anchor="ctr"/>
          <a:lstStyle/>
          <a:p>
            <a:pPr algn="ct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Hair</a:t>
            </a:r>
          </a:p>
          <a:p>
            <a:pPr algn="ct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~70 </a:t>
            </a:r>
            <a:r>
              <a:rPr lang="el-GR" b="1" dirty="0">
                <a:solidFill>
                  <a:schemeClr val="bg1"/>
                </a:solidFill>
                <a:latin typeface="Tahoma" panose="020B0604030504040204" pitchFamily="34" charset="0"/>
                <a:ea typeface="Tahoma" panose="020B0604030504040204" pitchFamily="34" charset="0"/>
                <a:cs typeface="Tahoma" panose="020B0604030504040204" pitchFamily="34" charset="0"/>
              </a:rPr>
              <a:t>μ</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m</a:t>
            </a:r>
            <a:endParaRPr lang="el-GR"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1148" name="Rectangle 12"/>
          <p:cNvSpPr>
            <a:spLocks noChangeArrowheads="1"/>
          </p:cNvSpPr>
          <p:nvPr/>
        </p:nvSpPr>
        <p:spPr bwMode="auto">
          <a:xfrm>
            <a:off x="2861711" y="3346772"/>
            <a:ext cx="3145631" cy="1015663"/>
          </a:xfrm>
          <a:prstGeom prst="rect">
            <a:avLst/>
          </a:prstGeom>
          <a:solidFill>
            <a:schemeClr val="bg1"/>
          </a:solidFill>
          <a:ln w="76200" cmpd="tri">
            <a:solidFill>
              <a:srgbClr val="FF0000"/>
            </a:solidFill>
            <a:miter lim="800000"/>
            <a:headEnd/>
            <a:tailEnd/>
          </a:ln>
          <a:effectLst/>
        </p:spPr>
        <p:txBody>
          <a:bodyPr>
            <a:spAutoFit/>
          </a:bodyPr>
          <a:lstStyle/>
          <a:p>
            <a:pPr algn="ct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Our coatings are ~1000 times thinner than a piece of paper!</a:t>
            </a:r>
          </a:p>
        </p:txBody>
      </p:sp>
      <p:pic>
        <p:nvPicPr>
          <p:cNvPr id="13" name="Picture 12">
            <a:extLst>
              <a:ext uri="{FF2B5EF4-FFF2-40B4-BE49-F238E27FC236}">
                <a16:creationId xmlns:a16="http://schemas.microsoft.com/office/drawing/2014/main" id="{4E616177-31E7-4061-AFCD-4CA1629E98D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4" name="Rectangle 13">
            <a:extLst>
              <a:ext uri="{FF2B5EF4-FFF2-40B4-BE49-F238E27FC236}">
                <a16:creationId xmlns:a16="http://schemas.microsoft.com/office/drawing/2014/main" id="{A903B2D7-E152-4EC9-9B08-5610BF12E35D}"/>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AD10533-4BD9-47D2-90C8-5807CC11918A}"/>
              </a:ext>
            </a:extLst>
          </p:cNvPr>
          <p:cNvSpPr txBox="1"/>
          <p:nvPr/>
        </p:nvSpPr>
        <p:spPr>
          <a:xfrm>
            <a:off x="6470226" y="4414965"/>
            <a:ext cx="2088275" cy="923330"/>
          </a:xfrm>
          <a:prstGeom prst="rect">
            <a:avLst/>
          </a:prstGeom>
          <a:noFill/>
        </p:spPr>
        <p:txBody>
          <a:bodyPr wrap="square" rtlCol="0">
            <a:spAutoFit/>
          </a:bodyPr>
          <a:lstStyle/>
          <a:p>
            <a:pPr algn="ctr"/>
            <a:r>
              <a:rPr lang="en-GB" b="1" dirty="0">
                <a:latin typeface="Tahoma" panose="020B0604030504040204" pitchFamily="34" charset="0"/>
                <a:ea typeface="Tahoma" panose="020B0604030504040204" pitchFamily="34" charset="0"/>
                <a:cs typeface="Tahoma" panose="020B0604030504040204" pitchFamily="34" charset="0"/>
              </a:rPr>
              <a:t>The thickness of a piece of paper</a:t>
            </a:r>
          </a:p>
          <a:p>
            <a:pPr algn="ctr"/>
            <a:endParaRPr lang="en-GB" b="1" dirty="0"/>
          </a:p>
        </p:txBody>
      </p:sp>
      <p:pic>
        <p:nvPicPr>
          <p:cNvPr id="15" name="Picture 14">
            <a:extLst>
              <a:ext uri="{FF2B5EF4-FFF2-40B4-BE49-F238E27FC236}">
                <a16:creationId xmlns:a16="http://schemas.microsoft.com/office/drawing/2014/main" id="{72D6853B-63B2-4BF9-8443-95C9EC75E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5" name="Footer Placeholder 4">
            <a:extLst>
              <a:ext uri="{FF2B5EF4-FFF2-40B4-BE49-F238E27FC236}">
                <a16:creationId xmlns:a16="http://schemas.microsoft.com/office/drawing/2014/main" id="{F4F2CA82-0A8D-491A-A16E-C6FFA1F18844}"/>
              </a:ext>
            </a:extLst>
          </p:cNvPr>
          <p:cNvSpPr>
            <a:spLocks noGrp="1"/>
          </p:cNvSpPr>
          <p:nvPr>
            <p:ph type="ftr" sz="quarter" idx="3"/>
          </p:nvPr>
        </p:nvSpPr>
        <p:spPr/>
        <p:txBody>
          <a:bodyPr/>
          <a:lstStyle/>
          <a:p>
            <a:r>
              <a:rPr lang="en-GB" altLang="ja-JP"/>
              <a:t>Speaker name</a:t>
            </a:r>
            <a:endParaRPr lang="ja-JP" altLang="en-US" dirty="0"/>
          </a:p>
        </p:txBody>
      </p:sp>
      <p:sp>
        <p:nvSpPr>
          <p:cNvPr id="6" name="Date Placeholder 5">
            <a:extLst>
              <a:ext uri="{FF2B5EF4-FFF2-40B4-BE49-F238E27FC236}">
                <a16:creationId xmlns:a16="http://schemas.microsoft.com/office/drawing/2014/main" id="{C4835264-4C6C-4182-ADD0-69F6721CE17D}"/>
              </a:ext>
            </a:extLst>
          </p:cNvPr>
          <p:cNvSpPr>
            <a:spLocks noGrp="1"/>
          </p:cNvSpPr>
          <p:nvPr>
            <p:ph type="dt" sz="half" idx="2"/>
          </p:nvPr>
        </p:nvSpPr>
        <p:spPr/>
        <p:txBody>
          <a:bodyPr/>
          <a:lstStyle/>
          <a:p>
            <a:fld id="{A540E12F-871D-4000-BE36-7C57CF1CB40D}" type="datetime1">
              <a:rPr lang="en-GB" altLang="ja-JP" smtClean="0"/>
              <a:t>01/06/2020</a:t>
            </a:fld>
            <a:endParaRPr lang="ja-JP" altLang="en-US" dirty="0"/>
          </a:p>
        </p:txBody>
      </p:sp>
      <p:sp>
        <p:nvSpPr>
          <p:cNvPr id="7" name="Slide Number Placeholder 6">
            <a:extLst>
              <a:ext uri="{FF2B5EF4-FFF2-40B4-BE49-F238E27FC236}">
                <a16:creationId xmlns:a16="http://schemas.microsoft.com/office/drawing/2014/main" id="{561D21F5-5C64-405E-A5DB-60168EC54B46}"/>
              </a:ext>
            </a:extLst>
          </p:cNvPr>
          <p:cNvSpPr>
            <a:spLocks noGrp="1"/>
          </p:cNvSpPr>
          <p:nvPr>
            <p:ph type="sldNum" sz="quarter" idx="4"/>
          </p:nvPr>
        </p:nvSpPr>
        <p:spPr/>
        <p:txBody>
          <a:bodyPr/>
          <a:lstStyle/>
          <a:p>
            <a:fld id="{6C921AB9-5F11-43C5-B957-02FF2E1FCA22}" type="slidenum">
              <a:rPr lang="ja-JP" altLang="en-US" smtClean="0"/>
              <a:pPr/>
              <a:t>17</a:t>
            </a:fld>
            <a:endParaRPr lang="ja-JP" alt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1148"/>
                                        </p:tgtEl>
                                        <p:attrNameLst>
                                          <p:attrName>style.visibility</p:attrName>
                                        </p:attrNameLst>
                                      </p:cBhvr>
                                      <p:to>
                                        <p:strVal val="visible"/>
                                      </p:to>
                                    </p:set>
                                    <p:animEffect transition="in" filter="blinds(horizontal)">
                                      <p:cBhvr>
                                        <p:cTn id="7" dur="500"/>
                                        <p:tgtEl>
                                          <p:spTgt spid="91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54" name="Text Box 70"/>
          <p:cNvSpPr txBox="1">
            <a:spLocks noChangeArrowheads="1"/>
          </p:cNvSpPr>
          <p:nvPr/>
        </p:nvSpPr>
        <p:spPr bwMode="auto">
          <a:xfrm>
            <a:off x="720000" y="720000"/>
            <a:ext cx="6457950" cy="523220"/>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Off-Line Coating Equipment</a:t>
            </a:r>
          </a:p>
        </p:txBody>
      </p:sp>
      <p:pic>
        <p:nvPicPr>
          <p:cNvPr id="8" name="Picture 7">
            <a:extLst>
              <a:ext uri="{FF2B5EF4-FFF2-40B4-BE49-F238E27FC236}">
                <a16:creationId xmlns:a16="http://schemas.microsoft.com/office/drawing/2014/main" id="{BE5FDBC7-7EB4-47E5-B5CA-0BA8A345168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9146E9CE-F778-4600-B9EF-2DDDC15C71EE}"/>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Online Media 4" title="Investment and innovation in coating technology">
            <a:hlinkClick r:id="" action="ppaction://media"/>
            <a:extLst>
              <a:ext uri="{FF2B5EF4-FFF2-40B4-BE49-F238E27FC236}">
                <a16:creationId xmlns:a16="http://schemas.microsoft.com/office/drawing/2014/main" id="{08D10B47-FCC5-4904-84E9-747E92553574}"/>
              </a:ext>
            </a:extLst>
          </p:cNvPr>
          <p:cNvPicPr>
            <a:picLocks noRot="1" noChangeAspect="1"/>
          </p:cNvPicPr>
          <p:nvPr>
            <a:videoFile r:link="rId1"/>
          </p:nvPr>
        </p:nvPicPr>
        <p:blipFill>
          <a:blip r:embed="rId5"/>
          <a:stretch>
            <a:fillRect/>
          </a:stretch>
        </p:blipFill>
        <p:spPr>
          <a:xfrm>
            <a:off x="1692000" y="1963116"/>
            <a:ext cx="5760000" cy="3240000"/>
          </a:xfrm>
          <a:prstGeom prst="rect">
            <a:avLst/>
          </a:prstGeom>
        </p:spPr>
      </p:pic>
      <p:pic>
        <p:nvPicPr>
          <p:cNvPr id="6" name="Picture 5">
            <a:extLst>
              <a:ext uri="{FF2B5EF4-FFF2-40B4-BE49-F238E27FC236}">
                <a16:creationId xmlns:a16="http://schemas.microsoft.com/office/drawing/2014/main" id="{24A7FE16-1A72-4FC4-8DCC-09556A462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4" name="Footer Placeholder 3">
            <a:extLst>
              <a:ext uri="{FF2B5EF4-FFF2-40B4-BE49-F238E27FC236}">
                <a16:creationId xmlns:a16="http://schemas.microsoft.com/office/drawing/2014/main" id="{FB926ACD-B0E6-41E4-B1E5-42E87E16C60E}"/>
              </a:ext>
            </a:extLst>
          </p:cNvPr>
          <p:cNvSpPr>
            <a:spLocks noGrp="1"/>
          </p:cNvSpPr>
          <p:nvPr>
            <p:ph type="ftr" sz="quarter" idx="11"/>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A43784F2-DADD-4917-AE3C-D59523400555}"/>
              </a:ext>
            </a:extLst>
          </p:cNvPr>
          <p:cNvSpPr>
            <a:spLocks noGrp="1"/>
          </p:cNvSpPr>
          <p:nvPr>
            <p:ph type="dt" sz="half" idx="10"/>
          </p:nvPr>
        </p:nvSpPr>
        <p:spPr/>
        <p:txBody>
          <a:bodyPr/>
          <a:lstStyle/>
          <a:p>
            <a:pPr>
              <a:defRPr/>
            </a:pPr>
            <a:fld id="{69356F0E-EDBA-4A3F-9246-746FBB172FC0}" type="datetime1">
              <a:rPr lang="en-GB" smtClean="0"/>
              <a:t>01/06/2020</a:t>
            </a:fld>
            <a:endParaRPr lang="en-GB"/>
          </a:p>
        </p:txBody>
      </p:sp>
      <p:sp>
        <p:nvSpPr>
          <p:cNvPr id="10" name="Slide Number Placeholder 9">
            <a:extLst>
              <a:ext uri="{FF2B5EF4-FFF2-40B4-BE49-F238E27FC236}">
                <a16:creationId xmlns:a16="http://schemas.microsoft.com/office/drawing/2014/main" id="{9BCEE0C1-F25A-44B3-A03D-0DD6275C3D1D}"/>
              </a:ext>
            </a:extLst>
          </p:cNvPr>
          <p:cNvSpPr>
            <a:spLocks noGrp="1"/>
          </p:cNvSpPr>
          <p:nvPr>
            <p:ph type="sldNum" sz="quarter" idx="12"/>
          </p:nvPr>
        </p:nvSpPr>
        <p:spPr/>
        <p:txBody>
          <a:bodyPr/>
          <a:lstStyle/>
          <a:p>
            <a:pPr>
              <a:defRPr/>
            </a:pPr>
            <a:fld id="{170405F4-68B8-4684-915A-13166611668B}" type="slidenum">
              <a:rPr lang="en-GB" smtClean="0"/>
              <a:pPr>
                <a:defRPr/>
              </a:pPr>
              <a:t>18</a:t>
            </a:fld>
            <a:endParaRPr lang="en-GB"/>
          </a:p>
        </p:txBody>
      </p:sp>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5" title="The Coater in 30 seconds">
            <a:hlinkClick r:id="" action="ppaction://media"/>
            <a:extLst>
              <a:ext uri="{FF2B5EF4-FFF2-40B4-BE49-F238E27FC236}">
                <a16:creationId xmlns:a16="http://schemas.microsoft.com/office/drawing/2014/main" id="{EFE6E1EB-96E0-4753-8C11-5D9B18CDD1D6}"/>
              </a:ext>
            </a:extLst>
          </p:cNvPr>
          <p:cNvPicPr>
            <a:picLocks noRot="1" noChangeAspect="1"/>
          </p:cNvPicPr>
          <p:nvPr>
            <a:videoFile r:link="rId1"/>
          </p:nvPr>
        </p:nvPicPr>
        <p:blipFill>
          <a:blip r:embed="rId4"/>
          <a:stretch>
            <a:fillRect/>
          </a:stretch>
        </p:blipFill>
        <p:spPr>
          <a:xfrm>
            <a:off x="1692000" y="1963116"/>
            <a:ext cx="5760000" cy="3240000"/>
          </a:xfrm>
          <a:prstGeom prst="rect">
            <a:avLst/>
          </a:prstGeom>
        </p:spPr>
      </p:pic>
      <p:sp>
        <p:nvSpPr>
          <p:cNvPr id="3" name="Text Box 70">
            <a:extLst>
              <a:ext uri="{FF2B5EF4-FFF2-40B4-BE49-F238E27FC236}">
                <a16:creationId xmlns:a16="http://schemas.microsoft.com/office/drawing/2014/main" id="{AECEF1CB-B9DA-4B11-BE10-6BD6B26AFA3C}"/>
              </a:ext>
            </a:extLst>
          </p:cNvPr>
          <p:cNvSpPr txBox="1">
            <a:spLocks noChangeArrowheads="1"/>
          </p:cNvSpPr>
          <p:nvPr/>
        </p:nvSpPr>
        <p:spPr bwMode="auto">
          <a:xfrm>
            <a:off x="720000" y="720000"/>
            <a:ext cx="6457950" cy="523220"/>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Off-Line Coating Equipment</a:t>
            </a:r>
          </a:p>
        </p:txBody>
      </p:sp>
      <p:sp>
        <p:nvSpPr>
          <p:cNvPr id="4" name="Rectangle 3">
            <a:extLst>
              <a:ext uri="{FF2B5EF4-FFF2-40B4-BE49-F238E27FC236}">
                <a16:creationId xmlns:a16="http://schemas.microsoft.com/office/drawing/2014/main" id="{3D8A81BD-E913-416C-84A3-FF0A8F7E1CEB}"/>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6B4ACA9-6B8D-415E-8205-BFDB5052CEB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pic>
        <p:nvPicPr>
          <p:cNvPr id="6" name="Picture 5">
            <a:extLst>
              <a:ext uri="{FF2B5EF4-FFF2-40B4-BE49-F238E27FC236}">
                <a16:creationId xmlns:a16="http://schemas.microsoft.com/office/drawing/2014/main" id="{D007F321-7073-4D80-BA41-F1954403D3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9" name="Footer Placeholder 8">
            <a:extLst>
              <a:ext uri="{FF2B5EF4-FFF2-40B4-BE49-F238E27FC236}">
                <a16:creationId xmlns:a16="http://schemas.microsoft.com/office/drawing/2014/main" id="{DD2E9779-4D64-4474-8B24-65F861BB20C6}"/>
              </a:ext>
            </a:extLst>
          </p:cNvPr>
          <p:cNvSpPr>
            <a:spLocks noGrp="1"/>
          </p:cNvSpPr>
          <p:nvPr>
            <p:ph type="ftr" sz="quarter" idx="11"/>
          </p:nvPr>
        </p:nvSpPr>
        <p:spPr/>
        <p:txBody>
          <a:bodyPr/>
          <a:lstStyle/>
          <a:p>
            <a:pPr>
              <a:defRPr/>
            </a:pPr>
            <a:r>
              <a:rPr lang="en-GB"/>
              <a:t>Speaker name</a:t>
            </a:r>
          </a:p>
        </p:txBody>
      </p:sp>
      <p:sp>
        <p:nvSpPr>
          <p:cNvPr id="10" name="Date Placeholder 9">
            <a:extLst>
              <a:ext uri="{FF2B5EF4-FFF2-40B4-BE49-F238E27FC236}">
                <a16:creationId xmlns:a16="http://schemas.microsoft.com/office/drawing/2014/main" id="{A8E2A24E-F51C-45DC-896B-2DC5D69901C2}"/>
              </a:ext>
            </a:extLst>
          </p:cNvPr>
          <p:cNvSpPr>
            <a:spLocks noGrp="1"/>
          </p:cNvSpPr>
          <p:nvPr>
            <p:ph type="dt" sz="half" idx="10"/>
          </p:nvPr>
        </p:nvSpPr>
        <p:spPr/>
        <p:txBody>
          <a:bodyPr/>
          <a:lstStyle/>
          <a:p>
            <a:pPr>
              <a:defRPr/>
            </a:pPr>
            <a:fld id="{EBDE5462-61E1-4145-89F5-42FFB871875A}" type="datetime1">
              <a:rPr lang="en-GB" smtClean="0"/>
              <a:t>01/06/2020</a:t>
            </a:fld>
            <a:endParaRPr lang="en-GB"/>
          </a:p>
        </p:txBody>
      </p:sp>
      <p:sp>
        <p:nvSpPr>
          <p:cNvPr id="11" name="Slide Number Placeholder 10">
            <a:extLst>
              <a:ext uri="{FF2B5EF4-FFF2-40B4-BE49-F238E27FC236}">
                <a16:creationId xmlns:a16="http://schemas.microsoft.com/office/drawing/2014/main" id="{FDC2245D-76FC-49DF-810E-5FB92BBF19BA}"/>
              </a:ext>
            </a:extLst>
          </p:cNvPr>
          <p:cNvSpPr>
            <a:spLocks noGrp="1"/>
          </p:cNvSpPr>
          <p:nvPr>
            <p:ph type="sldNum" sz="quarter" idx="12"/>
          </p:nvPr>
        </p:nvSpPr>
        <p:spPr/>
        <p:txBody>
          <a:bodyPr/>
          <a:lstStyle/>
          <a:p>
            <a:pPr>
              <a:defRPr/>
            </a:pPr>
            <a:fld id="{170405F4-68B8-4684-915A-13166611668B}" type="slidenum">
              <a:rPr lang="en-GB" smtClean="0"/>
              <a:pPr>
                <a:defRPr/>
              </a:pPr>
              <a:t>19</a:t>
            </a:fld>
            <a:endParaRPr lang="en-GB"/>
          </a:p>
        </p:txBody>
      </p:sp>
    </p:spTree>
    <p:extLst>
      <p:ext uri="{BB962C8B-B14F-4D97-AF65-F5344CB8AC3E}">
        <p14:creationId xmlns:p14="http://schemas.microsoft.com/office/powerpoint/2010/main" val="382981574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835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2"/>
          <p:cNvSpPr txBox="1">
            <a:spLocks noChangeArrowheads="1"/>
          </p:cNvSpPr>
          <p:nvPr/>
        </p:nvSpPr>
        <p:spPr bwMode="auto">
          <a:xfrm>
            <a:off x="8499475" y="6251575"/>
            <a:ext cx="184150" cy="457200"/>
          </a:xfrm>
          <a:prstGeom prst="rect">
            <a:avLst/>
          </a:prstGeom>
          <a:noFill/>
          <a:ln w="9525">
            <a:noFill/>
            <a:miter lim="800000"/>
            <a:headEnd/>
            <a:tailEnd/>
          </a:ln>
        </p:spPr>
        <p:txBody>
          <a:bodyPr wrap="none">
            <a:spAutoFit/>
          </a:bodyPr>
          <a:lstStyle/>
          <a:p>
            <a:endParaRPr lang="en-GB" sz="2400" b="0">
              <a:latin typeface="Times New Roman" pitchFamily="18" charset="0"/>
            </a:endParaRPr>
          </a:p>
        </p:txBody>
      </p:sp>
      <p:sp>
        <p:nvSpPr>
          <p:cNvPr id="24580" name="Text Box 3"/>
          <p:cNvSpPr txBox="1">
            <a:spLocks noChangeArrowheads="1"/>
          </p:cNvSpPr>
          <p:nvPr/>
        </p:nvSpPr>
        <p:spPr bwMode="auto">
          <a:xfrm>
            <a:off x="4251325" y="498475"/>
            <a:ext cx="184150" cy="457200"/>
          </a:xfrm>
          <a:prstGeom prst="rect">
            <a:avLst/>
          </a:prstGeom>
          <a:noFill/>
          <a:ln w="9525">
            <a:noFill/>
            <a:miter lim="800000"/>
            <a:headEnd/>
            <a:tailEnd/>
          </a:ln>
        </p:spPr>
        <p:txBody>
          <a:bodyPr wrap="none">
            <a:spAutoFit/>
          </a:bodyPr>
          <a:lstStyle/>
          <a:p>
            <a:endParaRPr lang="en-GB" sz="2400" b="0">
              <a:latin typeface="Times New Roman" pitchFamily="18" charset="0"/>
            </a:endParaRPr>
          </a:p>
        </p:txBody>
      </p:sp>
      <p:sp>
        <p:nvSpPr>
          <p:cNvPr id="14" name="Rectangle 4"/>
          <p:cNvSpPr>
            <a:spLocks noChangeArrowheads="1"/>
          </p:cNvSpPr>
          <p:nvPr/>
        </p:nvSpPr>
        <p:spPr bwMode="auto">
          <a:xfrm>
            <a:off x="719997" y="720000"/>
            <a:ext cx="6261630" cy="522000"/>
          </a:xfrm>
          <a:prstGeom prst="rect">
            <a:avLst/>
          </a:prstGeom>
          <a:noFill/>
          <a:ln w="9525">
            <a:noFill/>
            <a:miter lim="800000"/>
            <a:headEnd/>
            <a:tailEnd/>
          </a:ln>
          <a:effectLst/>
        </p:spPr>
        <p:txBody>
          <a:bodyPr lIns="0" tIns="0" rIns="0" bIns="0" anchor="ctr"/>
          <a:lstStyle/>
          <a:p>
            <a:pPr eaLnBrk="0" hangingPunct="0">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 Emissivity</a:t>
            </a:r>
          </a:p>
        </p:txBody>
      </p:sp>
      <p:pic>
        <p:nvPicPr>
          <p:cNvPr id="16" name="Picture 15">
            <a:extLst>
              <a:ext uri="{FF2B5EF4-FFF2-40B4-BE49-F238E27FC236}">
                <a16:creationId xmlns:a16="http://schemas.microsoft.com/office/drawing/2014/main" id="{476B800C-33DD-498E-830E-154982D0CAD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8" name="Rectangle 17">
            <a:extLst>
              <a:ext uri="{FF2B5EF4-FFF2-40B4-BE49-F238E27FC236}">
                <a16:creationId xmlns:a16="http://schemas.microsoft.com/office/drawing/2014/main" id="{4F6DA0B9-7D8F-4532-819B-594362B3F410}"/>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e 3">
            <a:extLst>
              <a:ext uri="{FF2B5EF4-FFF2-40B4-BE49-F238E27FC236}">
                <a16:creationId xmlns:a16="http://schemas.microsoft.com/office/drawing/2014/main" id="{F18E5811-D86E-4476-BDE5-2B4D1356DD3C}"/>
              </a:ext>
            </a:extLst>
          </p:cNvPr>
          <p:cNvGraphicFramePr>
            <a:graphicFrameLocks noGrp="1"/>
          </p:cNvGraphicFramePr>
          <p:nvPr>
            <p:extLst>
              <p:ext uri="{D42A27DB-BD31-4B8C-83A1-F6EECF244321}">
                <p14:modId xmlns:p14="http://schemas.microsoft.com/office/powerpoint/2010/main" val="2760985417"/>
              </p:ext>
            </p:extLst>
          </p:nvPr>
        </p:nvGraphicFramePr>
        <p:xfrm>
          <a:off x="1292906" y="1957910"/>
          <a:ext cx="6558187" cy="3755124"/>
        </p:xfrm>
        <a:graphic>
          <a:graphicData uri="http://schemas.openxmlformats.org/drawingml/2006/table">
            <a:tbl>
              <a:tblPr firstRow="1" bandRow="1">
                <a:tableStyleId>{5C22544A-7EE6-4342-B048-85BDC9FD1C3A}</a:tableStyleId>
              </a:tblPr>
              <a:tblGrid>
                <a:gridCol w="4193494">
                  <a:extLst>
                    <a:ext uri="{9D8B030D-6E8A-4147-A177-3AD203B41FA5}">
                      <a16:colId xmlns:a16="http://schemas.microsoft.com/office/drawing/2014/main" val="3877872408"/>
                    </a:ext>
                  </a:extLst>
                </a:gridCol>
                <a:gridCol w="2364693">
                  <a:extLst>
                    <a:ext uri="{9D8B030D-6E8A-4147-A177-3AD203B41FA5}">
                      <a16:colId xmlns:a16="http://schemas.microsoft.com/office/drawing/2014/main" val="3611045511"/>
                    </a:ext>
                  </a:extLst>
                </a:gridCol>
              </a:tblGrid>
              <a:tr h="938781">
                <a:tc>
                  <a:txBody>
                    <a:bodyPr/>
                    <a:lstStyle/>
                    <a:p>
                      <a:r>
                        <a:rPr lang="en-GB" sz="3200" dirty="0">
                          <a:latin typeface="Tahoma" panose="020B0604030504040204" pitchFamily="34" charset="0"/>
                          <a:ea typeface="Tahoma" panose="020B0604030504040204" pitchFamily="34" charset="0"/>
                          <a:cs typeface="Tahoma" panose="020B0604030504040204" pitchFamily="34" charset="0"/>
                        </a:rPr>
                        <a:t>Glass type</a:t>
                      </a:r>
                    </a:p>
                  </a:txBody>
                  <a:tcPr/>
                </a:tc>
                <a:tc>
                  <a:txBody>
                    <a:bodyPr/>
                    <a:lstStyle/>
                    <a:p>
                      <a:r>
                        <a:rPr lang="en-GB" sz="3200" dirty="0">
                          <a:latin typeface="Tahoma" panose="020B0604030504040204" pitchFamily="34" charset="0"/>
                          <a:ea typeface="Tahoma" panose="020B0604030504040204" pitchFamily="34" charset="0"/>
                          <a:cs typeface="Tahoma" panose="020B0604030504040204" pitchFamily="34" charset="0"/>
                        </a:rPr>
                        <a:t>Emissivity</a:t>
                      </a:r>
                    </a:p>
                  </a:txBody>
                  <a:tcPr/>
                </a:tc>
                <a:extLst>
                  <a:ext uri="{0D108BD9-81ED-4DB2-BD59-A6C34878D82A}">
                    <a16:rowId xmlns:a16="http://schemas.microsoft.com/office/drawing/2014/main" val="2305690891"/>
                  </a:ext>
                </a:extLst>
              </a:tr>
              <a:tr h="938781">
                <a:tc>
                  <a:txBody>
                    <a:bodyPr/>
                    <a:lstStyle/>
                    <a:p>
                      <a:r>
                        <a:rPr lang="en-GB" sz="3200" dirty="0">
                          <a:latin typeface="Tahoma" panose="020B0604030504040204" pitchFamily="34" charset="0"/>
                          <a:ea typeface="Tahoma" panose="020B0604030504040204" pitchFamily="34" charset="0"/>
                          <a:cs typeface="Tahoma" panose="020B0604030504040204" pitchFamily="34" charset="0"/>
                        </a:rPr>
                        <a:t>Annealed float glass</a:t>
                      </a:r>
                    </a:p>
                  </a:txBody>
                  <a:tcPr/>
                </a:tc>
                <a:tc>
                  <a:txBody>
                    <a:bodyPr/>
                    <a:lstStyle/>
                    <a:p>
                      <a:pPr algn="ctr"/>
                      <a:r>
                        <a:rPr lang="en-GB" sz="3200" dirty="0">
                          <a:latin typeface="Tahoma" panose="020B0604030504040204" pitchFamily="34" charset="0"/>
                          <a:ea typeface="Tahoma" panose="020B0604030504040204" pitchFamily="34" charset="0"/>
                          <a:cs typeface="Tahoma" panose="020B0604030504040204" pitchFamily="34" charset="0"/>
                        </a:rPr>
                        <a:t>0.89</a:t>
                      </a:r>
                    </a:p>
                  </a:txBody>
                  <a:tcPr/>
                </a:tc>
                <a:extLst>
                  <a:ext uri="{0D108BD9-81ED-4DB2-BD59-A6C34878D82A}">
                    <a16:rowId xmlns:a16="http://schemas.microsoft.com/office/drawing/2014/main" val="3791765479"/>
                  </a:ext>
                </a:extLst>
              </a:tr>
              <a:tr h="938781">
                <a:tc>
                  <a:txBody>
                    <a:bodyPr/>
                    <a:lstStyle/>
                    <a:p>
                      <a:r>
                        <a:rPr lang="en-GB" sz="3200" dirty="0">
                          <a:latin typeface="Tahoma" panose="020B0604030504040204" pitchFamily="34" charset="0"/>
                          <a:ea typeface="Tahoma" panose="020B0604030504040204" pitchFamily="34" charset="0"/>
                          <a:cs typeface="Tahoma" panose="020B0604030504040204" pitchFamily="34" charset="0"/>
                        </a:rPr>
                        <a:t>On-line coated</a:t>
                      </a:r>
                    </a:p>
                  </a:txBody>
                  <a:tcPr/>
                </a:tc>
                <a:tc>
                  <a:txBody>
                    <a:bodyPr/>
                    <a:lstStyle/>
                    <a:p>
                      <a:pPr algn="ctr"/>
                      <a:r>
                        <a:rPr lang="en-GB" sz="3200" dirty="0">
                          <a:latin typeface="Tahoma" panose="020B0604030504040204" pitchFamily="34" charset="0"/>
                          <a:ea typeface="Tahoma" panose="020B0604030504040204" pitchFamily="34" charset="0"/>
                          <a:cs typeface="Tahoma" panose="020B0604030504040204" pitchFamily="34" charset="0"/>
                        </a:rPr>
                        <a:t>0.14</a:t>
                      </a:r>
                    </a:p>
                  </a:txBody>
                  <a:tcPr/>
                </a:tc>
                <a:extLst>
                  <a:ext uri="{0D108BD9-81ED-4DB2-BD59-A6C34878D82A}">
                    <a16:rowId xmlns:a16="http://schemas.microsoft.com/office/drawing/2014/main" val="3738255272"/>
                  </a:ext>
                </a:extLst>
              </a:tr>
              <a:tr h="938781">
                <a:tc>
                  <a:txBody>
                    <a:bodyPr/>
                    <a:lstStyle/>
                    <a:p>
                      <a:r>
                        <a:rPr lang="en-GB" sz="3200" dirty="0">
                          <a:latin typeface="Tahoma" panose="020B0604030504040204" pitchFamily="34" charset="0"/>
                          <a:ea typeface="Tahoma" panose="020B0604030504040204" pitchFamily="34" charset="0"/>
                          <a:cs typeface="Tahoma" panose="020B0604030504040204" pitchFamily="34" charset="0"/>
                        </a:rPr>
                        <a:t>Off-line coated</a:t>
                      </a:r>
                    </a:p>
                  </a:txBody>
                  <a:tcPr/>
                </a:tc>
                <a:tc>
                  <a:txBody>
                    <a:bodyPr/>
                    <a:lstStyle/>
                    <a:p>
                      <a:pPr algn="ctr"/>
                      <a:r>
                        <a:rPr lang="en-GB" sz="3200" dirty="0">
                          <a:latin typeface="Tahoma" panose="020B0604030504040204" pitchFamily="34" charset="0"/>
                          <a:ea typeface="Tahoma" panose="020B0604030504040204" pitchFamily="34" charset="0"/>
                          <a:cs typeface="Tahoma" panose="020B0604030504040204" pitchFamily="34" charset="0"/>
                        </a:rPr>
                        <a:t>0.01</a:t>
                      </a:r>
                    </a:p>
                  </a:txBody>
                  <a:tcPr/>
                </a:tc>
                <a:extLst>
                  <a:ext uri="{0D108BD9-81ED-4DB2-BD59-A6C34878D82A}">
                    <a16:rowId xmlns:a16="http://schemas.microsoft.com/office/drawing/2014/main" val="4054382911"/>
                  </a:ext>
                </a:extLst>
              </a:tr>
            </a:tbl>
          </a:graphicData>
        </a:graphic>
      </p:graphicFrame>
      <p:pic>
        <p:nvPicPr>
          <p:cNvPr id="8" name="Picture 7">
            <a:extLst>
              <a:ext uri="{FF2B5EF4-FFF2-40B4-BE49-F238E27FC236}">
                <a16:creationId xmlns:a16="http://schemas.microsoft.com/office/drawing/2014/main" id="{22C939B3-CDD4-4670-BFEE-CA21A2DCF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5" name="Footer Placeholder 4">
            <a:extLst>
              <a:ext uri="{FF2B5EF4-FFF2-40B4-BE49-F238E27FC236}">
                <a16:creationId xmlns:a16="http://schemas.microsoft.com/office/drawing/2014/main" id="{C6087CF1-8181-4A6C-B177-66450DD6D43F}"/>
              </a:ext>
            </a:extLst>
          </p:cNvPr>
          <p:cNvSpPr>
            <a:spLocks noGrp="1"/>
          </p:cNvSpPr>
          <p:nvPr>
            <p:ph type="ftr" sz="quarter" idx="12"/>
          </p:nvPr>
        </p:nvSpPr>
        <p:spPr/>
        <p:txBody>
          <a:bodyPr/>
          <a:lstStyle/>
          <a:p>
            <a:pPr>
              <a:defRPr/>
            </a:pPr>
            <a:r>
              <a:rPr lang="en-GB"/>
              <a:t>Speaker name</a:t>
            </a:r>
          </a:p>
        </p:txBody>
      </p:sp>
      <p:sp>
        <p:nvSpPr>
          <p:cNvPr id="6" name="Date Placeholder 5">
            <a:extLst>
              <a:ext uri="{FF2B5EF4-FFF2-40B4-BE49-F238E27FC236}">
                <a16:creationId xmlns:a16="http://schemas.microsoft.com/office/drawing/2014/main" id="{339FB9A0-64AE-408B-A024-0449DA52E2C7}"/>
              </a:ext>
            </a:extLst>
          </p:cNvPr>
          <p:cNvSpPr>
            <a:spLocks noGrp="1"/>
          </p:cNvSpPr>
          <p:nvPr>
            <p:ph type="dt" sz="half" idx="10"/>
          </p:nvPr>
        </p:nvSpPr>
        <p:spPr/>
        <p:txBody>
          <a:bodyPr/>
          <a:lstStyle/>
          <a:p>
            <a:pPr>
              <a:defRPr/>
            </a:pPr>
            <a:fld id="{211E0AED-1D55-48CC-92BD-7AF80F7AD442}" type="datetime1">
              <a:rPr lang="en-GB" smtClean="0"/>
              <a:t>01/06/2020</a:t>
            </a:fld>
            <a:endParaRPr lang="en-GB"/>
          </a:p>
        </p:txBody>
      </p:sp>
      <p:sp>
        <p:nvSpPr>
          <p:cNvPr id="7" name="Slide Number Placeholder 6">
            <a:extLst>
              <a:ext uri="{FF2B5EF4-FFF2-40B4-BE49-F238E27FC236}">
                <a16:creationId xmlns:a16="http://schemas.microsoft.com/office/drawing/2014/main" id="{3024DB93-F437-4F96-9110-E34CD0662052}"/>
              </a:ext>
            </a:extLst>
          </p:cNvPr>
          <p:cNvSpPr>
            <a:spLocks noGrp="1"/>
          </p:cNvSpPr>
          <p:nvPr>
            <p:ph type="sldNum" sz="quarter" idx="11"/>
          </p:nvPr>
        </p:nvSpPr>
        <p:spPr/>
        <p:txBody>
          <a:bodyPr/>
          <a:lstStyle/>
          <a:p>
            <a:pPr>
              <a:defRPr/>
            </a:pPr>
            <a:fld id="{0980C07E-5A38-456E-8C2F-DB1E62FD6475}" type="slidenum">
              <a:rPr lang="en-GB" smtClean="0"/>
              <a:pPr>
                <a:defRPr/>
              </a:pPr>
              <a:t>20</a:t>
            </a:fld>
            <a:endParaRPr lang="en-GB"/>
          </a:p>
        </p:txBody>
      </p:sp>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8C5BCB55-9465-46F7-A9E0-F6942D6434BA}"/>
              </a:ext>
            </a:extLst>
          </p:cNvPr>
          <p:cNvCxnSpPr>
            <a:cxnSpLocks/>
          </p:cNvCxnSpPr>
          <p:nvPr/>
        </p:nvCxnSpPr>
        <p:spPr>
          <a:xfrm>
            <a:off x="2948781" y="3037200"/>
            <a:ext cx="3490850" cy="3116712"/>
          </a:xfrm>
          <a:prstGeom prst="straightConnector1">
            <a:avLst/>
          </a:prstGeom>
          <a:ln w="38100">
            <a:solidFill>
              <a:srgbClr val="FCF600"/>
            </a:solidFill>
            <a:tailEnd type="triangle"/>
          </a:ln>
        </p:spPr>
        <p:style>
          <a:lnRef idx="3">
            <a:schemeClr val="accent4"/>
          </a:lnRef>
          <a:fillRef idx="0">
            <a:schemeClr val="accent4"/>
          </a:fillRef>
          <a:effectRef idx="2">
            <a:schemeClr val="accent4"/>
          </a:effectRef>
          <a:fontRef idx="minor">
            <a:schemeClr val="tx1"/>
          </a:fontRef>
        </p:style>
      </p:cxnSp>
      <p:sp>
        <p:nvSpPr>
          <p:cNvPr id="1408015" name="Freeform 15"/>
          <p:cNvSpPr>
            <a:spLocks/>
          </p:cNvSpPr>
          <p:nvPr/>
        </p:nvSpPr>
        <p:spPr bwMode="auto">
          <a:xfrm>
            <a:off x="2162745" y="2176917"/>
            <a:ext cx="554134" cy="556540"/>
          </a:xfrm>
          <a:custGeom>
            <a:avLst/>
            <a:gdLst/>
            <a:ahLst/>
            <a:cxnLst>
              <a:cxn ang="0">
                <a:pos x="3" y="863"/>
              </a:cxn>
              <a:cxn ang="0">
                <a:pos x="35" y="1015"/>
              </a:cxn>
              <a:cxn ang="0">
                <a:pos x="94" y="1156"/>
              </a:cxn>
              <a:cxn ang="0">
                <a:pos x="178" y="1280"/>
              </a:cxn>
              <a:cxn ang="0">
                <a:pos x="284" y="1386"/>
              </a:cxn>
              <a:cxn ang="0">
                <a:pos x="410" y="1471"/>
              </a:cxn>
              <a:cxn ang="0">
                <a:pos x="551" y="1530"/>
              </a:cxn>
              <a:cxn ang="0">
                <a:pos x="703" y="1561"/>
              </a:cxn>
              <a:cxn ang="0">
                <a:pos x="864" y="1561"/>
              </a:cxn>
              <a:cxn ang="0">
                <a:pos x="1016" y="1530"/>
              </a:cxn>
              <a:cxn ang="0">
                <a:pos x="1157" y="1471"/>
              </a:cxn>
              <a:cxn ang="0">
                <a:pos x="1282" y="1386"/>
              </a:cxn>
              <a:cxn ang="0">
                <a:pos x="1388" y="1280"/>
              </a:cxn>
              <a:cxn ang="0">
                <a:pos x="1472" y="1156"/>
              </a:cxn>
              <a:cxn ang="0">
                <a:pos x="1532" y="1015"/>
              </a:cxn>
              <a:cxn ang="0">
                <a:pos x="1563" y="863"/>
              </a:cxn>
              <a:cxn ang="0">
                <a:pos x="1563" y="702"/>
              </a:cxn>
              <a:cxn ang="0">
                <a:pos x="1532" y="550"/>
              </a:cxn>
              <a:cxn ang="0">
                <a:pos x="1472" y="410"/>
              </a:cxn>
              <a:cxn ang="0">
                <a:pos x="1388" y="284"/>
              </a:cxn>
              <a:cxn ang="0">
                <a:pos x="1282" y="178"/>
              </a:cxn>
              <a:cxn ang="0">
                <a:pos x="1157" y="94"/>
              </a:cxn>
              <a:cxn ang="0">
                <a:pos x="1016" y="35"/>
              </a:cxn>
              <a:cxn ang="0">
                <a:pos x="864" y="3"/>
              </a:cxn>
              <a:cxn ang="0">
                <a:pos x="703" y="3"/>
              </a:cxn>
              <a:cxn ang="0">
                <a:pos x="551" y="35"/>
              </a:cxn>
              <a:cxn ang="0">
                <a:pos x="410" y="94"/>
              </a:cxn>
              <a:cxn ang="0">
                <a:pos x="284" y="178"/>
              </a:cxn>
              <a:cxn ang="0">
                <a:pos x="178" y="284"/>
              </a:cxn>
              <a:cxn ang="0">
                <a:pos x="94" y="410"/>
              </a:cxn>
              <a:cxn ang="0">
                <a:pos x="35" y="550"/>
              </a:cxn>
              <a:cxn ang="0">
                <a:pos x="3" y="702"/>
              </a:cxn>
            </a:cxnLst>
            <a:rect l="0" t="0" r="r" b="b"/>
            <a:pathLst>
              <a:path w="1567" h="1565">
                <a:moveTo>
                  <a:pt x="0" y="783"/>
                </a:moveTo>
                <a:lnTo>
                  <a:pt x="3" y="863"/>
                </a:lnTo>
                <a:lnTo>
                  <a:pt x="16" y="940"/>
                </a:lnTo>
                <a:lnTo>
                  <a:pt x="35" y="1015"/>
                </a:lnTo>
                <a:lnTo>
                  <a:pt x="62" y="1088"/>
                </a:lnTo>
                <a:lnTo>
                  <a:pt x="94" y="1156"/>
                </a:lnTo>
                <a:lnTo>
                  <a:pt x="133" y="1220"/>
                </a:lnTo>
                <a:lnTo>
                  <a:pt x="178" y="1280"/>
                </a:lnTo>
                <a:lnTo>
                  <a:pt x="229" y="1336"/>
                </a:lnTo>
                <a:lnTo>
                  <a:pt x="284" y="1386"/>
                </a:lnTo>
                <a:lnTo>
                  <a:pt x="345" y="1431"/>
                </a:lnTo>
                <a:lnTo>
                  <a:pt x="410" y="1471"/>
                </a:lnTo>
                <a:lnTo>
                  <a:pt x="478" y="1504"/>
                </a:lnTo>
                <a:lnTo>
                  <a:pt x="551" y="1530"/>
                </a:lnTo>
                <a:lnTo>
                  <a:pt x="626" y="1549"/>
                </a:lnTo>
                <a:lnTo>
                  <a:pt x="703" y="1561"/>
                </a:lnTo>
                <a:lnTo>
                  <a:pt x="784" y="1565"/>
                </a:lnTo>
                <a:lnTo>
                  <a:pt x="864" y="1561"/>
                </a:lnTo>
                <a:lnTo>
                  <a:pt x="941" y="1549"/>
                </a:lnTo>
                <a:lnTo>
                  <a:pt x="1016" y="1530"/>
                </a:lnTo>
                <a:lnTo>
                  <a:pt x="1089" y="1504"/>
                </a:lnTo>
                <a:lnTo>
                  <a:pt x="1157" y="1471"/>
                </a:lnTo>
                <a:lnTo>
                  <a:pt x="1221" y="1431"/>
                </a:lnTo>
                <a:lnTo>
                  <a:pt x="1282" y="1386"/>
                </a:lnTo>
                <a:lnTo>
                  <a:pt x="1338" y="1336"/>
                </a:lnTo>
                <a:lnTo>
                  <a:pt x="1388" y="1280"/>
                </a:lnTo>
                <a:lnTo>
                  <a:pt x="1433" y="1220"/>
                </a:lnTo>
                <a:lnTo>
                  <a:pt x="1472" y="1156"/>
                </a:lnTo>
                <a:lnTo>
                  <a:pt x="1505" y="1088"/>
                </a:lnTo>
                <a:lnTo>
                  <a:pt x="1532" y="1015"/>
                </a:lnTo>
                <a:lnTo>
                  <a:pt x="1550" y="940"/>
                </a:lnTo>
                <a:lnTo>
                  <a:pt x="1563" y="863"/>
                </a:lnTo>
                <a:lnTo>
                  <a:pt x="1567" y="783"/>
                </a:lnTo>
                <a:lnTo>
                  <a:pt x="1563" y="702"/>
                </a:lnTo>
                <a:lnTo>
                  <a:pt x="1550" y="625"/>
                </a:lnTo>
                <a:lnTo>
                  <a:pt x="1532" y="550"/>
                </a:lnTo>
                <a:lnTo>
                  <a:pt x="1505" y="478"/>
                </a:lnTo>
                <a:lnTo>
                  <a:pt x="1472" y="410"/>
                </a:lnTo>
                <a:lnTo>
                  <a:pt x="1433" y="345"/>
                </a:lnTo>
                <a:lnTo>
                  <a:pt x="1388" y="284"/>
                </a:lnTo>
                <a:lnTo>
                  <a:pt x="1338" y="229"/>
                </a:lnTo>
                <a:lnTo>
                  <a:pt x="1282" y="178"/>
                </a:lnTo>
                <a:lnTo>
                  <a:pt x="1221" y="133"/>
                </a:lnTo>
                <a:lnTo>
                  <a:pt x="1157" y="94"/>
                </a:lnTo>
                <a:lnTo>
                  <a:pt x="1089" y="62"/>
                </a:lnTo>
                <a:lnTo>
                  <a:pt x="1016" y="35"/>
                </a:lnTo>
                <a:lnTo>
                  <a:pt x="941" y="16"/>
                </a:lnTo>
                <a:lnTo>
                  <a:pt x="864" y="3"/>
                </a:lnTo>
                <a:lnTo>
                  <a:pt x="784" y="0"/>
                </a:lnTo>
                <a:lnTo>
                  <a:pt x="703" y="3"/>
                </a:lnTo>
                <a:lnTo>
                  <a:pt x="626" y="16"/>
                </a:lnTo>
                <a:lnTo>
                  <a:pt x="551" y="35"/>
                </a:lnTo>
                <a:lnTo>
                  <a:pt x="478" y="62"/>
                </a:lnTo>
                <a:lnTo>
                  <a:pt x="410" y="94"/>
                </a:lnTo>
                <a:lnTo>
                  <a:pt x="345" y="133"/>
                </a:lnTo>
                <a:lnTo>
                  <a:pt x="284" y="178"/>
                </a:lnTo>
                <a:lnTo>
                  <a:pt x="229" y="229"/>
                </a:lnTo>
                <a:lnTo>
                  <a:pt x="178" y="284"/>
                </a:lnTo>
                <a:lnTo>
                  <a:pt x="133" y="345"/>
                </a:lnTo>
                <a:lnTo>
                  <a:pt x="94" y="410"/>
                </a:lnTo>
                <a:lnTo>
                  <a:pt x="62" y="478"/>
                </a:lnTo>
                <a:lnTo>
                  <a:pt x="35" y="550"/>
                </a:lnTo>
                <a:lnTo>
                  <a:pt x="16" y="625"/>
                </a:lnTo>
                <a:lnTo>
                  <a:pt x="3" y="702"/>
                </a:lnTo>
                <a:lnTo>
                  <a:pt x="0" y="783"/>
                </a:lnTo>
                <a:close/>
              </a:path>
            </a:pathLst>
          </a:custGeom>
          <a:solidFill>
            <a:srgbClr val="F7F617"/>
          </a:solidFill>
          <a:ln w="3175">
            <a:solidFill>
              <a:schemeClr val="accent2"/>
            </a:solidFill>
            <a:prstDash val="solid"/>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16" name="Line 16"/>
          <p:cNvSpPr>
            <a:spLocks noChangeShapeType="1"/>
          </p:cNvSpPr>
          <p:nvPr/>
        </p:nvSpPr>
        <p:spPr bwMode="auto">
          <a:xfrm flipV="1">
            <a:off x="2448044" y="1944876"/>
            <a:ext cx="1326" cy="160841"/>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17" name="Line 17"/>
          <p:cNvSpPr>
            <a:spLocks noChangeShapeType="1"/>
          </p:cNvSpPr>
          <p:nvPr/>
        </p:nvSpPr>
        <p:spPr bwMode="auto">
          <a:xfrm flipH="1" flipV="1">
            <a:off x="2355968" y="1951227"/>
            <a:ext cx="26531" cy="15941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18" name="Line 18"/>
          <p:cNvSpPr>
            <a:spLocks noChangeShapeType="1"/>
          </p:cNvSpPr>
          <p:nvPr/>
        </p:nvSpPr>
        <p:spPr bwMode="auto">
          <a:xfrm flipH="1" flipV="1">
            <a:off x="2267067" y="1976627"/>
            <a:ext cx="50409" cy="15087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19" name="Line 19"/>
          <p:cNvSpPr>
            <a:spLocks noChangeShapeType="1"/>
          </p:cNvSpPr>
          <p:nvPr/>
        </p:nvSpPr>
        <p:spPr bwMode="auto">
          <a:xfrm flipH="1" flipV="1">
            <a:off x="2182930" y="2016314"/>
            <a:ext cx="74287" cy="13806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0" name="Line 20"/>
          <p:cNvSpPr>
            <a:spLocks noChangeShapeType="1"/>
          </p:cNvSpPr>
          <p:nvPr/>
        </p:nvSpPr>
        <p:spPr bwMode="auto">
          <a:xfrm flipH="1" flipV="1">
            <a:off x="2106730" y="2068702"/>
            <a:ext cx="96839" cy="123833"/>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1" name="Line 21"/>
          <p:cNvSpPr>
            <a:spLocks noChangeShapeType="1"/>
          </p:cNvSpPr>
          <p:nvPr/>
        </p:nvSpPr>
        <p:spPr bwMode="auto">
          <a:xfrm flipH="1" flipV="1">
            <a:off x="2041643" y="2133789"/>
            <a:ext cx="115410" cy="103907"/>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2" name="Line 22"/>
          <p:cNvSpPr>
            <a:spLocks noChangeShapeType="1"/>
          </p:cNvSpPr>
          <p:nvPr/>
        </p:nvSpPr>
        <p:spPr bwMode="auto">
          <a:xfrm flipH="1" flipV="1">
            <a:off x="1987668" y="2209989"/>
            <a:ext cx="131328" cy="79709"/>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3" name="Line 23"/>
          <p:cNvSpPr>
            <a:spLocks noChangeShapeType="1"/>
          </p:cNvSpPr>
          <p:nvPr/>
        </p:nvSpPr>
        <p:spPr bwMode="auto">
          <a:xfrm flipH="1" flipV="1">
            <a:off x="1949567" y="2292539"/>
            <a:ext cx="140615" cy="55512"/>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4" name="Line 24"/>
          <p:cNvSpPr>
            <a:spLocks noChangeShapeType="1"/>
          </p:cNvSpPr>
          <p:nvPr/>
        </p:nvSpPr>
        <p:spPr bwMode="auto">
          <a:xfrm flipH="1" flipV="1">
            <a:off x="1925755" y="2381439"/>
            <a:ext cx="147248" cy="2846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5" name="Line 25"/>
          <p:cNvSpPr>
            <a:spLocks noChangeShapeType="1"/>
          </p:cNvSpPr>
          <p:nvPr/>
        </p:nvSpPr>
        <p:spPr bwMode="auto">
          <a:xfrm flipH="1">
            <a:off x="1917818" y="2475102"/>
            <a:ext cx="149900" cy="1423"/>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6" name="Line 26"/>
          <p:cNvSpPr>
            <a:spLocks noChangeShapeType="1"/>
          </p:cNvSpPr>
          <p:nvPr/>
        </p:nvSpPr>
        <p:spPr bwMode="auto">
          <a:xfrm flipH="1">
            <a:off x="1925755" y="2535427"/>
            <a:ext cx="147248" cy="2846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7" name="Line 27"/>
          <p:cNvSpPr>
            <a:spLocks noChangeShapeType="1"/>
          </p:cNvSpPr>
          <p:nvPr/>
        </p:nvSpPr>
        <p:spPr bwMode="auto">
          <a:xfrm flipH="1">
            <a:off x="1949567" y="2594165"/>
            <a:ext cx="140615" cy="55512"/>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8" name="Line 28"/>
          <p:cNvSpPr>
            <a:spLocks noChangeShapeType="1"/>
          </p:cNvSpPr>
          <p:nvPr/>
        </p:nvSpPr>
        <p:spPr bwMode="auto">
          <a:xfrm flipH="1">
            <a:off x="1987668" y="2649727"/>
            <a:ext cx="131328" cy="79709"/>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29" name="Line 29"/>
          <p:cNvSpPr>
            <a:spLocks noChangeShapeType="1"/>
          </p:cNvSpPr>
          <p:nvPr/>
        </p:nvSpPr>
        <p:spPr bwMode="auto">
          <a:xfrm flipH="1">
            <a:off x="2041643" y="2700527"/>
            <a:ext cx="115410" cy="102483"/>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0" name="Line 30"/>
          <p:cNvSpPr>
            <a:spLocks noChangeShapeType="1"/>
          </p:cNvSpPr>
          <p:nvPr/>
        </p:nvSpPr>
        <p:spPr bwMode="auto">
          <a:xfrm flipH="1">
            <a:off x="2106730" y="2743389"/>
            <a:ext cx="96839" cy="122411"/>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1" name="Line 31"/>
          <p:cNvSpPr>
            <a:spLocks noChangeShapeType="1"/>
          </p:cNvSpPr>
          <p:nvPr/>
        </p:nvSpPr>
        <p:spPr bwMode="auto">
          <a:xfrm flipH="1">
            <a:off x="2182930" y="2778314"/>
            <a:ext cx="74287" cy="139491"/>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2" name="Line 32"/>
          <p:cNvSpPr>
            <a:spLocks noChangeShapeType="1"/>
          </p:cNvSpPr>
          <p:nvPr/>
        </p:nvSpPr>
        <p:spPr bwMode="auto">
          <a:xfrm flipH="1">
            <a:off x="2267067" y="2803715"/>
            <a:ext cx="50409" cy="15087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3" name="Line 33"/>
          <p:cNvSpPr>
            <a:spLocks noChangeShapeType="1"/>
          </p:cNvSpPr>
          <p:nvPr/>
        </p:nvSpPr>
        <p:spPr bwMode="auto">
          <a:xfrm flipH="1">
            <a:off x="2355968" y="2819589"/>
            <a:ext cx="26531" cy="157995"/>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4" name="Line 34"/>
          <p:cNvSpPr>
            <a:spLocks noChangeShapeType="1"/>
          </p:cNvSpPr>
          <p:nvPr/>
        </p:nvSpPr>
        <p:spPr bwMode="auto">
          <a:xfrm>
            <a:off x="2448044" y="2824352"/>
            <a:ext cx="1326" cy="162265"/>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5" name="Line 35"/>
          <p:cNvSpPr>
            <a:spLocks noChangeShapeType="1"/>
          </p:cNvSpPr>
          <p:nvPr/>
        </p:nvSpPr>
        <p:spPr bwMode="auto">
          <a:xfrm>
            <a:off x="2508368" y="2819589"/>
            <a:ext cx="26531" cy="157995"/>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6" name="Line 36"/>
          <p:cNvSpPr>
            <a:spLocks noChangeShapeType="1"/>
          </p:cNvSpPr>
          <p:nvPr/>
        </p:nvSpPr>
        <p:spPr bwMode="auto">
          <a:xfrm>
            <a:off x="2568693" y="2803715"/>
            <a:ext cx="50409" cy="15087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7" name="Line 37"/>
          <p:cNvSpPr>
            <a:spLocks noChangeShapeType="1"/>
          </p:cNvSpPr>
          <p:nvPr/>
        </p:nvSpPr>
        <p:spPr bwMode="auto">
          <a:xfrm>
            <a:off x="2622668" y="2778314"/>
            <a:ext cx="75613" cy="139491"/>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8" name="Line 38"/>
          <p:cNvSpPr>
            <a:spLocks noChangeShapeType="1"/>
          </p:cNvSpPr>
          <p:nvPr/>
        </p:nvSpPr>
        <p:spPr bwMode="auto">
          <a:xfrm>
            <a:off x="2673469" y="2743389"/>
            <a:ext cx="96838" cy="122411"/>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39" name="Line 39"/>
          <p:cNvSpPr>
            <a:spLocks noChangeShapeType="1"/>
          </p:cNvSpPr>
          <p:nvPr/>
        </p:nvSpPr>
        <p:spPr bwMode="auto">
          <a:xfrm>
            <a:off x="2716330" y="2700527"/>
            <a:ext cx="115411" cy="102483"/>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0" name="Line 40"/>
          <p:cNvSpPr>
            <a:spLocks noChangeShapeType="1"/>
          </p:cNvSpPr>
          <p:nvPr/>
        </p:nvSpPr>
        <p:spPr bwMode="auto">
          <a:xfrm>
            <a:off x="2751256" y="2649727"/>
            <a:ext cx="130002" cy="79709"/>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1" name="Line 41"/>
          <p:cNvSpPr>
            <a:spLocks noChangeShapeType="1"/>
          </p:cNvSpPr>
          <p:nvPr/>
        </p:nvSpPr>
        <p:spPr bwMode="auto">
          <a:xfrm>
            <a:off x="2776656" y="2594165"/>
            <a:ext cx="141942" cy="55512"/>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2" name="Line 42"/>
          <p:cNvSpPr>
            <a:spLocks noChangeShapeType="1"/>
          </p:cNvSpPr>
          <p:nvPr/>
        </p:nvSpPr>
        <p:spPr bwMode="auto">
          <a:xfrm>
            <a:off x="2792530" y="2535427"/>
            <a:ext cx="148574" cy="2846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3" name="Line 43"/>
          <p:cNvSpPr>
            <a:spLocks noChangeShapeType="1"/>
          </p:cNvSpPr>
          <p:nvPr/>
        </p:nvSpPr>
        <p:spPr bwMode="auto">
          <a:xfrm>
            <a:off x="2798880" y="2475102"/>
            <a:ext cx="149901" cy="1423"/>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4" name="Line 44"/>
          <p:cNvSpPr>
            <a:spLocks noChangeShapeType="1"/>
          </p:cNvSpPr>
          <p:nvPr/>
        </p:nvSpPr>
        <p:spPr bwMode="auto">
          <a:xfrm flipV="1">
            <a:off x="2792530" y="2381439"/>
            <a:ext cx="148574" cy="2846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5" name="Line 45"/>
          <p:cNvSpPr>
            <a:spLocks noChangeShapeType="1"/>
          </p:cNvSpPr>
          <p:nvPr/>
        </p:nvSpPr>
        <p:spPr bwMode="auto">
          <a:xfrm flipV="1">
            <a:off x="2776656" y="2292539"/>
            <a:ext cx="141942" cy="55512"/>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6" name="Line 46"/>
          <p:cNvSpPr>
            <a:spLocks noChangeShapeType="1"/>
          </p:cNvSpPr>
          <p:nvPr/>
        </p:nvSpPr>
        <p:spPr bwMode="auto">
          <a:xfrm flipV="1">
            <a:off x="2751256" y="2209989"/>
            <a:ext cx="130002" cy="79709"/>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7" name="Line 47"/>
          <p:cNvSpPr>
            <a:spLocks noChangeShapeType="1"/>
          </p:cNvSpPr>
          <p:nvPr/>
        </p:nvSpPr>
        <p:spPr bwMode="auto">
          <a:xfrm flipV="1">
            <a:off x="2716330" y="2133789"/>
            <a:ext cx="115411" cy="103907"/>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8" name="Line 48"/>
          <p:cNvSpPr>
            <a:spLocks noChangeShapeType="1"/>
          </p:cNvSpPr>
          <p:nvPr/>
        </p:nvSpPr>
        <p:spPr bwMode="auto">
          <a:xfrm flipV="1">
            <a:off x="2673469" y="2068702"/>
            <a:ext cx="96838" cy="123833"/>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49" name="Line 49"/>
          <p:cNvSpPr>
            <a:spLocks noChangeShapeType="1"/>
          </p:cNvSpPr>
          <p:nvPr/>
        </p:nvSpPr>
        <p:spPr bwMode="auto">
          <a:xfrm flipV="1">
            <a:off x="2622668" y="2016314"/>
            <a:ext cx="75613" cy="13806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0" name="Line 50"/>
          <p:cNvSpPr>
            <a:spLocks noChangeShapeType="1"/>
          </p:cNvSpPr>
          <p:nvPr/>
        </p:nvSpPr>
        <p:spPr bwMode="auto">
          <a:xfrm flipV="1">
            <a:off x="2567106" y="1976627"/>
            <a:ext cx="51736" cy="15087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1" name="Line 51"/>
          <p:cNvSpPr>
            <a:spLocks noChangeShapeType="1"/>
          </p:cNvSpPr>
          <p:nvPr/>
        </p:nvSpPr>
        <p:spPr bwMode="auto">
          <a:xfrm flipV="1">
            <a:off x="2508368" y="1951227"/>
            <a:ext cx="26531" cy="159418"/>
          </a:xfrm>
          <a:prstGeom prst="line">
            <a:avLst/>
          </a:prstGeom>
          <a:noFill/>
          <a:ln w="22225">
            <a:solidFill>
              <a:srgbClr val="F9E815"/>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2" name="Line 52"/>
          <p:cNvSpPr>
            <a:spLocks noChangeShapeType="1"/>
          </p:cNvSpPr>
          <p:nvPr/>
        </p:nvSpPr>
        <p:spPr bwMode="auto">
          <a:xfrm flipH="1" flipV="1">
            <a:off x="2392480" y="1833752"/>
            <a:ext cx="15919" cy="19500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3" name="Line 53"/>
          <p:cNvSpPr>
            <a:spLocks noChangeShapeType="1"/>
          </p:cNvSpPr>
          <p:nvPr/>
        </p:nvSpPr>
        <p:spPr bwMode="auto">
          <a:xfrm flipH="1" flipV="1">
            <a:off x="2281355" y="1852801"/>
            <a:ext cx="47756" cy="189309"/>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4" name="Line 54"/>
          <p:cNvSpPr>
            <a:spLocks noChangeShapeType="1"/>
          </p:cNvSpPr>
          <p:nvPr/>
        </p:nvSpPr>
        <p:spPr bwMode="auto">
          <a:xfrm flipH="1" flipV="1">
            <a:off x="2176580" y="1890902"/>
            <a:ext cx="76940" cy="17792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5" name="Line 55"/>
          <p:cNvSpPr>
            <a:spLocks noChangeShapeType="1"/>
          </p:cNvSpPr>
          <p:nvPr/>
        </p:nvSpPr>
        <p:spPr bwMode="auto">
          <a:xfrm flipH="1" flipV="1">
            <a:off x="2078155" y="1946464"/>
            <a:ext cx="104798" cy="16084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6" name="Line 56"/>
          <p:cNvSpPr>
            <a:spLocks noChangeShapeType="1"/>
          </p:cNvSpPr>
          <p:nvPr/>
        </p:nvSpPr>
        <p:spPr bwMode="auto">
          <a:xfrm flipH="1" flipV="1">
            <a:off x="1992430" y="2019489"/>
            <a:ext cx="130002" cy="138068"/>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7" name="Line 57"/>
          <p:cNvSpPr>
            <a:spLocks noChangeShapeType="1"/>
          </p:cNvSpPr>
          <p:nvPr/>
        </p:nvSpPr>
        <p:spPr bwMode="auto">
          <a:xfrm flipH="1" flipV="1">
            <a:off x="1920993" y="2105213"/>
            <a:ext cx="148574" cy="112447"/>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8" name="Line 58"/>
          <p:cNvSpPr>
            <a:spLocks noChangeShapeType="1"/>
          </p:cNvSpPr>
          <p:nvPr/>
        </p:nvSpPr>
        <p:spPr bwMode="auto">
          <a:xfrm flipH="1" flipV="1">
            <a:off x="1863842" y="2202052"/>
            <a:ext cx="165819" cy="82556"/>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59" name="Line 59"/>
          <p:cNvSpPr>
            <a:spLocks noChangeShapeType="1"/>
          </p:cNvSpPr>
          <p:nvPr/>
        </p:nvSpPr>
        <p:spPr bwMode="auto">
          <a:xfrm flipH="1" flipV="1">
            <a:off x="1825742" y="2308413"/>
            <a:ext cx="176431" cy="49819"/>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0" name="Line 60"/>
          <p:cNvSpPr>
            <a:spLocks noChangeShapeType="1"/>
          </p:cNvSpPr>
          <p:nvPr/>
        </p:nvSpPr>
        <p:spPr bwMode="auto">
          <a:xfrm flipH="1" flipV="1">
            <a:off x="1806693" y="2417952"/>
            <a:ext cx="181738" cy="17081"/>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1" name="Line 61"/>
          <p:cNvSpPr>
            <a:spLocks noChangeShapeType="1"/>
          </p:cNvSpPr>
          <p:nvPr/>
        </p:nvSpPr>
        <p:spPr bwMode="auto">
          <a:xfrm flipH="1">
            <a:off x="1806693" y="2511614"/>
            <a:ext cx="181738" cy="17081"/>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2" name="Line 62"/>
          <p:cNvSpPr>
            <a:spLocks noChangeShapeType="1"/>
          </p:cNvSpPr>
          <p:nvPr/>
        </p:nvSpPr>
        <p:spPr bwMode="auto">
          <a:xfrm flipH="1">
            <a:off x="1825742" y="2584639"/>
            <a:ext cx="176431" cy="5124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3" name="Line 63"/>
          <p:cNvSpPr>
            <a:spLocks noChangeShapeType="1"/>
          </p:cNvSpPr>
          <p:nvPr/>
        </p:nvSpPr>
        <p:spPr bwMode="auto">
          <a:xfrm flipH="1">
            <a:off x="1863842" y="2654490"/>
            <a:ext cx="165819" cy="82556"/>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4" name="Line 64"/>
          <p:cNvSpPr>
            <a:spLocks noChangeShapeType="1"/>
          </p:cNvSpPr>
          <p:nvPr/>
        </p:nvSpPr>
        <p:spPr bwMode="auto">
          <a:xfrm flipH="1">
            <a:off x="1920993" y="2717989"/>
            <a:ext cx="148574" cy="112447"/>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5" name="Line 65"/>
          <p:cNvSpPr>
            <a:spLocks noChangeShapeType="1"/>
          </p:cNvSpPr>
          <p:nvPr/>
        </p:nvSpPr>
        <p:spPr bwMode="auto">
          <a:xfrm flipH="1">
            <a:off x="1992430" y="2775139"/>
            <a:ext cx="130002" cy="138068"/>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6" name="Line 66"/>
          <p:cNvSpPr>
            <a:spLocks noChangeShapeType="1"/>
          </p:cNvSpPr>
          <p:nvPr/>
        </p:nvSpPr>
        <p:spPr bwMode="auto">
          <a:xfrm flipH="1">
            <a:off x="2078155" y="2822764"/>
            <a:ext cx="104798" cy="16084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7" name="Line 67"/>
          <p:cNvSpPr>
            <a:spLocks noChangeShapeType="1"/>
          </p:cNvSpPr>
          <p:nvPr/>
        </p:nvSpPr>
        <p:spPr bwMode="auto">
          <a:xfrm flipH="1">
            <a:off x="2176580" y="2859278"/>
            <a:ext cx="76940" cy="17792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8" name="Line 68"/>
          <p:cNvSpPr>
            <a:spLocks noChangeShapeType="1"/>
          </p:cNvSpPr>
          <p:nvPr/>
        </p:nvSpPr>
        <p:spPr bwMode="auto">
          <a:xfrm flipH="1">
            <a:off x="2281355" y="2884677"/>
            <a:ext cx="47756" cy="189309"/>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69" name="Line 69"/>
          <p:cNvSpPr>
            <a:spLocks noChangeShapeType="1"/>
          </p:cNvSpPr>
          <p:nvPr/>
        </p:nvSpPr>
        <p:spPr bwMode="auto">
          <a:xfrm flipH="1">
            <a:off x="2392480" y="2897378"/>
            <a:ext cx="15919" cy="19500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0" name="Line 70"/>
          <p:cNvSpPr>
            <a:spLocks noChangeShapeType="1"/>
          </p:cNvSpPr>
          <p:nvPr/>
        </p:nvSpPr>
        <p:spPr bwMode="auto">
          <a:xfrm>
            <a:off x="2484555" y="2897378"/>
            <a:ext cx="15919" cy="19500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1" name="Line 71"/>
          <p:cNvSpPr>
            <a:spLocks noChangeShapeType="1"/>
          </p:cNvSpPr>
          <p:nvPr/>
        </p:nvSpPr>
        <p:spPr bwMode="auto">
          <a:xfrm>
            <a:off x="2557580" y="2884677"/>
            <a:ext cx="47756" cy="189309"/>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2" name="Line 72"/>
          <p:cNvSpPr>
            <a:spLocks noChangeShapeType="1"/>
          </p:cNvSpPr>
          <p:nvPr/>
        </p:nvSpPr>
        <p:spPr bwMode="auto">
          <a:xfrm>
            <a:off x="2627431" y="2859278"/>
            <a:ext cx="76940" cy="17792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3" name="Line 73"/>
          <p:cNvSpPr>
            <a:spLocks noChangeShapeType="1"/>
          </p:cNvSpPr>
          <p:nvPr/>
        </p:nvSpPr>
        <p:spPr bwMode="auto">
          <a:xfrm>
            <a:off x="2692518" y="2822764"/>
            <a:ext cx="104797" cy="16084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4" name="Line 74"/>
          <p:cNvSpPr>
            <a:spLocks noChangeShapeType="1"/>
          </p:cNvSpPr>
          <p:nvPr/>
        </p:nvSpPr>
        <p:spPr bwMode="auto">
          <a:xfrm>
            <a:off x="2748081" y="2775139"/>
            <a:ext cx="130002" cy="138068"/>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5" name="Line 75"/>
          <p:cNvSpPr>
            <a:spLocks noChangeShapeType="1"/>
          </p:cNvSpPr>
          <p:nvPr/>
        </p:nvSpPr>
        <p:spPr bwMode="auto">
          <a:xfrm>
            <a:off x="2797293" y="2717989"/>
            <a:ext cx="148574" cy="112447"/>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6" name="Line 76"/>
          <p:cNvSpPr>
            <a:spLocks noChangeShapeType="1"/>
          </p:cNvSpPr>
          <p:nvPr/>
        </p:nvSpPr>
        <p:spPr bwMode="auto">
          <a:xfrm>
            <a:off x="2833805" y="2654490"/>
            <a:ext cx="165820" cy="82556"/>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7" name="Line 77"/>
          <p:cNvSpPr>
            <a:spLocks noChangeShapeType="1"/>
          </p:cNvSpPr>
          <p:nvPr/>
        </p:nvSpPr>
        <p:spPr bwMode="auto">
          <a:xfrm>
            <a:off x="2859205" y="2584639"/>
            <a:ext cx="176432" cy="5124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8" name="Line 78"/>
          <p:cNvSpPr>
            <a:spLocks noChangeShapeType="1"/>
          </p:cNvSpPr>
          <p:nvPr/>
        </p:nvSpPr>
        <p:spPr bwMode="auto">
          <a:xfrm>
            <a:off x="2871905" y="2511614"/>
            <a:ext cx="181738" cy="17081"/>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79" name="Line 79"/>
          <p:cNvSpPr>
            <a:spLocks noChangeShapeType="1"/>
          </p:cNvSpPr>
          <p:nvPr/>
        </p:nvSpPr>
        <p:spPr bwMode="auto">
          <a:xfrm flipV="1">
            <a:off x="2871905" y="2417952"/>
            <a:ext cx="181738" cy="17081"/>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0" name="Line 80"/>
          <p:cNvSpPr>
            <a:spLocks noChangeShapeType="1"/>
          </p:cNvSpPr>
          <p:nvPr/>
        </p:nvSpPr>
        <p:spPr bwMode="auto">
          <a:xfrm flipV="1">
            <a:off x="2859205" y="2308413"/>
            <a:ext cx="176432" cy="49819"/>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1" name="Line 81"/>
          <p:cNvSpPr>
            <a:spLocks noChangeShapeType="1"/>
          </p:cNvSpPr>
          <p:nvPr/>
        </p:nvSpPr>
        <p:spPr bwMode="auto">
          <a:xfrm flipV="1">
            <a:off x="2833805" y="2202052"/>
            <a:ext cx="165820" cy="82556"/>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2" name="Line 82"/>
          <p:cNvSpPr>
            <a:spLocks noChangeShapeType="1"/>
          </p:cNvSpPr>
          <p:nvPr/>
        </p:nvSpPr>
        <p:spPr bwMode="auto">
          <a:xfrm flipV="1">
            <a:off x="2797293" y="2105213"/>
            <a:ext cx="148574" cy="112447"/>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3" name="Line 83"/>
          <p:cNvSpPr>
            <a:spLocks noChangeShapeType="1"/>
          </p:cNvSpPr>
          <p:nvPr/>
        </p:nvSpPr>
        <p:spPr bwMode="auto">
          <a:xfrm flipV="1">
            <a:off x="2748081" y="2019489"/>
            <a:ext cx="130002" cy="138068"/>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4" name="Line 84"/>
          <p:cNvSpPr>
            <a:spLocks noChangeShapeType="1"/>
          </p:cNvSpPr>
          <p:nvPr/>
        </p:nvSpPr>
        <p:spPr bwMode="auto">
          <a:xfrm flipV="1">
            <a:off x="2692518" y="1946464"/>
            <a:ext cx="104797" cy="16084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5" name="Line 85"/>
          <p:cNvSpPr>
            <a:spLocks noChangeShapeType="1"/>
          </p:cNvSpPr>
          <p:nvPr/>
        </p:nvSpPr>
        <p:spPr bwMode="auto">
          <a:xfrm flipV="1">
            <a:off x="2627431" y="1890902"/>
            <a:ext cx="76940" cy="17792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6" name="Line 86"/>
          <p:cNvSpPr>
            <a:spLocks noChangeShapeType="1"/>
          </p:cNvSpPr>
          <p:nvPr/>
        </p:nvSpPr>
        <p:spPr bwMode="auto">
          <a:xfrm flipV="1">
            <a:off x="2557580" y="1852801"/>
            <a:ext cx="47756" cy="189309"/>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7" name="Line 87"/>
          <p:cNvSpPr>
            <a:spLocks noChangeShapeType="1"/>
          </p:cNvSpPr>
          <p:nvPr/>
        </p:nvSpPr>
        <p:spPr bwMode="auto">
          <a:xfrm flipV="1">
            <a:off x="2484555" y="1833752"/>
            <a:ext cx="15919" cy="195002"/>
          </a:xfrm>
          <a:prstGeom prst="line">
            <a:avLst/>
          </a:prstGeom>
          <a:noFill/>
          <a:ln w="14288">
            <a:solidFill>
              <a:srgbClr val="FBA909"/>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08088" name="Freeform 88"/>
          <p:cNvSpPr>
            <a:spLocks/>
          </p:cNvSpPr>
          <p:nvPr/>
        </p:nvSpPr>
        <p:spPr bwMode="auto">
          <a:xfrm>
            <a:off x="4437180" y="2179828"/>
            <a:ext cx="3433123" cy="4214622"/>
          </a:xfrm>
          <a:custGeom>
            <a:avLst/>
            <a:gdLst/>
            <a:ahLst/>
            <a:cxnLst>
              <a:cxn ang="0">
                <a:pos x="9993" y="0"/>
              </a:cxn>
              <a:cxn ang="0">
                <a:pos x="9993" y="11524"/>
              </a:cxn>
              <a:cxn ang="0">
                <a:pos x="0" y="11524"/>
              </a:cxn>
              <a:cxn ang="0">
                <a:pos x="0" y="11845"/>
              </a:cxn>
              <a:cxn ang="0">
                <a:pos x="9993" y="11845"/>
              </a:cxn>
              <a:cxn ang="0">
                <a:pos x="10352" y="11845"/>
              </a:cxn>
              <a:cxn ang="0">
                <a:pos x="10352" y="11524"/>
              </a:cxn>
              <a:cxn ang="0">
                <a:pos x="10352" y="0"/>
              </a:cxn>
              <a:cxn ang="0">
                <a:pos x="9993" y="0"/>
              </a:cxn>
            </a:cxnLst>
            <a:rect l="0" t="0" r="r" b="b"/>
            <a:pathLst>
              <a:path w="10352" h="11845">
                <a:moveTo>
                  <a:pt x="9993" y="0"/>
                </a:moveTo>
                <a:lnTo>
                  <a:pt x="9993" y="11524"/>
                </a:lnTo>
                <a:lnTo>
                  <a:pt x="0" y="11524"/>
                </a:lnTo>
                <a:lnTo>
                  <a:pt x="0" y="11845"/>
                </a:lnTo>
                <a:lnTo>
                  <a:pt x="9993" y="11845"/>
                </a:lnTo>
                <a:lnTo>
                  <a:pt x="10352" y="11845"/>
                </a:lnTo>
                <a:lnTo>
                  <a:pt x="10352" y="11524"/>
                </a:lnTo>
                <a:lnTo>
                  <a:pt x="10352" y="0"/>
                </a:lnTo>
                <a:lnTo>
                  <a:pt x="9993" y="0"/>
                </a:lnTo>
                <a:close/>
              </a:path>
            </a:pathLst>
          </a:custGeom>
          <a:solidFill>
            <a:srgbClr val="000000"/>
          </a:solidFill>
          <a:ln w="9525">
            <a:noFill/>
            <a:round/>
            <a:headEnd/>
            <a:tailEnd/>
          </a:ln>
        </p:spPr>
        <p:txBody>
          <a:bodyPr/>
          <a:lstStyle/>
          <a:p>
            <a:pPr>
              <a:defRPr/>
            </a:pPr>
            <a:endParaRPr lang="en-GB">
              <a:effectLst>
                <a:outerShdw blurRad="38100" dist="38100" dir="2700000" algn="tl">
                  <a:srgbClr val="000000">
                    <a:alpha val="43137"/>
                  </a:srgbClr>
                </a:outerShdw>
              </a:effectLst>
            </a:endParaRPr>
          </a:p>
        </p:txBody>
      </p:sp>
      <p:grpSp>
        <p:nvGrpSpPr>
          <p:cNvPr id="6" name="Group 90"/>
          <p:cNvGrpSpPr>
            <a:grpSpLocks/>
          </p:cNvGrpSpPr>
          <p:nvPr/>
        </p:nvGrpSpPr>
        <p:grpSpPr bwMode="auto">
          <a:xfrm>
            <a:off x="4381619" y="2416364"/>
            <a:ext cx="697768" cy="3313624"/>
            <a:chOff x="2395" y="1238"/>
            <a:chExt cx="526" cy="2328"/>
          </a:xfrm>
        </p:grpSpPr>
        <p:sp>
          <p:nvSpPr>
            <p:cNvPr id="1408091" name="Rectangle 91"/>
            <p:cNvSpPr>
              <a:spLocks noChangeArrowheads="1"/>
            </p:cNvSpPr>
            <p:nvPr/>
          </p:nvSpPr>
          <p:spPr bwMode="auto">
            <a:xfrm>
              <a:off x="2395" y="1238"/>
              <a:ext cx="122" cy="2328"/>
            </a:xfrm>
            <a:prstGeom prst="rect">
              <a:avLst/>
            </a:prstGeom>
            <a:solidFill>
              <a:srgbClr val="C5E1D8"/>
            </a:solidFill>
            <a:ln w="14288">
              <a:solidFill>
                <a:srgbClr val="000000"/>
              </a:solidFill>
              <a:miter lim="800000"/>
              <a:headEnd/>
              <a:tailEnd/>
            </a:ln>
          </p:spPr>
          <p:txBody>
            <a:bodyPr/>
            <a:lstStyle/>
            <a:p>
              <a:pPr>
                <a:defRPr/>
              </a:pPr>
              <a:endParaRPr lang="en-GB">
                <a:effectLst>
                  <a:outerShdw blurRad="38100" dist="38100" dir="2700000" algn="tl">
                    <a:srgbClr val="000000">
                      <a:alpha val="43137"/>
                    </a:srgbClr>
                  </a:outerShdw>
                </a:effectLst>
              </a:endParaRPr>
            </a:p>
          </p:txBody>
        </p:sp>
        <p:sp>
          <p:nvSpPr>
            <p:cNvPr id="1408092" name="Rectangle 92"/>
            <p:cNvSpPr>
              <a:spLocks noChangeArrowheads="1"/>
            </p:cNvSpPr>
            <p:nvPr/>
          </p:nvSpPr>
          <p:spPr bwMode="auto">
            <a:xfrm>
              <a:off x="2517" y="1238"/>
              <a:ext cx="282" cy="190"/>
            </a:xfrm>
            <a:prstGeom prst="rect">
              <a:avLst/>
            </a:prstGeom>
            <a:solidFill>
              <a:srgbClr val="6C96AF"/>
            </a:solidFill>
            <a:ln w="14288">
              <a:solidFill>
                <a:srgbClr val="000000"/>
              </a:solidFill>
              <a:miter lim="800000"/>
              <a:headEnd/>
              <a:tailEnd/>
            </a:ln>
          </p:spPr>
          <p:txBody>
            <a:bodyPr/>
            <a:lstStyle/>
            <a:p>
              <a:pPr>
                <a:defRPr/>
              </a:pPr>
              <a:endParaRPr lang="en-GB">
                <a:effectLst>
                  <a:outerShdw blurRad="38100" dist="38100" dir="2700000" algn="tl">
                    <a:srgbClr val="000000">
                      <a:alpha val="43137"/>
                    </a:srgbClr>
                  </a:outerShdw>
                </a:effectLst>
              </a:endParaRPr>
            </a:p>
          </p:txBody>
        </p:sp>
        <p:sp>
          <p:nvSpPr>
            <p:cNvPr id="1408093" name="Rectangle 93"/>
            <p:cNvSpPr>
              <a:spLocks noChangeArrowheads="1"/>
            </p:cNvSpPr>
            <p:nvPr/>
          </p:nvSpPr>
          <p:spPr bwMode="auto">
            <a:xfrm>
              <a:off x="2517" y="3375"/>
              <a:ext cx="282" cy="191"/>
            </a:xfrm>
            <a:prstGeom prst="rect">
              <a:avLst/>
            </a:prstGeom>
            <a:solidFill>
              <a:srgbClr val="6C96AF"/>
            </a:solidFill>
            <a:ln w="14288">
              <a:solidFill>
                <a:srgbClr val="000000"/>
              </a:solidFill>
              <a:miter lim="800000"/>
              <a:headEnd/>
              <a:tailEnd/>
            </a:ln>
          </p:spPr>
          <p:txBody>
            <a:bodyPr/>
            <a:lstStyle/>
            <a:p>
              <a:pPr>
                <a:defRPr/>
              </a:pPr>
              <a:endParaRPr lang="en-GB">
                <a:effectLst>
                  <a:outerShdw blurRad="38100" dist="38100" dir="2700000" algn="tl">
                    <a:srgbClr val="000000">
                      <a:alpha val="43137"/>
                    </a:srgbClr>
                  </a:outerShdw>
                </a:effectLst>
              </a:endParaRPr>
            </a:p>
          </p:txBody>
        </p:sp>
        <p:sp>
          <p:nvSpPr>
            <p:cNvPr id="1408094" name="Rectangle 94"/>
            <p:cNvSpPr>
              <a:spLocks noChangeArrowheads="1"/>
            </p:cNvSpPr>
            <p:nvPr/>
          </p:nvSpPr>
          <p:spPr bwMode="auto">
            <a:xfrm>
              <a:off x="2799" y="1238"/>
              <a:ext cx="122" cy="2328"/>
            </a:xfrm>
            <a:prstGeom prst="rect">
              <a:avLst/>
            </a:prstGeom>
            <a:solidFill>
              <a:srgbClr val="C5E1D8"/>
            </a:solidFill>
            <a:ln w="14288">
              <a:solidFill>
                <a:srgbClr val="000000"/>
              </a:solidFill>
              <a:miter lim="800000"/>
              <a:headEnd/>
              <a:tailEnd/>
            </a:ln>
          </p:spPr>
          <p:txBody>
            <a:bodyPr/>
            <a:lstStyle/>
            <a:p>
              <a:pPr>
                <a:defRPr/>
              </a:pPr>
              <a:endParaRPr lang="en-GB">
                <a:effectLst>
                  <a:outerShdw blurRad="38100" dist="38100" dir="2700000" algn="tl">
                    <a:srgbClr val="000000">
                      <a:alpha val="43137"/>
                    </a:srgbClr>
                  </a:outerShdw>
                </a:effectLst>
              </a:endParaRPr>
            </a:p>
          </p:txBody>
        </p:sp>
        <p:sp>
          <p:nvSpPr>
            <p:cNvPr id="1408095" name="Rectangle 95"/>
            <p:cNvSpPr>
              <a:spLocks noChangeArrowheads="1"/>
            </p:cNvSpPr>
            <p:nvPr/>
          </p:nvSpPr>
          <p:spPr bwMode="auto">
            <a:xfrm>
              <a:off x="2738" y="1238"/>
              <a:ext cx="52" cy="2328"/>
            </a:xfrm>
            <a:prstGeom prst="rect">
              <a:avLst/>
            </a:prstGeom>
            <a:solidFill>
              <a:srgbClr val="FAA809"/>
            </a:solidFill>
            <a:ln w="14288">
              <a:solidFill>
                <a:srgbClr val="000000"/>
              </a:solidFill>
              <a:miter lim="800000"/>
              <a:headEnd/>
              <a:tailEnd/>
            </a:ln>
          </p:spPr>
          <p:txBody>
            <a:bodyPr/>
            <a:lstStyle/>
            <a:p>
              <a:pPr>
                <a:defRPr/>
              </a:pPr>
              <a:endParaRPr lang="en-GB">
                <a:effectLst>
                  <a:outerShdw blurRad="38100" dist="38100" dir="2700000" algn="tl">
                    <a:srgbClr val="000000">
                      <a:alpha val="43137"/>
                    </a:srgbClr>
                  </a:outerShdw>
                </a:effectLst>
              </a:endParaRPr>
            </a:p>
          </p:txBody>
        </p:sp>
      </p:grpSp>
      <p:sp>
        <p:nvSpPr>
          <p:cNvPr id="98" name="Rectangle 4"/>
          <p:cNvSpPr>
            <a:spLocks noChangeArrowheads="1"/>
          </p:cNvSpPr>
          <p:nvPr/>
        </p:nvSpPr>
        <p:spPr bwMode="auto">
          <a:xfrm>
            <a:off x="719995" y="720000"/>
            <a:ext cx="7315084"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 How low-e glass works… </a:t>
            </a:r>
          </a:p>
        </p:txBody>
      </p:sp>
      <p:pic>
        <p:nvPicPr>
          <p:cNvPr id="99" name="Picture 98">
            <a:extLst>
              <a:ext uri="{FF2B5EF4-FFF2-40B4-BE49-F238E27FC236}">
                <a16:creationId xmlns:a16="http://schemas.microsoft.com/office/drawing/2014/main" id="{BB64B7DD-EAA9-4968-80B6-B80A3A3DDC0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01" name="Rectangle 100">
            <a:extLst>
              <a:ext uri="{FF2B5EF4-FFF2-40B4-BE49-F238E27FC236}">
                <a16:creationId xmlns:a16="http://schemas.microsoft.com/office/drawing/2014/main" id="{EFD517AE-C64C-4CC0-BF19-85C99BB68840}"/>
              </a:ext>
            </a:extLst>
          </p:cNvPr>
          <p:cNvSpPr/>
          <p:nvPr/>
        </p:nvSpPr>
        <p:spPr>
          <a:xfrm>
            <a:off x="7580444" y="36402"/>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 Box 13">
            <a:extLst>
              <a:ext uri="{FF2B5EF4-FFF2-40B4-BE49-F238E27FC236}">
                <a16:creationId xmlns:a16="http://schemas.microsoft.com/office/drawing/2014/main" id="{C2BDE03E-4BC4-43E9-9D33-7BEEF0AFAAA8}"/>
              </a:ext>
            </a:extLst>
          </p:cNvPr>
          <p:cNvSpPr txBox="1">
            <a:spLocks noChangeArrowheads="1"/>
          </p:cNvSpPr>
          <p:nvPr/>
        </p:nvSpPr>
        <p:spPr bwMode="auto">
          <a:xfrm>
            <a:off x="2041643" y="4282080"/>
            <a:ext cx="1814605" cy="720197"/>
          </a:xfrm>
          <a:prstGeom prst="rect">
            <a:avLst/>
          </a:prstGeom>
          <a:noFill/>
          <a:ln w="12700">
            <a:noFill/>
            <a:miter lim="800000"/>
            <a:headEnd/>
            <a:tailEnd/>
          </a:ln>
          <a:effectLst/>
        </p:spPr>
        <p:txBody>
          <a:bodyPr wrap="square">
            <a:spAutoFit/>
          </a:bodyPr>
          <a:lstStyle/>
          <a:p>
            <a:pPr algn="ctr">
              <a:lnSpc>
                <a:spcPct val="85000"/>
              </a:lnSpc>
              <a:defRPr/>
            </a:pPr>
            <a:r>
              <a:rPr lang="en-GB"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Short Wave</a:t>
            </a:r>
            <a:br>
              <a:rPr lang="en-GB"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4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Energy</a:t>
            </a:r>
          </a:p>
        </p:txBody>
      </p:sp>
      <p:sp>
        <p:nvSpPr>
          <p:cNvPr id="15" name="TextBox 14">
            <a:extLst>
              <a:ext uri="{FF2B5EF4-FFF2-40B4-BE49-F238E27FC236}">
                <a16:creationId xmlns:a16="http://schemas.microsoft.com/office/drawing/2014/main" id="{713E2A76-72FA-4327-BFC6-4187F7C4E221}"/>
              </a:ext>
            </a:extLst>
          </p:cNvPr>
          <p:cNvSpPr txBox="1"/>
          <p:nvPr/>
        </p:nvSpPr>
        <p:spPr>
          <a:xfrm>
            <a:off x="5976478" y="3362448"/>
            <a:ext cx="1689162" cy="830997"/>
          </a:xfrm>
          <a:prstGeom prst="rect">
            <a:avLst/>
          </a:prstGeom>
          <a:noFill/>
        </p:spPr>
        <p:txBody>
          <a:bodyPr wrap="square" rtlCol="0">
            <a:spAutoFit/>
          </a:bodyPr>
          <a:lstStyle/>
          <a:p>
            <a:r>
              <a:rPr lang="en-GB"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Long Wave Energy</a:t>
            </a:r>
          </a:p>
        </p:txBody>
      </p:sp>
      <p:cxnSp>
        <p:nvCxnSpPr>
          <p:cNvPr id="17" name="Straight Connector 16">
            <a:extLst>
              <a:ext uri="{FF2B5EF4-FFF2-40B4-BE49-F238E27FC236}">
                <a16:creationId xmlns:a16="http://schemas.microsoft.com/office/drawing/2014/main" id="{B551BF0C-AF75-489A-A265-8D6467EF4C43}"/>
              </a:ext>
            </a:extLst>
          </p:cNvPr>
          <p:cNvCxnSpPr>
            <a:endCxn id="1408094" idx="3"/>
          </p:cNvCxnSpPr>
          <p:nvPr/>
        </p:nvCxnSpPr>
        <p:spPr>
          <a:xfrm flipH="1" flipV="1">
            <a:off x="5079387" y="4073176"/>
            <a:ext cx="2363784" cy="20807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29232CC-EBCF-4B79-8955-F18B9AD44893}"/>
              </a:ext>
            </a:extLst>
          </p:cNvPr>
          <p:cNvCxnSpPr>
            <a:stCxn id="1408094" idx="3"/>
          </p:cNvCxnSpPr>
          <p:nvPr/>
        </p:nvCxnSpPr>
        <p:spPr>
          <a:xfrm flipV="1">
            <a:off x="5079387" y="2202052"/>
            <a:ext cx="1689944" cy="1871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9A4CB6-C5BF-46AF-8645-FF54896197DD}"/>
              </a:ext>
            </a:extLst>
          </p:cNvPr>
          <p:cNvCxnSpPr>
            <a:endCxn id="1408094" idx="3"/>
          </p:cNvCxnSpPr>
          <p:nvPr/>
        </p:nvCxnSpPr>
        <p:spPr>
          <a:xfrm flipH="1" flipV="1">
            <a:off x="5079387" y="4073176"/>
            <a:ext cx="2363784" cy="1384947"/>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B32C3D0-B31B-4E41-85A8-C96AC8C9BDA4}"/>
              </a:ext>
            </a:extLst>
          </p:cNvPr>
          <p:cNvCxnSpPr>
            <a:stCxn id="1408094" idx="3"/>
          </p:cNvCxnSpPr>
          <p:nvPr/>
        </p:nvCxnSpPr>
        <p:spPr>
          <a:xfrm flipV="1">
            <a:off x="5079387" y="2358232"/>
            <a:ext cx="2363784" cy="1714944"/>
          </a:xfrm>
          <a:prstGeom prst="straightConnector1">
            <a:avLst/>
          </a:prstGeom>
          <a:ln w="38100">
            <a:solidFill>
              <a:srgbClr val="FF33CC"/>
            </a:solidFill>
            <a:tailEnd type="triangle"/>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8FF51C5D-CE00-4AAB-8729-0BB63C749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4" name="Footer Placeholder 3">
            <a:extLst>
              <a:ext uri="{FF2B5EF4-FFF2-40B4-BE49-F238E27FC236}">
                <a16:creationId xmlns:a16="http://schemas.microsoft.com/office/drawing/2014/main" id="{CD1BE86E-8A29-40BE-A5F3-EC6902BAFD56}"/>
              </a:ext>
            </a:extLst>
          </p:cNvPr>
          <p:cNvSpPr>
            <a:spLocks noGrp="1"/>
          </p:cNvSpPr>
          <p:nvPr>
            <p:ph type="ftr" sz="quarter" idx="11"/>
          </p:nvPr>
        </p:nvSpPr>
        <p:spPr/>
        <p:txBody>
          <a:bodyPr/>
          <a:lstStyle/>
          <a:p>
            <a:pPr>
              <a:defRPr/>
            </a:pPr>
            <a:r>
              <a:rPr lang="en-GB"/>
              <a:t>Speaker name</a:t>
            </a:r>
          </a:p>
        </p:txBody>
      </p:sp>
      <p:sp>
        <p:nvSpPr>
          <p:cNvPr id="5" name="Date Placeholder 4">
            <a:extLst>
              <a:ext uri="{FF2B5EF4-FFF2-40B4-BE49-F238E27FC236}">
                <a16:creationId xmlns:a16="http://schemas.microsoft.com/office/drawing/2014/main" id="{CD081A54-5961-4C90-BE04-C7D5EAF40B79}"/>
              </a:ext>
            </a:extLst>
          </p:cNvPr>
          <p:cNvSpPr>
            <a:spLocks noGrp="1"/>
          </p:cNvSpPr>
          <p:nvPr>
            <p:ph type="dt" sz="half" idx="10"/>
          </p:nvPr>
        </p:nvSpPr>
        <p:spPr/>
        <p:txBody>
          <a:bodyPr/>
          <a:lstStyle/>
          <a:p>
            <a:pPr>
              <a:defRPr/>
            </a:pPr>
            <a:fld id="{55DAD4B2-78E1-4ACF-BB84-82A72666D275}" type="datetime1">
              <a:rPr lang="en-GB" smtClean="0"/>
              <a:t>01/06/2020</a:t>
            </a:fld>
            <a:endParaRPr lang="en-GB"/>
          </a:p>
        </p:txBody>
      </p:sp>
      <p:sp>
        <p:nvSpPr>
          <p:cNvPr id="7" name="Slide Number Placeholder 6">
            <a:extLst>
              <a:ext uri="{FF2B5EF4-FFF2-40B4-BE49-F238E27FC236}">
                <a16:creationId xmlns:a16="http://schemas.microsoft.com/office/drawing/2014/main" id="{81F10DB2-C7F1-478B-BE2F-8921EC4A7C6E}"/>
              </a:ext>
            </a:extLst>
          </p:cNvPr>
          <p:cNvSpPr>
            <a:spLocks noGrp="1"/>
          </p:cNvSpPr>
          <p:nvPr>
            <p:ph type="sldNum" sz="quarter" idx="12"/>
          </p:nvPr>
        </p:nvSpPr>
        <p:spPr/>
        <p:txBody>
          <a:bodyPr/>
          <a:lstStyle/>
          <a:p>
            <a:pPr>
              <a:defRPr/>
            </a:pPr>
            <a:fld id="{02DC8FE3-92EF-4994-B8FF-511543A8115C}" type="slidenum">
              <a:rPr lang="en-GB" smtClean="0"/>
              <a:pPr>
                <a:defRPr/>
              </a:pPr>
              <a:t>21</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3" descr="glass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30945" y="1548000"/>
            <a:ext cx="330200" cy="1908175"/>
          </a:xfrm>
          <a:prstGeom prst="rect">
            <a:avLst/>
          </a:prstGeom>
          <a:noFill/>
          <a:ln w="9525">
            <a:solidFill>
              <a:schemeClr val="accent2"/>
            </a:solidFill>
            <a:miter lim="800000"/>
            <a:headEnd/>
            <a:tailEnd/>
          </a:ln>
        </p:spPr>
      </p:pic>
      <p:sp>
        <p:nvSpPr>
          <p:cNvPr id="1409028" name="Text Box 4"/>
          <p:cNvSpPr txBox="1">
            <a:spLocks noChangeArrowheads="1"/>
          </p:cNvSpPr>
          <p:nvPr/>
        </p:nvSpPr>
        <p:spPr bwMode="auto">
          <a:xfrm>
            <a:off x="836357" y="1925990"/>
            <a:ext cx="976549" cy="1015663"/>
          </a:xfrm>
          <a:prstGeom prst="rect">
            <a:avLst/>
          </a:prstGeom>
          <a:noFill/>
          <a:ln w="12700">
            <a:noFill/>
            <a:miter lim="800000"/>
            <a:headEnd/>
            <a:tailEnd/>
          </a:ln>
          <a:effectLst/>
        </p:spPr>
        <p:txBody>
          <a:bodyPr wrap="none">
            <a:spAutoFit/>
          </a:bodyPr>
          <a:lstStyle/>
          <a:p>
            <a:pPr algn="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Double</a:t>
            </a:r>
            <a:b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with </a:t>
            </a:r>
          </a:p>
          <a:p>
            <a:pPr algn="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Low-e</a:t>
            </a:r>
          </a:p>
        </p:txBody>
      </p:sp>
      <p:pic>
        <p:nvPicPr>
          <p:cNvPr id="26630" name="Picture 5" descr="glass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59821" y="1548000"/>
            <a:ext cx="330200" cy="1900238"/>
          </a:xfrm>
          <a:prstGeom prst="rect">
            <a:avLst/>
          </a:prstGeom>
          <a:noFill/>
          <a:ln w="9525">
            <a:solidFill>
              <a:schemeClr val="accent2"/>
            </a:solidFill>
            <a:miter lim="800000"/>
            <a:headEnd/>
            <a:tailEnd/>
          </a:ln>
        </p:spPr>
      </p:pic>
      <p:sp>
        <p:nvSpPr>
          <p:cNvPr id="1409040" name="Text Box 16"/>
          <p:cNvSpPr txBox="1">
            <a:spLocks noChangeArrowheads="1"/>
          </p:cNvSpPr>
          <p:nvPr/>
        </p:nvSpPr>
        <p:spPr bwMode="auto">
          <a:xfrm>
            <a:off x="4782639" y="2097537"/>
            <a:ext cx="3303790" cy="707886"/>
          </a:xfrm>
          <a:prstGeom prst="rect">
            <a:avLst/>
          </a:prstGeom>
          <a:noFill/>
          <a:ln w="12700">
            <a:noFill/>
            <a:miter lim="800000"/>
            <a:headEnd/>
            <a:tailEnd/>
          </a:ln>
          <a:effectLst/>
        </p:spPr>
        <p:txBody>
          <a:bodyPr wrap="none">
            <a:spAutoFit/>
          </a:bodyPr>
          <a:lstStyle/>
          <a:p>
            <a:pPr marL="482600" indent="-482600">
              <a:defRPr/>
            </a:pP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e.g. 4 mm </a:t>
            </a:r>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a:t>
            </a: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lear </a:t>
            </a:r>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a:t>
            </a: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loat glass</a:t>
            </a:r>
            <a:b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+ 4 mm </a:t>
            </a:r>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on-line</a:t>
            </a: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low-e </a:t>
            </a: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09041" name="Line 17"/>
          <p:cNvSpPr>
            <a:spLocks noChangeShapeType="1"/>
          </p:cNvSpPr>
          <p:nvPr/>
        </p:nvSpPr>
        <p:spPr bwMode="auto">
          <a:xfrm>
            <a:off x="2608340" y="1548000"/>
            <a:ext cx="0" cy="1900238"/>
          </a:xfrm>
          <a:prstGeom prst="line">
            <a:avLst/>
          </a:prstGeom>
          <a:noFill/>
          <a:ln w="25400">
            <a:solidFill>
              <a:schemeClr val="hlink"/>
            </a:solidFill>
            <a:round/>
            <a:headEnd/>
            <a:tailEnd/>
          </a:ln>
          <a:effectLst/>
        </p:spPr>
        <p:txBody>
          <a:bodyPr/>
          <a:lstStyle/>
          <a:p>
            <a:pPr>
              <a:defRPr/>
            </a:pPr>
            <a:endParaRPr lang="en-GB">
              <a:effectLst>
                <a:outerShdw blurRad="38100" dist="38100" dir="2700000" algn="tl">
                  <a:srgbClr val="000000">
                    <a:alpha val="43137"/>
                  </a:srgbClr>
                </a:outerShdw>
              </a:effectLst>
            </a:endParaRPr>
          </a:p>
        </p:txBody>
      </p:sp>
      <p:pic>
        <p:nvPicPr>
          <p:cNvPr id="25" name="Picture 24">
            <a:extLst>
              <a:ext uri="{FF2B5EF4-FFF2-40B4-BE49-F238E27FC236}">
                <a16:creationId xmlns:a16="http://schemas.microsoft.com/office/drawing/2014/main" id="{9578DF22-0EA3-41A9-BB17-85F7E3B4C86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27" name="Rectangle 4">
            <a:extLst>
              <a:ext uri="{FF2B5EF4-FFF2-40B4-BE49-F238E27FC236}">
                <a16:creationId xmlns:a16="http://schemas.microsoft.com/office/drawing/2014/main" id="{2E9FF960-BA1E-4BF4-BCF4-4C8450CB08EB}"/>
              </a:ext>
            </a:extLst>
          </p:cNvPr>
          <p:cNvSpPr>
            <a:spLocks noChangeArrowheads="1"/>
          </p:cNvSpPr>
          <p:nvPr/>
        </p:nvSpPr>
        <p:spPr bwMode="auto">
          <a:xfrm>
            <a:off x="719995" y="720000"/>
            <a:ext cx="6823799"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 Insulating Glass Units</a:t>
            </a:r>
          </a:p>
        </p:txBody>
      </p:sp>
      <p:sp>
        <p:nvSpPr>
          <p:cNvPr id="28" name="Rectangle 27">
            <a:extLst>
              <a:ext uri="{FF2B5EF4-FFF2-40B4-BE49-F238E27FC236}">
                <a16:creationId xmlns:a16="http://schemas.microsoft.com/office/drawing/2014/main" id="{5BD55120-A2FE-42D4-BA33-4673D77E85C7}"/>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8BFF7F2-C537-4D66-BE63-2CDF6F6320FB}"/>
              </a:ext>
            </a:extLst>
          </p:cNvPr>
          <p:cNvSpPr txBox="1"/>
          <p:nvPr/>
        </p:nvSpPr>
        <p:spPr>
          <a:xfrm>
            <a:off x="488516" y="5795820"/>
            <a:ext cx="1707530" cy="430887"/>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234 Bath Road by Flanagan Lawrence Ltd</a:t>
            </a:r>
          </a:p>
        </p:txBody>
      </p:sp>
      <p:graphicFrame>
        <p:nvGraphicFramePr>
          <p:cNvPr id="4" name="Table 3">
            <a:extLst>
              <a:ext uri="{FF2B5EF4-FFF2-40B4-BE49-F238E27FC236}">
                <a16:creationId xmlns:a16="http://schemas.microsoft.com/office/drawing/2014/main" id="{0AC1A37A-AFCD-4F91-B220-C69127D856AD}"/>
              </a:ext>
            </a:extLst>
          </p:cNvPr>
          <p:cNvGraphicFramePr>
            <a:graphicFrameLocks noGrp="1"/>
          </p:cNvGraphicFramePr>
          <p:nvPr>
            <p:extLst>
              <p:ext uri="{D42A27DB-BD31-4B8C-83A1-F6EECF244321}">
                <p14:modId xmlns:p14="http://schemas.microsoft.com/office/powerpoint/2010/main" val="2697963877"/>
              </p:ext>
            </p:extLst>
          </p:nvPr>
        </p:nvGraphicFramePr>
        <p:xfrm>
          <a:off x="4755431" y="3371563"/>
          <a:ext cx="3697290" cy="2363673"/>
        </p:xfrm>
        <a:graphic>
          <a:graphicData uri="http://schemas.openxmlformats.org/drawingml/2006/table">
            <a:tbl>
              <a:tblPr firstRow="1" bandRow="1">
                <a:tableStyleId>{5C22544A-7EE6-4342-B048-85BDC9FD1C3A}</a:tableStyleId>
              </a:tblPr>
              <a:tblGrid>
                <a:gridCol w="1848645">
                  <a:extLst>
                    <a:ext uri="{9D8B030D-6E8A-4147-A177-3AD203B41FA5}">
                      <a16:colId xmlns:a16="http://schemas.microsoft.com/office/drawing/2014/main" val="726060334"/>
                    </a:ext>
                  </a:extLst>
                </a:gridCol>
                <a:gridCol w="1848645">
                  <a:extLst>
                    <a:ext uri="{9D8B030D-6E8A-4147-A177-3AD203B41FA5}">
                      <a16:colId xmlns:a16="http://schemas.microsoft.com/office/drawing/2014/main" val="3602657930"/>
                    </a:ext>
                  </a:extLst>
                </a:gridCol>
              </a:tblGrid>
              <a:tr h="574531">
                <a:tc>
                  <a:txBody>
                    <a:bodyPr/>
                    <a:lstStyle/>
                    <a:p>
                      <a:r>
                        <a:rPr lang="en-GB" dirty="0">
                          <a:latin typeface="Tahoma" panose="020B0604030504040204" pitchFamily="34" charset="0"/>
                          <a:ea typeface="Tahoma" panose="020B0604030504040204" pitchFamily="34" charset="0"/>
                          <a:cs typeface="Tahoma" panose="020B0604030504040204" pitchFamily="34" charset="0"/>
                        </a:rPr>
                        <a:t>Cavity</a:t>
                      </a:r>
                    </a:p>
                  </a:txBody>
                  <a:tcPr anchor="ct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U-Value</a:t>
                      </a:r>
                    </a:p>
                    <a:p>
                      <a:r>
                        <a:rPr lang="en-GB" dirty="0">
                          <a:latin typeface="Tahoma" panose="020B0604030504040204" pitchFamily="34" charset="0"/>
                          <a:ea typeface="Tahoma" panose="020B0604030504040204" pitchFamily="34" charset="0"/>
                          <a:cs typeface="Tahoma" panose="020B0604030504040204" pitchFamily="34" charset="0"/>
                        </a:rPr>
                        <a:t>(W/m</a:t>
                      </a:r>
                      <a:r>
                        <a:rPr lang="en-GB" baseline="30000" dirty="0">
                          <a:latin typeface="Tahoma" panose="020B0604030504040204" pitchFamily="34" charset="0"/>
                          <a:ea typeface="Tahoma" panose="020B0604030504040204" pitchFamily="34" charset="0"/>
                          <a:cs typeface="Tahoma" panose="020B0604030504040204" pitchFamily="34" charset="0"/>
                        </a:rPr>
                        <a:t>2</a:t>
                      </a:r>
                      <a:r>
                        <a:rPr lang="en-GB" dirty="0">
                          <a:latin typeface="Tahoma" panose="020B0604030504040204" pitchFamily="34" charset="0"/>
                          <a:ea typeface="Tahoma" panose="020B0604030504040204" pitchFamily="34" charset="0"/>
                          <a:cs typeface="Tahoma" panose="020B0604030504040204" pitchFamily="34" charset="0"/>
                        </a:rPr>
                        <a:t>K)</a:t>
                      </a:r>
                    </a:p>
                  </a:txBody>
                  <a:tcPr/>
                </a:tc>
                <a:extLst>
                  <a:ext uri="{0D108BD9-81ED-4DB2-BD59-A6C34878D82A}">
                    <a16:rowId xmlns:a16="http://schemas.microsoft.com/office/drawing/2014/main" val="1227636192"/>
                  </a:ext>
                </a:extLst>
              </a:tr>
              <a:tr h="574531">
                <a:tc>
                  <a:txBody>
                    <a:bodyPr/>
                    <a:lstStyle/>
                    <a:p>
                      <a:r>
                        <a:rPr lang="en-GB" dirty="0">
                          <a:latin typeface="Tahoma" panose="020B0604030504040204" pitchFamily="34" charset="0"/>
                          <a:ea typeface="Tahoma" panose="020B0604030504040204" pitchFamily="34" charset="0"/>
                          <a:cs typeface="Tahoma" panose="020B0604030504040204" pitchFamily="34" charset="0"/>
                        </a:rPr>
                        <a:t>12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1.9</a:t>
                      </a:r>
                    </a:p>
                  </a:txBody>
                  <a:tcPr/>
                </a:tc>
                <a:extLst>
                  <a:ext uri="{0D108BD9-81ED-4DB2-BD59-A6C34878D82A}">
                    <a16:rowId xmlns:a16="http://schemas.microsoft.com/office/drawing/2014/main" val="1204576864"/>
                  </a:ext>
                </a:extLst>
              </a:tr>
              <a:tr h="574531">
                <a:tc>
                  <a:txBody>
                    <a:bodyPr/>
                    <a:lstStyle/>
                    <a:p>
                      <a:r>
                        <a:rPr lang="en-GB" dirty="0">
                          <a:latin typeface="Tahoma" panose="020B0604030504040204" pitchFamily="34" charset="0"/>
                          <a:ea typeface="Tahoma" panose="020B0604030504040204" pitchFamily="34" charset="0"/>
                          <a:cs typeface="Tahoma" panose="020B0604030504040204" pitchFamily="34" charset="0"/>
                        </a:rPr>
                        <a:t>16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1.7</a:t>
                      </a:r>
                    </a:p>
                  </a:txBody>
                  <a:tcPr/>
                </a:tc>
                <a:extLst>
                  <a:ext uri="{0D108BD9-81ED-4DB2-BD59-A6C34878D82A}">
                    <a16:rowId xmlns:a16="http://schemas.microsoft.com/office/drawing/2014/main" val="1233860798"/>
                  </a:ext>
                </a:extLst>
              </a:tr>
              <a:tr h="574531">
                <a:tc>
                  <a:txBody>
                    <a:bodyPr/>
                    <a:lstStyle/>
                    <a:p>
                      <a:r>
                        <a:rPr lang="en-GB" dirty="0">
                          <a:latin typeface="Tahoma" panose="020B0604030504040204" pitchFamily="34" charset="0"/>
                          <a:ea typeface="Tahoma" panose="020B0604030504040204" pitchFamily="34" charset="0"/>
                          <a:cs typeface="Tahoma" panose="020B0604030504040204" pitchFamily="34" charset="0"/>
                        </a:rPr>
                        <a:t>16 mm argon</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1.5</a:t>
                      </a:r>
                    </a:p>
                  </a:txBody>
                  <a:tcPr/>
                </a:tc>
                <a:extLst>
                  <a:ext uri="{0D108BD9-81ED-4DB2-BD59-A6C34878D82A}">
                    <a16:rowId xmlns:a16="http://schemas.microsoft.com/office/drawing/2014/main" val="4192824114"/>
                  </a:ext>
                </a:extLst>
              </a:tr>
            </a:tbl>
          </a:graphicData>
        </a:graphic>
      </p:graphicFrame>
      <p:sp>
        <p:nvSpPr>
          <p:cNvPr id="26" name="Text Box 16">
            <a:extLst>
              <a:ext uri="{FF2B5EF4-FFF2-40B4-BE49-F238E27FC236}">
                <a16:creationId xmlns:a16="http://schemas.microsoft.com/office/drawing/2014/main" id="{D58C11F4-7414-4C8D-9EDA-9C9733F5D3D4}"/>
              </a:ext>
            </a:extLst>
          </p:cNvPr>
          <p:cNvSpPr txBox="1">
            <a:spLocks noChangeArrowheads="1"/>
          </p:cNvSpPr>
          <p:nvPr/>
        </p:nvSpPr>
        <p:spPr bwMode="auto">
          <a:xfrm>
            <a:off x="4782639" y="2104644"/>
            <a:ext cx="4290855" cy="707886"/>
          </a:xfrm>
          <a:prstGeom prst="rect">
            <a:avLst/>
          </a:prstGeom>
          <a:noFill/>
          <a:ln w="12700">
            <a:noFill/>
            <a:miter lim="800000"/>
            <a:headEnd/>
            <a:tailEnd/>
          </a:ln>
          <a:effectLst/>
        </p:spPr>
        <p:txBody>
          <a:bodyPr wrap="none">
            <a:spAutoFit/>
          </a:bodyPr>
          <a:lstStyle/>
          <a:p>
            <a:pPr marL="482600" indent="-482600">
              <a:defRPr/>
            </a:pP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e.g. 4 mm </a:t>
            </a:r>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a:t>
            </a: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lear </a:t>
            </a:r>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a:t>
            </a: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loat glass</a:t>
            </a:r>
            <a:b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US"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+ 4 mm standard off-line low-e </a:t>
            </a: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a:extLst>
              <a:ext uri="{FF2B5EF4-FFF2-40B4-BE49-F238E27FC236}">
                <a16:creationId xmlns:a16="http://schemas.microsoft.com/office/drawing/2014/main" id="{3CA8157A-2B76-4621-8375-BDED0BC54964}"/>
              </a:ext>
            </a:extLst>
          </p:cNvPr>
          <p:cNvGraphicFramePr>
            <a:graphicFrameLocks noGrp="1"/>
          </p:cNvGraphicFramePr>
          <p:nvPr>
            <p:extLst>
              <p:ext uri="{D42A27DB-BD31-4B8C-83A1-F6EECF244321}">
                <p14:modId xmlns:p14="http://schemas.microsoft.com/office/powerpoint/2010/main" val="3661580835"/>
              </p:ext>
            </p:extLst>
          </p:nvPr>
        </p:nvGraphicFramePr>
        <p:xfrm>
          <a:off x="4755430" y="3360214"/>
          <a:ext cx="3697290" cy="2389236"/>
        </p:xfrm>
        <a:graphic>
          <a:graphicData uri="http://schemas.openxmlformats.org/drawingml/2006/table">
            <a:tbl>
              <a:tblPr firstRow="1" bandRow="1">
                <a:tableStyleId>{5C22544A-7EE6-4342-B048-85BDC9FD1C3A}</a:tableStyleId>
              </a:tblPr>
              <a:tblGrid>
                <a:gridCol w="1848645">
                  <a:extLst>
                    <a:ext uri="{9D8B030D-6E8A-4147-A177-3AD203B41FA5}">
                      <a16:colId xmlns:a16="http://schemas.microsoft.com/office/drawing/2014/main" val="824783174"/>
                    </a:ext>
                  </a:extLst>
                </a:gridCol>
                <a:gridCol w="1848645">
                  <a:extLst>
                    <a:ext uri="{9D8B030D-6E8A-4147-A177-3AD203B41FA5}">
                      <a16:colId xmlns:a16="http://schemas.microsoft.com/office/drawing/2014/main" val="1552985870"/>
                    </a:ext>
                  </a:extLst>
                </a:gridCol>
              </a:tblGrid>
              <a:tr h="614518">
                <a:tc>
                  <a:txBody>
                    <a:bodyPr/>
                    <a:lstStyle/>
                    <a:p>
                      <a:r>
                        <a:rPr lang="en-GB" dirty="0">
                          <a:latin typeface="Tahoma" panose="020B0604030504040204" pitchFamily="34" charset="0"/>
                          <a:ea typeface="Tahoma" panose="020B0604030504040204" pitchFamily="34" charset="0"/>
                          <a:cs typeface="Tahoma" panose="020B0604030504040204" pitchFamily="34" charset="0"/>
                        </a:rPr>
                        <a:t>Cavity</a:t>
                      </a:r>
                    </a:p>
                  </a:txBody>
                  <a:tcPr anchor="ct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U-Value</a:t>
                      </a:r>
                    </a:p>
                    <a:p>
                      <a:r>
                        <a:rPr lang="en-GB" dirty="0">
                          <a:latin typeface="Tahoma" panose="020B0604030504040204" pitchFamily="34" charset="0"/>
                          <a:ea typeface="Tahoma" panose="020B0604030504040204" pitchFamily="34" charset="0"/>
                          <a:cs typeface="Tahoma" panose="020B0604030504040204" pitchFamily="34" charset="0"/>
                        </a:rPr>
                        <a:t>(W/m</a:t>
                      </a:r>
                      <a:r>
                        <a:rPr lang="en-GB" baseline="30000" dirty="0">
                          <a:latin typeface="Tahoma" panose="020B0604030504040204" pitchFamily="34" charset="0"/>
                          <a:ea typeface="Tahoma" panose="020B0604030504040204" pitchFamily="34" charset="0"/>
                          <a:cs typeface="Tahoma" panose="020B0604030504040204" pitchFamily="34" charset="0"/>
                        </a:rPr>
                        <a:t>2</a:t>
                      </a:r>
                      <a:r>
                        <a:rPr lang="en-GB" dirty="0">
                          <a:latin typeface="Tahoma" panose="020B0604030504040204" pitchFamily="34" charset="0"/>
                          <a:ea typeface="Tahoma" panose="020B0604030504040204" pitchFamily="34" charset="0"/>
                          <a:cs typeface="Tahoma" panose="020B0604030504040204" pitchFamily="34" charset="0"/>
                        </a:rPr>
                        <a:t>K)</a:t>
                      </a:r>
                    </a:p>
                  </a:txBody>
                  <a:tcPr/>
                </a:tc>
                <a:extLst>
                  <a:ext uri="{0D108BD9-81ED-4DB2-BD59-A6C34878D82A}">
                    <a16:rowId xmlns:a16="http://schemas.microsoft.com/office/drawing/2014/main" val="1919697884"/>
                  </a:ext>
                </a:extLst>
              </a:tr>
              <a:tr h="567319">
                <a:tc>
                  <a:txBody>
                    <a:bodyPr/>
                    <a:lstStyle/>
                    <a:p>
                      <a:r>
                        <a:rPr lang="en-GB" dirty="0">
                          <a:latin typeface="Tahoma" panose="020B0604030504040204" pitchFamily="34" charset="0"/>
                          <a:ea typeface="Tahoma" panose="020B0604030504040204" pitchFamily="34" charset="0"/>
                          <a:cs typeface="Tahoma" panose="020B0604030504040204" pitchFamily="34" charset="0"/>
                        </a:rPr>
                        <a:t>12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1.6</a:t>
                      </a:r>
                    </a:p>
                  </a:txBody>
                  <a:tcPr/>
                </a:tc>
                <a:extLst>
                  <a:ext uri="{0D108BD9-81ED-4DB2-BD59-A6C34878D82A}">
                    <a16:rowId xmlns:a16="http://schemas.microsoft.com/office/drawing/2014/main" val="2908379066"/>
                  </a:ext>
                </a:extLst>
              </a:tr>
              <a:tr h="567319">
                <a:tc>
                  <a:txBody>
                    <a:bodyPr/>
                    <a:lstStyle/>
                    <a:p>
                      <a:r>
                        <a:rPr lang="en-GB" dirty="0">
                          <a:latin typeface="Tahoma" panose="020B0604030504040204" pitchFamily="34" charset="0"/>
                          <a:ea typeface="Tahoma" panose="020B0604030504040204" pitchFamily="34" charset="0"/>
                          <a:cs typeface="Tahoma" panose="020B0604030504040204" pitchFamily="34" charset="0"/>
                        </a:rPr>
                        <a:t>16 mm air</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1.4</a:t>
                      </a:r>
                    </a:p>
                  </a:txBody>
                  <a:tcPr/>
                </a:tc>
                <a:extLst>
                  <a:ext uri="{0D108BD9-81ED-4DB2-BD59-A6C34878D82A}">
                    <a16:rowId xmlns:a16="http://schemas.microsoft.com/office/drawing/2014/main" val="2547302222"/>
                  </a:ext>
                </a:extLst>
              </a:tr>
              <a:tr h="614518">
                <a:tc>
                  <a:txBody>
                    <a:bodyPr/>
                    <a:lstStyle/>
                    <a:p>
                      <a:r>
                        <a:rPr lang="en-GB" dirty="0">
                          <a:latin typeface="Tahoma" panose="020B0604030504040204" pitchFamily="34" charset="0"/>
                          <a:ea typeface="Tahoma" panose="020B0604030504040204" pitchFamily="34" charset="0"/>
                          <a:cs typeface="Tahoma" panose="020B0604030504040204" pitchFamily="34" charset="0"/>
                        </a:rPr>
                        <a:t>16 mm argon</a:t>
                      </a:r>
                    </a:p>
                  </a:txBody>
                  <a:tcPr/>
                </a:tc>
                <a:tc>
                  <a: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1.2</a:t>
                      </a:r>
                    </a:p>
                  </a:txBody>
                  <a:tcPr/>
                </a:tc>
                <a:extLst>
                  <a:ext uri="{0D108BD9-81ED-4DB2-BD59-A6C34878D82A}">
                    <a16:rowId xmlns:a16="http://schemas.microsoft.com/office/drawing/2014/main" val="1601492327"/>
                  </a:ext>
                </a:extLst>
              </a:tr>
            </a:tbl>
          </a:graphicData>
        </a:graphic>
      </p:graphicFrame>
      <p:pic>
        <p:nvPicPr>
          <p:cNvPr id="10" name="Picture 9">
            <a:extLst>
              <a:ext uri="{FF2B5EF4-FFF2-40B4-BE49-F238E27FC236}">
                <a16:creationId xmlns:a16="http://schemas.microsoft.com/office/drawing/2014/main" id="{F5AD61E4-8074-4CE2-8C0D-4A779E2931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510" y="3613963"/>
            <a:ext cx="1584000" cy="2201760"/>
          </a:xfrm>
          <a:prstGeom prst="rect">
            <a:avLst/>
          </a:prstGeom>
        </p:spPr>
      </p:pic>
      <p:pic>
        <p:nvPicPr>
          <p:cNvPr id="12" name="Picture 11">
            <a:extLst>
              <a:ext uri="{FF2B5EF4-FFF2-40B4-BE49-F238E27FC236}">
                <a16:creationId xmlns:a16="http://schemas.microsoft.com/office/drawing/2014/main" id="{E664D352-73CD-4F58-922D-490AE76E9A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4510" y="4143747"/>
            <a:ext cx="1584000" cy="2082960"/>
          </a:xfrm>
          <a:prstGeom prst="rect">
            <a:avLst/>
          </a:prstGeom>
        </p:spPr>
      </p:pic>
      <p:pic>
        <p:nvPicPr>
          <p:cNvPr id="16" name="Picture 15">
            <a:extLst>
              <a:ext uri="{FF2B5EF4-FFF2-40B4-BE49-F238E27FC236}">
                <a16:creationId xmlns:a16="http://schemas.microsoft.com/office/drawing/2014/main" id="{CB539FA8-53E1-4A5A-8E8D-04513E4BC1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7" name="Footer Placeholder 6">
            <a:extLst>
              <a:ext uri="{FF2B5EF4-FFF2-40B4-BE49-F238E27FC236}">
                <a16:creationId xmlns:a16="http://schemas.microsoft.com/office/drawing/2014/main" id="{99DFA869-54E6-440A-9385-3C1268407927}"/>
              </a:ext>
            </a:extLst>
          </p:cNvPr>
          <p:cNvSpPr>
            <a:spLocks noGrp="1"/>
          </p:cNvSpPr>
          <p:nvPr>
            <p:ph type="ftr" sz="quarter" idx="12"/>
          </p:nvPr>
        </p:nvSpPr>
        <p:spPr/>
        <p:txBody>
          <a:bodyPr/>
          <a:lstStyle/>
          <a:p>
            <a:pPr>
              <a:defRPr/>
            </a:pPr>
            <a:r>
              <a:rPr lang="en-GB"/>
              <a:t>Speaker name</a:t>
            </a:r>
          </a:p>
        </p:txBody>
      </p:sp>
      <p:sp>
        <p:nvSpPr>
          <p:cNvPr id="8" name="Date Placeholder 7">
            <a:extLst>
              <a:ext uri="{FF2B5EF4-FFF2-40B4-BE49-F238E27FC236}">
                <a16:creationId xmlns:a16="http://schemas.microsoft.com/office/drawing/2014/main" id="{4704854C-45CE-4F9E-9229-0FB7F04E1415}"/>
              </a:ext>
            </a:extLst>
          </p:cNvPr>
          <p:cNvSpPr>
            <a:spLocks noGrp="1"/>
          </p:cNvSpPr>
          <p:nvPr>
            <p:ph type="dt" sz="half" idx="10"/>
          </p:nvPr>
        </p:nvSpPr>
        <p:spPr/>
        <p:txBody>
          <a:bodyPr/>
          <a:lstStyle/>
          <a:p>
            <a:pPr>
              <a:defRPr/>
            </a:pPr>
            <a:fld id="{3E7A951E-DFCD-4E0B-8F9C-CDF6E7F2893F}" type="datetime1">
              <a:rPr lang="en-GB" smtClean="0"/>
              <a:t>01/06/2020</a:t>
            </a:fld>
            <a:endParaRPr lang="en-GB"/>
          </a:p>
        </p:txBody>
      </p:sp>
      <p:sp>
        <p:nvSpPr>
          <p:cNvPr id="9" name="Slide Number Placeholder 8">
            <a:extLst>
              <a:ext uri="{FF2B5EF4-FFF2-40B4-BE49-F238E27FC236}">
                <a16:creationId xmlns:a16="http://schemas.microsoft.com/office/drawing/2014/main" id="{66145F1F-818B-410C-91FD-345414FF6C9E}"/>
              </a:ext>
            </a:extLst>
          </p:cNvPr>
          <p:cNvSpPr>
            <a:spLocks noGrp="1"/>
          </p:cNvSpPr>
          <p:nvPr>
            <p:ph type="sldNum" sz="quarter" idx="11"/>
          </p:nvPr>
        </p:nvSpPr>
        <p:spPr/>
        <p:txBody>
          <a:bodyPr/>
          <a:lstStyle/>
          <a:p>
            <a:pPr>
              <a:defRPr/>
            </a:pPr>
            <a:fld id="{0980C07E-5A38-456E-8C2F-DB1E62FD6475}" type="slidenum">
              <a:rPr lang="en-GB" smtClean="0"/>
              <a:pPr>
                <a:defRPr/>
              </a:pPr>
              <a:t>22</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09040"/>
                                        </p:tgtEl>
                                      </p:cBhvr>
                                    </p:animEffect>
                                    <p:set>
                                      <p:cBhvr>
                                        <p:cTn id="7" dur="1" fill="hold">
                                          <p:stCondLst>
                                            <p:cond delay="499"/>
                                          </p:stCondLst>
                                        </p:cTn>
                                        <p:tgtEl>
                                          <p:spTgt spid="140904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040"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body" idx="1"/>
          </p:nvPr>
        </p:nvSpPr>
        <p:spPr>
          <a:xfrm>
            <a:off x="599460" y="2290314"/>
            <a:ext cx="4080334" cy="3503223"/>
          </a:xfrm>
        </p:spPr>
        <p:txBody>
          <a:bodyPr>
            <a:normAutofit/>
          </a:bodyPr>
          <a:lstStyle/>
          <a:p>
            <a:pPr marL="287338" indent="-287338">
              <a:buFont typeface="Arial" pitchFamily="34" charset="0"/>
              <a:buChar char="•"/>
              <a:defRPr/>
            </a:pPr>
            <a:r>
              <a:rPr lang="en-GB" dirty="0">
                <a:solidFill>
                  <a:schemeClr val="accent1">
                    <a:lumMod val="50000"/>
                  </a:schemeClr>
                </a:solidFill>
                <a:latin typeface="Tahoma" pitchFamily="34" charset="0"/>
              </a:rPr>
              <a:t>Optimised</a:t>
            </a:r>
            <a:r>
              <a:rPr lang="en-US" dirty="0">
                <a:solidFill>
                  <a:schemeClr val="accent1">
                    <a:lumMod val="50000"/>
                  </a:schemeClr>
                </a:solidFill>
                <a:latin typeface="Tahoma" pitchFamily="34" charset="0"/>
              </a:rPr>
              <a:t> cavity width </a:t>
            </a:r>
          </a:p>
          <a:p>
            <a:pPr marL="287338" indent="-287338">
              <a:buFont typeface="Arial" pitchFamily="34" charset="0"/>
              <a:buChar char="•"/>
              <a:defRPr/>
            </a:pPr>
            <a:r>
              <a:rPr lang="en-US" dirty="0">
                <a:solidFill>
                  <a:schemeClr val="accent1">
                    <a:lumMod val="50000"/>
                  </a:schemeClr>
                </a:solidFill>
                <a:latin typeface="Tahoma" pitchFamily="34" charset="0"/>
              </a:rPr>
              <a:t>Gas-filled</a:t>
            </a:r>
          </a:p>
          <a:p>
            <a:pPr marL="287338" indent="-287338">
              <a:buFont typeface="Arial" pitchFamily="34" charset="0"/>
              <a:buChar char="•"/>
              <a:defRPr/>
            </a:pPr>
            <a:r>
              <a:rPr lang="en-US" dirty="0">
                <a:solidFill>
                  <a:schemeClr val="accent1">
                    <a:lumMod val="50000"/>
                  </a:schemeClr>
                </a:solidFill>
                <a:latin typeface="Tahoma" pitchFamily="34" charset="0"/>
              </a:rPr>
              <a:t>Reduced emissivity</a:t>
            </a:r>
          </a:p>
          <a:p>
            <a:pPr marL="287338" indent="-287338">
              <a:buFont typeface="Arial" pitchFamily="34" charset="0"/>
              <a:buChar char="•"/>
              <a:defRPr/>
            </a:pPr>
            <a:r>
              <a:rPr lang="en-US" dirty="0">
                <a:solidFill>
                  <a:schemeClr val="accent1">
                    <a:lumMod val="50000"/>
                  </a:schemeClr>
                </a:solidFill>
                <a:latin typeface="Tahoma" pitchFamily="34" charset="0"/>
              </a:rPr>
              <a:t>Insulating air layer(s)</a:t>
            </a:r>
            <a:br>
              <a:rPr lang="en-US" dirty="0">
                <a:solidFill>
                  <a:schemeClr val="accent1">
                    <a:lumMod val="50000"/>
                  </a:schemeClr>
                </a:solidFill>
                <a:latin typeface="Tahoma" pitchFamily="34" charset="0"/>
              </a:rPr>
            </a:br>
            <a:r>
              <a:rPr lang="en-US" sz="2600" dirty="0">
                <a:solidFill>
                  <a:schemeClr val="accent1">
                    <a:lumMod val="50000"/>
                  </a:schemeClr>
                </a:solidFill>
                <a:latin typeface="Tahoma" pitchFamily="34" charset="0"/>
              </a:rPr>
              <a:t>e.g. triple glazing</a:t>
            </a:r>
          </a:p>
          <a:p>
            <a:pPr marL="287338" indent="-287338">
              <a:buFont typeface="Arial" pitchFamily="34" charset="0"/>
              <a:buChar char="•"/>
              <a:defRPr/>
            </a:pPr>
            <a:r>
              <a:rPr lang="en-US" dirty="0">
                <a:solidFill>
                  <a:schemeClr val="accent1">
                    <a:lumMod val="50000"/>
                  </a:schemeClr>
                </a:solidFill>
                <a:latin typeface="Tahoma" pitchFamily="34" charset="0"/>
              </a:rPr>
              <a:t>Warm-edge spacer bar</a:t>
            </a:r>
          </a:p>
        </p:txBody>
      </p:sp>
      <p:grpSp>
        <p:nvGrpSpPr>
          <p:cNvPr id="3" name="Group 2">
            <a:extLst>
              <a:ext uri="{FF2B5EF4-FFF2-40B4-BE49-F238E27FC236}">
                <a16:creationId xmlns:a16="http://schemas.microsoft.com/office/drawing/2014/main" id="{E3759208-7325-4D1F-8988-B853630B8066}"/>
              </a:ext>
            </a:extLst>
          </p:cNvPr>
          <p:cNvGrpSpPr/>
          <p:nvPr/>
        </p:nvGrpSpPr>
        <p:grpSpPr>
          <a:xfrm>
            <a:off x="4572000" y="1327301"/>
            <a:ext cx="4395787" cy="5446712"/>
            <a:chOff x="4624388" y="944563"/>
            <a:chExt cx="4395787" cy="5446712"/>
          </a:xfrm>
        </p:grpSpPr>
        <p:sp>
          <p:nvSpPr>
            <p:cNvPr id="1411077" name="Text Box 5"/>
            <p:cNvSpPr txBox="1">
              <a:spLocks noChangeArrowheads="1"/>
            </p:cNvSpPr>
            <p:nvPr/>
          </p:nvSpPr>
          <p:spPr bwMode="auto">
            <a:xfrm>
              <a:off x="4624388" y="2538413"/>
              <a:ext cx="1161921" cy="510909"/>
            </a:xfrm>
            <a:prstGeom prst="rect">
              <a:avLst/>
            </a:prstGeom>
            <a:noFill/>
            <a:ln w="12700">
              <a:noFill/>
              <a:miter lim="800000"/>
              <a:headEnd/>
              <a:tailEnd/>
            </a:ln>
            <a:effectLst/>
          </p:spPr>
          <p:txBody>
            <a:bodyPr wrap="none">
              <a:spAutoFit/>
            </a:bodyPr>
            <a:lstStyle/>
            <a:p>
              <a:pPr>
                <a:lnSpc>
                  <a:spcPct val="85000"/>
                </a:lnSpc>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Aluminium</a:t>
              </a:r>
              <a:b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Spacer Bar</a:t>
              </a:r>
            </a:p>
          </p:txBody>
        </p:sp>
        <p:sp>
          <p:nvSpPr>
            <p:cNvPr id="1411078" name="Text Box 6"/>
            <p:cNvSpPr txBox="1">
              <a:spLocks noChangeArrowheads="1"/>
            </p:cNvSpPr>
            <p:nvPr/>
          </p:nvSpPr>
          <p:spPr bwMode="auto">
            <a:xfrm>
              <a:off x="4624388" y="3382963"/>
              <a:ext cx="639919" cy="301621"/>
            </a:xfrm>
            <a:prstGeom prst="rect">
              <a:avLst/>
            </a:prstGeom>
            <a:noFill/>
            <a:ln w="12700">
              <a:noFill/>
              <a:miter lim="800000"/>
              <a:headEnd/>
              <a:tailEnd/>
            </a:ln>
            <a:effectLst/>
          </p:spPr>
          <p:txBody>
            <a:bodyPr wrap="none">
              <a:spAutoFit/>
            </a:bodyPr>
            <a:lstStyle/>
            <a:p>
              <a:pPr>
                <a:lnSpc>
                  <a:spcPct val="85000"/>
                </a:lnSpc>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Butyl</a:t>
              </a:r>
            </a:p>
          </p:txBody>
        </p:sp>
        <p:sp>
          <p:nvSpPr>
            <p:cNvPr id="1411079" name="Text Box 7"/>
            <p:cNvSpPr txBox="1">
              <a:spLocks noChangeArrowheads="1"/>
            </p:cNvSpPr>
            <p:nvPr/>
          </p:nvSpPr>
          <p:spPr bwMode="auto">
            <a:xfrm>
              <a:off x="4624388" y="4122738"/>
              <a:ext cx="1083951" cy="301621"/>
            </a:xfrm>
            <a:prstGeom prst="rect">
              <a:avLst/>
            </a:prstGeom>
            <a:noFill/>
            <a:ln w="12700">
              <a:noFill/>
              <a:miter lim="800000"/>
              <a:headEnd/>
              <a:tailEnd/>
            </a:ln>
            <a:effectLst/>
          </p:spPr>
          <p:txBody>
            <a:bodyPr wrap="none">
              <a:spAutoFit/>
            </a:bodyPr>
            <a:lstStyle/>
            <a:p>
              <a:pPr>
                <a:lnSpc>
                  <a:spcPct val="85000"/>
                </a:lnSpc>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Desiccant</a:t>
              </a:r>
            </a:p>
          </p:txBody>
        </p:sp>
        <p:sp>
          <p:nvSpPr>
            <p:cNvPr id="1411080" name="Text Box 8"/>
            <p:cNvSpPr txBox="1">
              <a:spLocks noChangeArrowheads="1"/>
            </p:cNvSpPr>
            <p:nvPr/>
          </p:nvSpPr>
          <p:spPr bwMode="auto">
            <a:xfrm>
              <a:off x="5086350" y="5283200"/>
              <a:ext cx="1564018" cy="301621"/>
            </a:xfrm>
            <a:prstGeom prst="rect">
              <a:avLst/>
            </a:prstGeom>
            <a:noFill/>
            <a:ln w="12700">
              <a:noFill/>
              <a:miter lim="800000"/>
              <a:headEnd/>
              <a:tailEnd/>
            </a:ln>
            <a:effectLst/>
          </p:spPr>
          <p:txBody>
            <a:bodyPr wrap="none">
              <a:spAutoFit/>
            </a:bodyPr>
            <a:lstStyle/>
            <a:p>
              <a:pPr>
                <a:lnSpc>
                  <a:spcPct val="85000"/>
                </a:lnSpc>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Secondary Seal</a:t>
              </a:r>
            </a:p>
          </p:txBody>
        </p:sp>
        <p:grpSp>
          <p:nvGrpSpPr>
            <p:cNvPr id="2" name="Group 1">
              <a:extLst>
                <a:ext uri="{FF2B5EF4-FFF2-40B4-BE49-F238E27FC236}">
                  <a16:creationId xmlns:a16="http://schemas.microsoft.com/office/drawing/2014/main" id="{DF287805-0F77-4E31-9BF0-A26397104B49}"/>
                </a:ext>
              </a:extLst>
            </p:cNvPr>
            <p:cNvGrpSpPr/>
            <p:nvPr/>
          </p:nvGrpSpPr>
          <p:grpSpPr>
            <a:xfrm>
              <a:off x="5675313" y="944563"/>
              <a:ext cx="3344862" cy="5446712"/>
              <a:chOff x="5675313" y="944563"/>
              <a:chExt cx="3344862" cy="5446712"/>
            </a:xfrm>
          </p:grpSpPr>
          <p:pic>
            <p:nvPicPr>
              <p:cNvPr id="28676" name="Picture 3" descr="Glass Unit"/>
              <p:cNvPicPr>
                <a:picLocks noChangeAspect="1" noChangeArrowheads="1"/>
              </p:cNvPicPr>
              <p:nvPr/>
            </p:nvPicPr>
            <p:blipFill>
              <a:blip r:embed="rId3" cstate="email">
                <a:clrChange>
                  <a:clrFrom>
                    <a:srgbClr val="008252"/>
                  </a:clrFrom>
                  <a:clrTo>
                    <a:srgbClr val="008252">
                      <a:alpha val="0"/>
                    </a:srgbClr>
                  </a:clrTo>
                </a:clrChange>
                <a:extLst>
                  <a:ext uri="{28A0092B-C50C-407E-A947-70E740481C1C}">
                    <a14:useLocalDpi xmlns:a14="http://schemas.microsoft.com/office/drawing/2010/main" val="0"/>
                  </a:ext>
                </a:extLst>
              </a:blip>
              <a:srcRect/>
              <a:stretch>
                <a:fillRect/>
              </a:stretch>
            </p:blipFill>
            <p:spPr bwMode="auto">
              <a:xfrm>
                <a:off x="5675313" y="944563"/>
                <a:ext cx="3344862" cy="5446712"/>
              </a:xfrm>
              <a:prstGeom prst="rect">
                <a:avLst/>
              </a:prstGeom>
              <a:noFill/>
              <a:ln w="9525">
                <a:noFill/>
                <a:miter lim="800000"/>
                <a:headEnd/>
                <a:tailEnd/>
              </a:ln>
            </p:spPr>
          </p:pic>
          <p:sp>
            <p:nvSpPr>
              <p:cNvPr id="1411076" name="Text Box 4"/>
              <p:cNvSpPr txBox="1">
                <a:spLocks noChangeArrowheads="1"/>
              </p:cNvSpPr>
              <p:nvPr/>
            </p:nvSpPr>
            <p:spPr bwMode="auto">
              <a:xfrm>
                <a:off x="6961883" y="1021219"/>
                <a:ext cx="657552" cy="338554"/>
              </a:xfrm>
              <a:prstGeom prst="rect">
                <a:avLst/>
              </a:prstGeom>
              <a:noFill/>
              <a:ln w="12700">
                <a:noFill/>
                <a:miter lim="800000"/>
                <a:headEnd/>
                <a:tailEnd/>
              </a:ln>
              <a:effectLst/>
            </p:spPr>
            <p:txBody>
              <a:bodyPr wrap="none">
                <a:spAutoFit/>
              </a:bodyPr>
              <a:lstStyle/>
              <a:p>
                <a:pP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Glass</a:t>
                </a:r>
              </a:p>
            </p:txBody>
          </p:sp>
          <p:sp>
            <p:nvSpPr>
              <p:cNvPr id="1411081" name="Line 9"/>
              <p:cNvSpPr>
                <a:spLocks noChangeShapeType="1"/>
              </p:cNvSpPr>
              <p:nvPr/>
            </p:nvSpPr>
            <p:spPr bwMode="auto">
              <a:xfrm flipH="1">
                <a:off x="6395145" y="1273178"/>
                <a:ext cx="612443" cy="411159"/>
              </a:xfrm>
              <a:prstGeom prst="line">
                <a:avLst/>
              </a:prstGeom>
              <a:noFill/>
              <a:ln w="12700">
                <a:solidFill>
                  <a:schemeClr val="tx1"/>
                </a:solidFill>
                <a:round/>
                <a:headEnd/>
                <a:tailEnd type="oval" w="sm" len="sm"/>
              </a:ln>
              <a:effectLst>
                <a:outerShdw dist="12700" algn="ctr" rotWithShape="0">
                  <a:schemeClr val="bg2"/>
                </a:outerShdw>
              </a:effectLst>
            </p:spPr>
            <p:txBody>
              <a:bodyPr/>
              <a:lstStyle/>
              <a:p>
                <a:pPr>
                  <a:defRPr/>
                </a:pPr>
                <a:endParaRPr lang="en-GB">
                  <a:effectLst>
                    <a:outerShdw blurRad="38100" dist="38100" dir="2700000" algn="tl">
                      <a:srgbClr val="000000">
                        <a:alpha val="43137"/>
                      </a:srgbClr>
                    </a:outerShdw>
                  </a:effectLst>
                </a:endParaRPr>
              </a:p>
            </p:txBody>
          </p:sp>
          <p:sp>
            <p:nvSpPr>
              <p:cNvPr id="1411082" name="Line 10"/>
              <p:cNvSpPr>
                <a:spLocks noChangeShapeType="1"/>
              </p:cNvSpPr>
              <p:nvPr/>
            </p:nvSpPr>
            <p:spPr bwMode="auto">
              <a:xfrm>
                <a:off x="7570588" y="1242000"/>
                <a:ext cx="498676" cy="404238"/>
              </a:xfrm>
              <a:prstGeom prst="line">
                <a:avLst/>
              </a:prstGeom>
              <a:noFill/>
              <a:ln w="12700">
                <a:solidFill>
                  <a:schemeClr val="tx1"/>
                </a:solidFill>
                <a:round/>
                <a:headEnd/>
                <a:tailEnd type="oval" w="sm" len="sm"/>
              </a:ln>
              <a:effectLst>
                <a:outerShdw dist="12700" dir="5400000" algn="ctr" rotWithShape="0">
                  <a:schemeClr val="bg2"/>
                </a:outerShdw>
              </a:effectLst>
            </p:spPr>
            <p:txBody>
              <a:bodyPr/>
              <a:lstStyle/>
              <a:p>
                <a:pPr>
                  <a:defRPr/>
                </a:pPr>
                <a:endParaRPr lang="en-GB">
                  <a:effectLst>
                    <a:outerShdw blurRad="38100" dist="38100" dir="2700000" algn="tl">
                      <a:srgbClr val="000000">
                        <a:alpha val="43137"/>
                      </a:srgbClr>
                    </a:outerShdw>
                  </a:effectLst>
                </a:endParaRPr>
              </a:p>
            </p:txBody>
          </p:sp>
        </p:grpSp>
        <p:sp>
          <p:nvSpPr>
            <p:cNvPr id="1411083" name="Line 11"/>
            <p:cNvSpPr>
              <a:spLocks noChangeShapeType="1"/>
            </p:cNvSpPr>
            <p:nvPr/>
          </p:nvSpPr>
          <p:spPr bwMode="auto">
            <a:xfrm>
              <a:off x="5541963" y="3046413"/>
              <a:ext cx="1201737" cy="485775"/>
            </a:xfrm>
            <a:prstGeom prst="line">
              <a:avLst/>
            </a:prstGeom>
            <a:noFill/>
            <a:ln w="12700">
              <a:solidFill>
                <a:schemeClr val="tx1"/>
              </a:solidFill>
              <a:round/>
              <a:headEnd/>
              <a:tailEnd type="oval" w="sm" len="sm"/>
            </a:ln>
            <a:effectLst>
              <a:outerShdw dist="17961" dir="2700000" algn="ctr" rotWithShape="0">
                <a:schemeClr val="bg2"/>
              </a:outerShdw>
            </a:effectLst>
          </p:spPr>
          <p:txBody>
            <a:bodyPr/>
            <a:lstStyle/>
            <a:p>
              <a:pPr>
                <a:defRPr/>
              </a:pPr>
              <a:endParaRPr lang="en-GB">
                <a:effectLst>
                  <a:outerShdw blurRad="38100" dist="38100" dir="2700000" algn="tl">
                    <a:srgbClr val="000000">
                      <a:alpha val="43137"/>
                    </a:srgbClr>
                  </a:outerShdw>
                </a:effectLst>
              </a:endParaRPr>
            </a:p>
          </p:txBody>
        </p:sp>
        <p:sp>
          <p:nvSpPr>
            <p:cNvPr id="1411084" name="Line 12"/>
            <p:cNvSpPr>
              <a:spLocks noChangeShapeType="1"/>
            </p:cNvSpPr>
            <p:nvPr/>
          </p:nvSpPr>
          <p:spPr bwMode="auto">
            <a:xfrm>
              <a:off x="5235575" y="3548063"/>
              <a:ext cx="1109663" cy="222250"/>
            </a:xfrm>
            <a:prstGeom prst="line">
              <a:avLst/>
            </a:prstGeom>
            <a:noFill/>
            <a:ln w="12700">
              <a:solidFill>
                <a:schemeClr val="tx1"/>
              </a:solidFill>
              <a:round/>
              <a:headEnd/>
              <a:tailEnd type="oval" w="sm" len="sm"/>
            </a:ln>
            <a:effectLst>
              <a:outerShdw dist="17961" dir="2700000" algn="ctr" rotWithShape="0">
                <a:schemeClr val="bg2"/>
              </a:outerShdw>
            </a:effectLst>
          </p:spPr>
          <p:txBody>
            <a:bodyPr/>
            <a:lstStyle/>
            <a:p>
              <a:pPr>
                <a:defRPr/>
              </a:pPr>
              <a:endParaRPr lang="en-GB">
                <a:effectLst>
                  <a:outerShdw blurRad="38100" dist="38100" dir="2700000" algn="tl">
                    <a:srgbClr val="000000">
                      <a:alpha val="43137"/>
                    </a:srgbClr>
                  </a:outerShdw>
                </a:effectLst>
              </a:endParaRPr>
            </a:p>
          </p:txBody>
        </p:sp>
        <p:sp>
          <p:nvSpPr>
            <p:cNvPr id="1411085" name="Line 13"/>
            <p:cNvSpPr>
              <a:spLocks noChangeShapeType="1"/>
            </p:cNvSpPr>
            <p:nvPr/>
          </p:nvSpPr>
          <p:spPr bwMode="auto">
            <a:xfrm flipV="1">
              <a:off x="6002338" y="4946650"/>
              <a:ext cx="606425" cy="360363"/>
            </a:xfrm>
            <a:prstGeom prst="line">
              <a:avLst/>
            </a:prstGeom>
            <a:noFill/>
            <a:ln w="12700">
              <a:solidFill>
                <a:schemeClr val="tx1"/>
              </a:solidFill>
              <a:round/>
              <a:headEnd/>
              <a:tailEnd type="oval" w="sm" len="sm"/>
            </a:ln>
            <a:effectLst>
              <a:outerShdw dist="17961" dir="2700000" algn="ctr" rotWithShape="0">
                <a:schemeClr val="bg2"/>
              </a:outerShdw>
            </a:effectLst>
          </p:spPr>
          <p:txBody>
            <a:bodyPr/>
            <a:lstStyle/>
            <a:p>
              <a:pPr>
                <a:defRPr/>
              </a:pPr>
              <a:endParaRPr lang="en-GB">
                <a:effectLst>
                  <a:outerShdw blurRad="38100" dist="38100" dir="2700000" algn="tl">
                    <a:srgbClr val="000000">
                      <a:alpha val="43137"/>
                    </a:srgbClr>
                  </a:outerShdw>
                </a:effectLst>
              </a:endParaRPr>
            </a:p>
          </p:txBody>
        </p:sp>
        <p:sp>
          <p:nvSpPr>
            <p:cNvPr id="1411086" name="Line 14"/>
            <p:cNvSpPr>
              <a:spLocks noChangeShapeType="1"/>
            </p:cNvSpPr>
            <p:nvPr/>
          </p:nvSpPr>
          <p:spPr bwMode="auto">
            <a:xfrm flipV="1">
              <a:off x="5600700" y="4281488"/>
              <a:ext cx="1052513" cy="6350"/>
            </a:xfrm>
            <a:prstGeom prst="line">
              <a:avLst/>
            </a:prstGeom>
            <a:noFill/>
            <a:ln w="12700">
              <a:solidFill>
                <a:schemeClr val="tx1"/>
              </a:solidFill>
              <a:round/>
              <a:headEnd/>
              <a:tailEnd type="oval" w="sm" len="sm"/>
            </a:ln>
            <a:effectLst>
              <a:outerShdw dist="28398" dir="1593903" algn="ctr" rotWithShape="0">
                <a:schemeClr val="bg2"/>
              </a:outerShdw>
            </a:effectLst>
          </p:spPr>
          <p:txBody>
            <a:bodyPr/>
            <a:lstStyle/>
            <a:p>
              <a:pPr>
                <a:defRPr/>
              </a:pPr>
              <a:endParaRPr lang="en-GB">
                <a:effectLst>
                  <a:outerShdw blurRad="38100" dist="38100" dir="2700000" algn="tl">
                    <a:srgbClr val="000000">
                      <a:alpha val="43137"/>
                    </a:srgbClr>
                  </a:outerShdw>
                </a:effectLst>
              </a:endParaRPr>
            </a:p>
          </p:txBody>
        </p:sp>
      </p:grpSp>
      <p:pic>
        <p:nvPicPr>
          <p:cNvPr id="20" name="Picture 19">
            <a:extLst>
              <a:ext uri="{FF2B5EF4-FFF2-40B4-BE49-F238E27FC236}">
                <a16:creationId xmlns:a16="http://schemas.microsoft.com/office/drawing/2014/main" id="{90CD2C80-2284-4D17-9C3A-F55E3BEAAA7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22" name="Rectangle 4">
            <a:extLst>
              <a:ext uri="{FF2B5EF4-FFF2-40B4-BE49-F238E27FC236}">
                <a16:creationId xmlns:a16="http://schemas.microsoft.com/office/drawing/2014/main" id="{4948F9F5-91D0-4A65-AFC4-AB3D803F8801}"/>
              </a:ext>
            </a:extLst>
          </p:cNvPr>
          <p:cNvSpPr>
            <a:spLocks noChangeArrowheads="1"/>
          </p:cNvSpPr>
          <p:nvPr/>
        </p:nvSpPr>
        <p:spPr bwMode="auto">
          <a:xfrm>
            <a:off x="719994" y="719999"/>
            <a:ext cx="6798206" cy="504000"/>
          </a:xfrm>
          <a:prstGeom prst="rect">
            <a:avLst/>
          </a:prstGeom>
          <a:noFill/>
          <a:ln w="9525">
            <a:noFill/>
            <a:miter lim="800000"/>
            <a:headEnd/>
            <a:tailEnd/>
          </a:ln>
          <a:effectLst/>
        </p:spPr>
        <p:txBody>
          <a:bodyPr lIns="0" tIns="0" rIns="0" bIns="0" anchor="t"/>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Thermal Insulation - Insulating Glass Units</a:t>
            </a:r>
            <a:br>
              <a:rPr lang="en-GB" sz="2000" dirty="0">
                <a:solidFill>
                  <a:srgbClr val="009DE0"/>
                </a:solidFill>
                <a:latin typeface="Tahoma" pitchFamily="34" charset="0"/>
              </a:rPr>
            </a:b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23" name="Rectangle 22">
            <a:extLst>
              <a:ext uri="{FF2B5EF4-FFF2-40B4-BE49-F238E27FC236}">
                <a16:creationId xmlns:a16="http://schemas.microsoft.com/office/drawing/2014/main" id="{10BA729D-D66B-4480-88A8-EED12E9C9D9C}"/>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A5711DBD-C8AA-4B5B-AAF9-3AF03FD49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131" y="0"/>
            <a:ext cx="1118343" cy="1260000"/>
          </a:xfrm>
          <a:prstGeom prst="rect">
            <a:avLst/>
          </a:prstGeom>
        </p:spPr>
      </p:pic>
      <p:sp>
        <p:nvSpPr>
          <p:cNvPr id="6" name="Footer Placeholder 5">
            <a:extLst>
              <a:ext uri="{FF2B5EF4-FFF2-40B4-BE49-F238E27FC236}">
                <a16:creationId xmlns:a16="http://schemas.microsoft.com/office/drawing/2014/main" id="{E03AC176-F326-41F1-A0CC-2570899C1961}"/>
              </a:ext>
            </a:extLst>
          </p:cNvPr>
          <p:cNvSpPr>
            <a:spLocks noGrp="1"/>
          </p:cNvSpPr>
          <p:nvPr>
            <p:ph type="ftr" sz="quarter" idx="12"/>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9302FBF6-E42E-4756-9A2F-996A770B0672}"/>
              </a:ext>
            </a:extLst>
          </p:cNvPr>
          <p:cNvSpPr>
            <a:spLocks noGrp="1"/>
          </p:cNvSpPr>
          <p:nvPr>
            <p:ph type="dt" sz="half" idx="10"/>
          </p:nvPr>
        </p:nvSpPr>
        <p:spPr/>
        <p:txBody>
          <a:bodyPr/>
          <a:lstStyle/>
          <a:p>
            <a:pPr>
              <a:defRPr/>
            </a:pPr>
            <a:fld id="{18F56E14-07F2-49D1-AA74-40A96A135BD2}" type="datetime1">
              <a:rPr lang="en-GB" smtClean="0"/>
              <a:t>01/06/2020</a:t>
            </a:fld>
            <a:endParaRPr lang="en-GB"/>
          </a:p>
        </p:txBody>
      </p:sp>
      <p:sp>
        <p:nvSpPr>
          <p:cNvPr id="8" name="Slide Number Placeholder 7">
            <a:extLst>
              <a:ext uri="{FF2B5EF4-FFF2-40B4-BE49-F238E27FC236}">
                <a16:creationId xmlns:a16="http://schemas.microsoft.com/office/drawing/2014/main" id="{BAB146C5-4539-407A-8854-28C869B05796}"/>
              </a:ext>
            </a:extLst>
          </p:cNvPr>
          <p:cNvSpPr>
            <a:spLocks noGrp="1"/>
          </p:cNvSpPr>
          <p:nvPr>
            <p:ph type="sldNum" sz="quarter" idx="11"/>
          </p:nvPr>
        </p:nvSpPr>
        <p:spPr/>
        <p:txBody>
          <a:bodyPr/>
          <a:lstStyle/>
          <a:p>
            <a:pPr>
              <a:defRPr/>
            </a:pPr>
            <a:fld id="{0980C07E-5A38-456E-8C2F-DB1E62FD6475}" type="slidenum">
              <a:rPr lang="en-GB" smtClean="0"/>
              <a:pPr>
                <a:defRPr/>
              </a:pPr>
              <a:t>23</a:t>
            </a:fld>
            <a:endParaRPr lang="en-GB"/>
          </a:p>
        </p:txBody>
      </p:sp>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719991"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Palm Tower, Dubai</a:t>
            </a:r>
            <a:endParaRPr lang="en-GB" sz="28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5894F663-B6AC-4EAB-AE00-5EE8EF80A29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0" name="Rectangle 9">
            <a:extLst>
              <a:ext uri="{FF2B5EF4-FFF2-40B4-BE49-F238E27FC236}">
                <a16:creationId xmlns:a16="http://schemas.microsoft.com/office/drawing/2014/main" id="{513809CF-4D19-4887-BAFD-2BADAAEADF1E}"/>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9E0E72E-66D7-4E51-A9CB-F49DB679AC0B}"/>
              </a:ext>
            </a:extLst>
          </p:cNvPr>
          <p:cNvSpPr txBox="1"/>
          <p:nvPr/>
        </p:nvSpPr>
        <p:spPr>
          <a:xfrm>
            <a:off x="4359797" y="5678268"/>
            <a:ext cx="1565014" cy="261610"/>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Palm Tower, Dubai</a:t>
            </a:r>
          </a:p>
        </p:txBody>
      </p:sp>
      <p:pic>
        <p:nvPicPr>
          <p:cNvPr id="9" name="Picture 8">
            <a:extLst>
              <a:ext uri="{FF2B5EF4-FFF2-40B4-BE49-F238E27FC236}">
                <a16:creationId xmlns:a16="http://schemas.microsoft.com/office/drawing/2014/main" id="{764B33C2-5515-4A63-B193-B92EFFA99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066" y="2093275"/>
            <a:ext cx="5146707" cy="3427707"/>
          </a:xfrm>
          <a:prstGeom prst="rect">
            <a:avLst/>
          </a:prstGeom>
        </p:spPr>
      </p:pic>
      <p:pic>
        <p:nvPicPr>
          <p:cNvPr id="5" name="Picture 4">
            <a:extLst>
              <a:ext uri="{FF2B5EF4-FFF2-40B4-BE49-F238E27FC236}">
                <a16:creationId xmlns:a16="http://schemas.microsoft.com/office/drawing/2014/main" id="{DA38509D-D8A7-478D-9F55-2E164FE66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97" y="1318427"/>
            <a:ext cx="3733052" cy="4977402"/>
          </a:xfrm>
          <a:prstGeom prst="rect">
            <a:avLst/>
          </a:prstGeom>
        </p:spPr>
      </p:pic>
      <p:pic>
        <p:nvPicPr>
          <p:cNvPr id="11" name="Picture 10">
            <a:extLst>
              <a:ext uri="{FF2B5EF4-FFF2-40B4-BE49-F238E27FC236}">
                <a16:creationId xmlns:a16="http://schemas.microsoft.com/office/drawing/2014/main" id="{3B101009-1193-4F7E-80BB-CCDB67ECBD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1474" y="0"/>
            <a:ext cx="1095658" cy="1260000"/>
          </a:xfrm>
          <a:prstGeom prst="rect">
            <a:avLst/>
          </a:prstGeom>
        </p:spPr>
      </p:pic>
      <p:sp>
        <p:nvSpPr>
          <p:cNvPr id="6" name="Footer Placeholder 5">
            <a:extLst>
              <a:ext uri="{FF2B5EF4-FFF2-40B4-BE49-F238E27FC236}">
                <a16:creationId xmlns:a16="http://schemas.microsoft.com/office/drawing/2014/main" id="{A2E34FE0-14CC-4911-9B5B-E830B533A258}"/>
              </a:ext>
            </a:extLst>
          </p:cNvPr>
          <p:cNvSpPr>
            <a:spLocks noGrp="1"/>
          </p:cNvSpPr>
          <p:nvPr>
            <p:ph type="ftr" sz="quarter" idx="12"/>
          </p:nvPr>
        </p:nvSpPr>
        <p:spPr/>
        <p:txBody>
          <a:bodyPr/>
          <a:lstStyle/>
          <a:p>
            <a:pPr>
              <a:defRPr/>
            </a:pPr>
            <a:r>
              <a:rPr lang="en-GB"/>
              <a:t>Speaker name</a:t>
            </a:r>
          </a:p>
        </p:txBody>
      </p:sp>
      <p:sp>
        <p:nvSpPr>
          <p:cNvPr id="12" name="Date Placeholder 11">
            <a:extLst>
              <a:ext uri="{FF2B5EF4-FFF2-40B4-BE49-F238E27FC236}">
                <a16:creationId xmlns:a16="http://schemas.microsoft.com/office/drawing/2014/main" id="{96C3E0D0-D14C-48F5-8A89-1BDCB620AFB8}"/>
              </a:ext>
            </a:extLst>
          </p:cNvPr>
          <p:cNvSpPr>
            <a:spLocks noGrp="1"/>
          </p:cNvSpPr>
          <p:nvPr>
            <p:ph type="dt" sz="half" idx="10"/>
          </p:nvPr>
        </p:nvSpPr>
        <p:spPr/>
        <p:txBody>
          <a:bodyPr/>
          <a:lstStyle/>
          <a:p>
            <a:pPr>
              <a:defRPr/>
            </a:pPr>
            <a:fld id="{55E1BC15-6673-4969-B046-D441404871A1}" type="datetime1">
              <a:rPr lang="en-GB" smtClean="0"/>
              <a:t>01/06/2020</a:t>
            </a:fld>
            <a:endParaRPr lang="en-GB"/>
          </a:p>
        </p:txBody>
      </p:sp>
      <p:sp>
        <p:nvSpPr>
          <p:cNvPr id="13" name="Slide Number Placeholder 12">
            <a:extLst>
              <a:ext uri="{FF2B5EF4-FFF2-40B4-BE49-F238E27FC236}">
                <a16:creationId xmlns:a16="http://schemas.microsoft.com/office/drawing/2014/main" id="{CC6F04E4-D1E9-4766-9500-9282C9B4AB0A}"/>
              </a:ext>
            </a:extLst>
          </p:cNvPr>
          <p:cNvSpPr>
            <a:spLocks noGrp="1"/>
          </p:cNvSpPr>
          <p:nvPr>
            <p:ph type="sldNum" sz="quarter" idx="11"/>
          </p:nvPr>
        </p:nvSpPr>
        <p:spPr/>
        <p:txBody>
          <a:bodyPr/>
          <a:lstStyle/>
          <a:p>
            <a:pPr>
              <a:defRPr/>
            </a:pPr>
            <a:fld id="{0980C07E-5A38-456E-8C2F-DB1E62FD6475}" type="slidenum">
              <a:rPr lang="en-GB" smtClean="0"/>
              <a:pPr>
                <a:defRPr/>
              </a:pPr>
              <a:t>24</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719997"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Solar Control ‒ Terms &amp; Codes </a:t>
            </a:r>
          </a:p>
        </p:txBody>
      </p:sp>
      <p:pic>
        <p:nvPicPr>
          <p:cNvPr id="17" name="Picture 16">
            <a:extLst>
              <a:ext uri="{FF2B5EF4-FFF2-40B4-BE49-F238E27FC236}">
                <a16:creationId xmlns:a16="http://schemas.microsoft.com/office/drawing/2014/main" id="{2D322781-BA9B-4C31-99A5-8801299E493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20" name="Rectangle 19">
            <a:extLst>
              <a:ext uri="{FF2B5EF4-FFF2-40B4-BE49-F238E27FC236}">
                <a16:creationId xmlns:a16="http://schemas.microsoft.com/office/drawing/2014/main" id="{DB27925D-ED9C-4046-8CCC-BD4E602B4313}"/>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D565E1FB-38F6-42F1-96E8-D3070566D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477" y="1242000"/>
            <a:ext cx="5111046" cy="5030175"/>
          </a:xfrm>
          <a:prstGeom prst="rect">
            <a:avLst/>
          </a:prstGeom>
        </p:spPr>
      </p:pic>
      <p:pic>
        <p:nvPicPr>
          <p:cNvPr id="6" name="Picture 5">
            <a:extLst>
              <a:ext uri="{FF2B5EF4-FFF2-40B4-BE49-F238E27FC236}">
                <a16:creationId xmlns:a16="http://schemas.microsoft.com/office/drawing/2014/main" id="{5411B82B-E3B3-45FB-B298-12990F558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342" y="0"/>
            <a:ext cx="1095658" cy="1260000"/>
          </a:xfrm>
          <a:prstGeom prst="rect">
            <a:avLst/>
          </a:prstGeom>
        </p:spPr>
      </p:pic>
      <p:sp>
        <p:nvSpPr>
          <p:cNvPr id="5" name="Footer Placeholder 4">
            <a:extLst>
              <a:ext uri="{FF2B5EF4-FFF2-40B4-BE49-F238E27FC236}">
                <a16:creationId xmlns:a16="http://schemas.microsoft.com/office/drawing/2014/main" id="{6181D77F-378F-4A53-A6F7-316EB32E49AA}"/>
              </a:ext>
            </a:extLst>
          </p:cNvPr>
          <p:cNvSpPr>
            <a:spLocks noGrp="1"/>
          </p:cNvSpPr>
          <p:nvPr>
            <p:ph type="ftr" sz="quarter" idx="12"/>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3FCCFF07-A321-4589-B764-270E8190D761}"/>
              </a:ext>
            </a:extLst>
          </p:cNvPr>
          <p:cNvSpPr>
            <a:spLocks noGrp="1"/>
          </p:cNvSpPr>
          <p:nvPr>
            <p:ph type="dt" sz="half" idx="10"/>
          </p:nvPr>
        </p:nvSpPr>
        <p:spPr/>
        <p:txBody>
          <a:bodyPr/>
          <a:lstStyle/>
          <a:p>
            <a:pPr>
              <a:defRPr/>
            </a:pPr>
            <a:fld id="{027B77E3-6102-4B61-B9B5-9A377E3A41E2}" type="datetime1">
              <a:rPr lang="en-GB" smtClean="0"/>
              <a:t>01/06/2020</a:t>
            </a:fld>
            <a:endParaRPr lang="en-GB"/>
          </a:p>
        </p:txBody>
      </p:sp>
      <p:sp>
        <p:nvSpPr>
          <p:cNvPr id="8" name="Slide Number Placeholder 7">
            <a:extLst>
              <a:ext uri="{FF2B5EF4-FFF2-40B4-BE49-F238E27FC236}">
                <a16:creationId xmlns:a16="http://schemas.microsoft.com/office/drawing/2014/main" id="{5438719C-CE32-484C-A6B5-8098DF43CBBD}"/>
              </a:ext>
            </a:extLst>
          </p:cNvPr>
          <p:cNvSpPr>
            <a:spLocks noGrp="1"/>
          </p:cNvSpPr>
          <p:nvPr>
            <p:ph type="sldNum" sz="quarter" idx="11"/>
          </p:nvPr>
        </p:nvSpPr>
        <p:spPr/>
        <p:txBody>
          <a:bodyPr/>
          <a:lstStyle/>
          <a:p>
            <a:pPr>
              <a:defRPr/>
            </a:pPr>
            <a:fld id="{0980C07E-5A38-456E-8C2F-DB1E62FD6475}" type="slidenum">
              <a:rPr lang="en-GB" smtClean="0"/>
              <a:pPr>
                <a:defRPr/>
              </a:pPr>
              <a:t>25</a:t>
            </a:fld>
            <a:endParaRPr lang="en-GB"/>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719996"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Solar Control ‒ Performance </a:t>
            </a:r>
          </a:p>
        </p:txBody>
      </p:sp>
      <p:pic>
        <p:nvPicPr>
          <p:cNvPr id="14" name="Picture 13">
            <a:extLst>
              <a:ext uri="{FF2B5EF4-FFF2-40B4-BE49-F238E27FC236}">
                <a16:creationId xmlns:a16="http://schemas.microsoft.com/office/drawing/2014/main" id="{3C7BC152-C9F1-4D64-BB47-2740D38340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6" name="Rectangle 15">
            <a:extLst>
              <a:ext uri="{FF2B5EF4-FFF2-40B4-BE49-F238E27FC236}">
                <a16:creationId xmlns:a16="http://schemas.microsoft.com/office/drawing/2014/main" id="{31C5896B-2988-4287-A817-BA60958AA8E9}"/>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D05E005D-55F4-4ABC-B84E-77AC135C97BE}"/>
              </a:ext>
            </a:extLst>
          </p:cNvPr>
          <p:cNvSpPr/>
          <p:nvPr/>
        </p:nvSpPr>
        <p:spPr>
          <a:xfrm rot="2386600">
            <a:off x="1879388" y="2847994"/>
            <a:ext cx="1277306" cy="1410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BA17EC6-6115-4750-9B81-DC86903FCAB0}"/>
              </a:ext>
            </a:extLst>
          </p:cNvPr>
          <p:cNvSpPr txBox="1"/>
          <p:nvPr/>
        </p:nvSpPr>
        <p:spPr>
          <a:xfrm>
            <a:off x="306694" y="4149807"/>
            <a:ext cx="4265305" cy="1323439"/>
          </a:xfrm>
          <a:prstGeom prst="rect">
            <a:avLst/>
          </a:prstGeom>
          <a:noFill/>
        </p:spPr>
        <p:txBody>
          <a:bodyPr wrap="square" rtlCol="0">
            <a:spAutoFit/>
          </a:bodyPr>
          <a:lstStyle/>
          <a:p>
            <a:pPr algn="ctr"/>
            <a:r>
              <a:rPr lang="en-GB"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Light Transmission (LT)</a:t>
            </a:r>
            <a:endParaRPr lang="en-GB" sz="4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DBBFAB77-C1C0-489C-BFBF-A698C30E5E7B}"/>
              </a:ext>
            </a:extLst>
          </p:cNvPr>
          <p:cNvSpPr txBox="1"/>
          <p:nvPr/>
        </p:nvSpPr>
        <p:spPr>
          <a:xfrm>
            <a:off x="6224337" y="4149807"/>
            <a:ext cx="2448175" cy="707886"/>
          </a:xfrm>
          <a:prstGeom prst="rect">
            <a:avLst/>
          </a:prstGeom>
          <a:noFill/>
        </p:spPr>
        <p:txBody>
          <a:bodyPr wrap="square" rtlCol="0">
            <a:spAutoFit/>
          </a:bodyPr>
          <a:lstStyle/>
          <a:p>
            <a:r>
              <a:rPr lang="en-GB"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Solar gain</a:t>
            </a:r>
          </a:p>
        </p:txBody>
      </p:sp>
      <p:sp>
        <p:nvSpPr>
          <p:cNvPr id="7" name="TextBox 6">
            <a:extLst>
              <a:ext uri="{FF2B5EF4-FFF2-40B4-BE49-F238E27FC236}">
                <a16:creationId xmlns:a16="http://schemas.microsoft.com/office/drawing/2014/main" id="{F3FE41C7-2E0B-45E0-AB34-49C10126497F}"/>
              </a:ext>
            </a:extLst>
          </p:cNvPr>
          <p:cNvSpPr txBox="1"/>
          <p:nvPr/>
        </p:nvSpPr>
        <p:spPr>
          <a:xfrm>
            <a:off x="3429697" y="2110933"/>
            <a:ext cx="2485327" cy="1107996"/>
          </a:xfrm>
          <a:prstGeom prst="rect">
            <a:avLst/>
          </a:prstGeom>
          <a:noFill/>
        </p:spPr>
        <p:txBody>
          <a:bodyPr wrap="square" rtlCol="0">
            <a:spAutoFit/>
          </a:bodyPr>
          <a:lstStyle/>
          <a:p>
            <a:r>
              <a:rPr lang="en-GB" sz="6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70/35</a:t>
            </a:r>
          </a:p>
        </p:txBody>
      </p:sp>
      <p:sp>
        <p:nvSpPr>
          <p:cNvPr id="10" name="Arrow: Down 9">
            <a:extLst>
              <a:ext uri="{FF2B5EF4-FFF2-40B4-BE49-F238E27FC236}">
                <a16:creationId xmlns:a16="http://schemas.microsoft.com/office/drawing/2014/main" id="{88A3C50D-1903-4901-8954-A8C2FD7AC9F2}"/>
              </a:ext>
            </a:extLst>
          </p:cNvPr>
          <p:cNvSpPr/>
          <p:nvPr/>
        </p:nvSpPr>
        <p:spPr>
          <a:xfrm rot="19213400" flipH="1">
            <a:off x="5987305" y="2847994"/>
            <a:ext cx="1277306" cy="1410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1233D07-C23F-4AB5-8B84-24832EA2C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342" y="0"/>
            <a:ext cx="1095658" cy="1260000"/>
          </a:xfrm>
          <a:prstGeom prst="rect">
            <a:avLst/>
          </a:prstGeom>
        </p:spPr>
      </p:pic>
      <p:sp>
        <p:nvSpPr>
          <p:cNvPr id="8" name="Footer Placeholder 7">
            <a:extLst>
              <a:ext uri="{FF2B5EF4-FFF2-40B4-BE49-F238E27FC236}">
                <a16:creationId xmlns:a16="http://schemas.microsoft.com/office/drawing/2014/main" id="{EC1F34D6-9619-488C-9C1A-D345C7FDE1C7}"/>
              </a:ext>
            </a:extLst>
          </p:cNvPr>
          <p:cNvSpPr>
            <a:spLocks noGrp="1"/>
          </p:cNvSpPr>
          <p:nvPr>
            <p:ph type="ftr" sz="quarter" idx="11"/>
          </p:nvPr>
        </p:nvSpPr>
        <p:spPr/>
        <p:txBody>
          <a:bodyPr/>
          <a:lstStyle/>
          <a:p>
            <a:pPr>
              <a:defRPr/>
            </a:pPr>
            <a:r>
              <a:rPr lang="en-GB"/>
              <a:t>Speaker name</a:t>
            </a:r>
          </a:p>
        </p:txBody>
      </p:sp>
      <p:sp>
        <p:nvSpPr>
          <p:cNvPr id="9" name="Date Placeholder 8">
            <a:extLst>
              <a:ext uri="{FF2B5EF4-FFF2-40B4-BE49-F238E27FC236}">
                <a16:creationId xmlns:a16="http://schemas.microsoft.com/office/drawing/2014/main" id="{A90B8032-DB2F-44C3-B5A0-9053728A35B2}"/>
              </a:ext>
            </a:extLst>
          </p:cNvPr>
          <p:cNvSpPr>
            <a:spLocks noGrp="1"/>
          </p:cNvSpPr>
          <p:nvPr>
            <p:ph type="dt" sz="half" idx="10"/>
          </p:nvPr>
        </p:nvSpPr>
        <p:spPr/>
        <p:txBody>
          <a:bodyPr/>
          <a:lstStyle/>
          <a:p>
            <a:pPr>
              <a:defRPr/>
            </a:pPr>
            <a:fld id="{D2DEAEB9-BD17-4877-B82B-3D1485064CF1}" type="datetime1">
              <a:rPr lang="en-GB" smtClean="0"/>
              <a:t>01/06/2020</a:t>
            </a:fld>
            <a:endParaRPr lang="en-GB"/>
          </a:p>
        </p:txBody>
      </p:sp>
      <p:sp>
        <p:nvSpPr>
          <p:cNvPr id="13" name="Slide Number Placeholder 12">
            <a:extLst>
              <a:ext uri="{FF2B5EF4-FFF2-40B4-BE49-F238E27FC236}">
                <a16:creationId xmlns:a16="http://schemas.microsoft.com/office/drawing/2014/main" id="{F4C12153-E604-494F-B0D2-1B055B209F8C}"/>
              </a:ext>
            </a:extLst>
          </p:cNvPr>
          <p:cNvSpPr>
            <a:spLocks noGrp="1"/>
          </p:cNvSpPr>
          <p:nvPr>
            <p:ph type="sldNum" sz="quarter" idx="12"/>
          </p:nvPr>
        </p:nvSpPr>
        <p:spPr/>
        <p:txBody>
          <a:bodyPr/>
          <a:lstStyle/>
          <a:p>
            <a:pPr>
              <a:defRPr/>
            </a:pPr>
            <a:fld id="{02DC8FE3-92EF-4994-B8FF-511543A8115C}" type="slidenum">
              <a:rPr lang="en-GB" smtClean="0"/>
              <a:pPr>
                <a:defRPr/>
              </a:pPr>
              <a:t>26</a:t>
            </a:fld>
            <a:endParaRPr lang="en-GB"/>
          </a:p>
        </p:txBody>
      </p:sp>
    </p:spTree>
    <p:extLst>
      <p:ext uri="{BB962C8B-B14F-4D97-AF65-F5344CB8AC3E}">
        <p14:creationId xmlns:p14="http://schemas.microsoft.com/office/powerpoint/2010/main" val="84760718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96876" y="1443038"/>
            <a:ext cx="7921626" cy="5237162"/>
            <a:chOff x="250" y="909"/>
            <a:chExt cx="4990" cy="3299"/>
          </a:xfrm>
        </p:grpSpPr>
        <p:pic>
          <p:nvPicPr>
            <p:cNvPr id="31750" name="Picture 5" descr="Spectrum"/>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31" y="1122"/>
              <a:ext cx="684" cy="128"/>
            </a:xfrm>
            <a:prstGeom prst="rect">
              <a:avLst/>
            </a:prstGeom>
            <a:noFill/>
            <a:ln w="9525">
              <a:noFill/>
              <a:miter lim="800000"/>
              <a:headEnd/>
              <a:tailEnd/>
            </a:ln>
          </p:spPr>
        </p:pic>
        <p:sp>
          <p:nvSpPr>
            <p:cNvPr id="1417222" name="Rectangle 6"/>
            <p:cNvSpPr>
              <a:spLocks noChangeArrowheads="1"/>
            </p:cNvSpPr>
            <p:nvPr/>
          </p:nvSpPr>
          <p:spPr bwMode="auto">
            <a:xfrm>
              <a:off x="517" y="3752"/>
              <a:ext cx="72" cy="155"/>
            </a:xfrm>
            <a:prstGeom prst="rect">
              <a:avLst/>
            </a:prstGeom>
            <a:noFill/>
            <a:ln w="9525">
              <a:noFill/>
              <a:miter lim="800000"/>
              <a:headEnd/>
              <a:tailEnd/>
            </a:ln>
          </p:spPr>
          <p:txBody>
            <a:bodyPr wrap="none" lIns="0" tIns="0" rIns="0" bIns="0">
              <a:spAutoFit/>
            </a:bodyPr>
            <a:lstStyle/>
            <a:p>
              <a:pPr algn="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0</a:t>
              </a:r>
            </a:p>
          </p:txBody>
        </p:sp>
        <p:sp>
          <p:nvSpPr>
            <p:cNvPr id="1417223" name="Rectangle 7"/>
            <p:cNvSpPr>
              <a:spLocks noChangeArrowheads="1"/>
            </p:cNvSpPr>
            <p:nvPr/>
          </p:nvSpPr>
          <p:spPr bwMode="auto">
            <a:xfrm>
              <a:off x="2218" y="4014"/>
              <a:ext cx="1282" cy="194"/>
            </a:xfrm>
            <a:prstGeom prst="rect">
              <a:avLst/>
            </a:prstGeom>
            <a:noFill/>
            <a:ln w="9525">
              <a:noFill/>
              <a:miter lim="800000"/>
              <a:headEnd/>
              <a:tailEnd/>
            </a:ln>
          </p:spPr>
          <p:txBody>
            <a:bodyPr wrap="none" lIns="0" tIns="0" rIns="0" bIns="0">
              <a:spAutoFit/>
            </a:bodyPr>
            <a:lstStyle/>
            <a:p>
              <a:pPr>
                <a:defRPr/>
              </a:pP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Wavelength (nm) </a:t>
              </a:r>
            </a:p>
          </p:txBody>
        </p:sp>
        <p:sp>
          <p:nvSpPr>
            <p:cNvPr id="1417224" name="Rectangle 8"/>
            <p:cNvSpPr>
              <a:spLocks noChangeArrowheads="1"/>
            </p:cNvSpPr>
            <p:nvPr/>
          </p:nvSpPr>
          <p:spPr bwMode="auto">
            <a:xfrm rot="16200000">
              <a:off x="-270" y="2375"/>
              <a:ext cx="1233" cy="194"/>
            </a:xfrm>
            <a:prstGeom prst="rect">
              <a:avLst/>
            </a:prstGeom>
            <a:noFill/>
            <a:ln w="9525">
              <a:noFill/>
              <a:miter lim="800000"/>
              <a:headEnd/>
              <a:tailEnd/>
            </a:ln>
          </p:spPr>
          <p:txBody>
            <a:bodyPr wrap="none" lIns="0" tIns="0" rIns="0" bIns="0">
              <a:spAutoFit/>
            </a:bodyPr>
            <a:lstStyle/>
            <a:p>
              <a:pPr>
                <a:defRPr/>
              </a:pP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Relative Intensity</a:t>
              </a:r>
            </a:p>
          </p:txBody>
        </p:sp>
        <p:sp>
          <p:nvSpPr>
            <p:cNvPr id="1417225" name="Rectangle 9"/>
            <p:cNvSpPr>
              <a:spLocks noChangeArrowheads="1"/>
            </p:cNvSpPr>
            <p:nvPr/>
          </p:nvSpPr>
          <p:spPr bwMode="auto">
            <a:xfrm>
              <a:off x="1475" y="909"/>
              <a:ext cx="580" cy="229"/>
            </a:xfrm>
            <a:prstGeom prst="rect">
              <a:avLst/>
            </a:prstGeom>
            <a:noFill/>
            <a:ln w="12700">
              <a:noFill/>
              <a:miter lim="800000"/>
              <a:headEnd/>
              <a:tailEnd/>
            </a:ln>
            <a:effectLst/>
          </p:spPr>
          <p:txBody>
            <a:bodyPr lIns="90488" tIns="44450" rIns="90488" bIns="44450">
              <a:spAutoFit/>
            </a:bodyPr>
            <a:lstStyle/>
            <a:p>
              <a:pPr algn="ctr">
                <a:defRPr/>
              </a:pPr>
              <a:r>
                <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rPr>
                <a:t>Visible</a:t>
              </a:r>
            </a:p>
          </p:txBody>
        </p:sp>
        <p:sp>
          <p:nvSpPr>
            <p:cNvPr id="1417226" name="Rectangle 10"/>
            <p:cNvSpPr>
              <a:spLocks noChangeArrowheads="1"/>
            </p:cNvSpPr>
            <p:nvPr/>
          </p:nvSpPr>
          <p:spPr bwMode="auto">
            <a:xfrm>
              <a:off x="1441" y="3882"/>
              <a:ext cx="250" cy="154"/>
            </a:xfrm>
            <a:prstGeom prst="rect">
              <a:avLst/>
            </a:prstGeom>
            <a:noFill/>
            <a:ln w="9525">
              <a:noFill/>
              <a:miter lim="800000"/>
              <a:headEnd/>
              <a:tailEnd/>
            </a:ln>
          </p:spPr>
          <p:txBody>
            <a:bodyPr wrap="none" lIns="0" tIns="0" rIns="0" bIns="0">
              <a:spAutoFit/>
            </a:bodyPr>
            <a:lstStyle/>
            <a:p>
              <a:pPr algn="ct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500 </a:t>
              </a:r>
            </a:p>
          </p:txBody>
        </p:sp>
        <p:sp>
          <p:nvSpPr>
            <p:cNvPr id="1417227" name="Rectangle 11"/>
            <p:cNvSpPr>
              <a:spLocks noChangeArrowheads="1"/>
            </p:cNvSpPr>
            <p:nvPr/>
          </p:nvSpPr>
          <p:spPr bwMode="auto">
            <a:xfrm>
              <a:off x="2292" y="3882"/>
              <a:ext cx="320" cy="154"/>
            </a:xfrm>
            <a:prstGeom prst="rect">
              <a:avLst/>
            </a:prstGeom>
            <a:noFill/>
            <a:ln w="9525">
              <a:noFill/>
              <a:miter lim="800000"/>
              <a:headEnd/>
              <a:tailEnd/>
            </a:ln>
          </p:spPr>
          <p:txBody>
            <a:bodyPr wrap="none" lIns="0" tIns="0" rIns="0" bIns="0">
              <a:spAutoFit/>
            </a:bodyPr>
            <a:lstStyle/>
            <a:p>
              <a:pPr algn="ct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1000 </a:t>
              </a:r>
            </a:p>
          </p:txBody>
        </p:sp>
        <p:sp>
          <p:nvSpPr>
            <p:cNvPr id="1417228" name="Rectangle 12"/>
            <p:cNvSpPr>
              <a:spLocks noChangeArrowheads="1"/>
            </p:cNvSpPr>
            <p:nvPr/>
          </p:nvSpPr>
          <p:spPr bwMode="auto">
            <a:xfrm>
              <a:off x="3150" y="3882"/>
              <a:ext cx="320" cy="154"/>
            </a:xfrm>
            <a:prstGeom prst="rect">
              <a:avLst/>
            </a:prstGeom>
            <a:noFill/>
            <a:ln w="9525">
              <a:noFill/>
              <a:miter lim="800000"/>
              <a:headEnd/>
              <a:tailEnd/>
            </a:ln>
          </p:spPr>
          <p:txBody>
            <a:bodyPr wrap="none" lIns="0" tIns="0" rIns="0" bIns="0">
              <a:spAutoFit/>
            </a:bodyPr>
            <a:lstStyle/>
            <a:p>
              <a:pPr algn="ct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1500 </a:t>
              </a:r>
            </a:p>
          </p:txBody>
        </p:sp>
        <p:sp>
          <p:nvSpPr>
            <p:cNvPr id="1417229" name="Rectangle 13"/>
            <p:cNvSpPr>
              <a:spLocks noChangeArrowheads="1"/>
            </p:cNvSpPr>
            <p:nvPr/>
          </p:nvSpPr>
          <p:spPr bwMode="auto">
            <a:xfrm>
              <a:off x="4062" y="3882"/>
              <a:ext cx="320" cy="154"/>
            </a:xfrm>
            <a:prstGeom prst="rect">
              <a:avLst/>
            </a:prstGeom>
            <a:noFill/>
            <a:ln w="9525">
              <a:noFill/>
              <a:miter lim="800000"/>
              <a:headEnd/>
              <a:tailEnd/>
            </a:ln>
          </p:spPr>
          <p:txBody>
            <a:bodyPr wrap="none" lIns="0" tIns="0" rIns="0" bIns="0">
              <a:spAutoFit/>
            </a:bodyPr>
            <a:lstStyle/>
            <a:p>
              <a:pPr algn="ct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2000 </a:t>
              </a:r>
            </a:p>
          </p:txBody>
        </p:sp>
        <p:sp>
          <p:nvSpPr>
            <p:cNvPr id="1417230" name="Rectangle 14"/>
            <p:cNvSpPr>
              <a:spLocks noChangeArrowheads="1"/>
            </p:cNvSpPr>
            <p:nvPr/>
          </p:nvSpPr>
          <p:spPr bwMode="auto">
            <a:xfrm>
              <a:off x="4920" y="3882"/>
              <a:ext cx="320" cy="154"/>
            </a:xfrm>
            <a:prstGeom prst="rect">
              <a:avLst/>
            </a:prstGeom>
            <a:noFill/>
            <a:ln w="9525">
              <a:noFill/>
              <a:miter lim="800000"/>
              <a:headEnd/>
              <a:tailEnd/>
            </a:ln>
          </p:spPr>
          <p:txBody>
            <a:bodyPr wrap="none" lIns="0" tIns="0" rIns="0" bIns="0">
              <a:spAutoFit/>
            </a:bodyPr>
            <a:lstStyle/>
            <a:p>
              <a:pPr algn="ct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2500</a:t>
              </a:r>
              <a:r>
                <a:rPr lang="en-GB" sz="1600" b="0" dirty="0">
                  <a:solidFill>
                    <a:schemeClr val="tx1"/>
                  </a:solidFill>
                  <a:latin typeface="+mn-lt"/>
                </a:rPr>
                <a:t> </a:t>
              </a:r>
            </a:p>
          </p:txBody>
        </p:sp>
        <p:sp>
          <p:nvSpPr>
            <p:cNvPr id="1417231" name="Rectangle 15"/>
            <p:cNvSpPr>
              <a:spLocks noChangeArrowheads="1"/>
            </p:cNvSpPr>
            <p:nvPr/>
          </p:nvSpPr>
          <p:spPr bwMode="auto">
            <a:xfrm>
              <a:off x="651" y="3882"/>
              <a:ext cx="110" cy="154"/>
            </a:xfrm>
            <a:prstGeom prst="rect">
              <a:avLst/>
            </a:prstGeom>
            <a:noFill/>
            <a:ln w="9525">
              <a:noFill/>
              <a:miter lim="800000"/>
              <a:headEnd/>
              <a:tailEnd/>
            </a:ln>
          </p:spPr>
          <p:txBody>
            <a:bodyPr wrap="none" lIns="0" tIns="0" rIns="0" bIns="0">
              <a:spAutoFit/>
            </a:bodyPr>
            <a:lstStyle/>
            <a:p>
              <a:pPr algn="ct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0 </a:t>
              </a:r>
            </a:p>
          </p:txBody>
        </p:sp>
        <p:sp>
          <p:nvSpPr>
            <p:cNvPr id="1417232" name="Rectangle 16"/>
            <p:cNvSpPr>
              <a:spLocks noChangeArrowheads="1"/>
            </p:cNvSpPr>
            <p:nvPr/>
          </p:nvSpPr>
          <p:spPr bwMode="auto">
            <a:xfrm>
              <a:off x="456" y="2479"/>
              <a:ext cx="143" cy="155"/>
            </a:xfrm>
            <a:prstGeom prst="rect">
              <a:avLst/>
            </a:prstGeom>
            <a:noFill/>
            <a:ln w="9525">
              <a:noFill/>
              <a:miter lim="800000"/>
              <a:headEnd/>
              <a:tailEnd/>
            </a:ln>
          </p:spPr>
          <p:txBody>
            <a:bodyPr wrap="none" lIns="0" tIns="0" rIns="0" bIns="0">
              <a:spAutoFit/>
            </a:bodyPr>
            <a:lstStyle/>
            <a:p>
              <a:pPr algn="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50</a:t>
              </a:r>
            </a:p>
          </p:txBody>
        </p:sp>
        <p:sp>
          <p:nvSpPr>
            <p:cNvPr id="1417233" name="Rectangle 17"/>
            <p:cNvSpPr>
              <a:spLocks noChangeArrowheads="1"/>
            </p:cNvSpPr>
            <p:nvPr/>
          </p:nvSpPr>
          <p:spPr bwMode="auto">
            <a:xfrm>
              <a:off x="454" y="1211"/>
              <a:ext cx="215" cy="155"/>
            </a:xfrm>
            <a:prstGeom prst="rect">
              <a:avLst/>
            </a:prstGeom>
            <a:noFill/>
            <a:ln w="9525">
              <a:noFill/>
              <a:miter lim="800000"/>
              <a:headEnd/>
              <a:tailEnd/>
            </a:ln>
          </p:spPr>
          <p:txBody>
            <a:bodyPr wrap="none" lIns="0" tIns="0" rIns="0" bIns="0">
              <a:spAutoFit/>
            </a:bodyPr>
            <a:lstStyle/>
            <a:p>
              <a:pPr algn="r">
                <a:defRPr/>
              </a:pPr>
              <a:r>
                <a:rPr lang="en-GB" sz="1600" b="0" dirty="0">
                  <a:solidFill>
                    <a:schemeClr val="tx1"/>
                  </a:solidFill>
                  <a:latin typeface="Tahoma" panose="020B0604030504040204" pitchFamily="34" charset="0"/>
                  <a:ea typeface="Tahoma" panose="020B0604030504040204" pitchFamily="34" charset="0"/>
                  <a:cs typeface="Tahoma" panose="020B0604030504040204" pitchFamily="34" charset="0"/>
                </a:rPr>
                <a:t>100</a:t>
              </a:r>
            </a:p>
          </p:txBody>
        </p:sp>
        <p:sp>
          <p:nvSpPr>
            <p:cNvPr id="1417234" name="Text Box 18"/>
            <p:cNvSpPr txBox="1">
              <a:spLocks noChangeArrowheads="1"/>
            </p:cNvSpPr>
            <p:nvPr/>
          </p:nvSpPr>
          <p:spPr bwMode="auto">
            <a:xfrm>
              <a:off x="1065" y="910"/>
              <a:ext cx="395" cy="231"/>
            </a:xfrm>
            <a:prstGeom prst="rect">
              <a:avLst/>
            </a:prstGeom>
            <a:noFill/>
            <a:ln w="9525">
              <a:noFill/>
              <a:miter lim="800000"/>
              <a:headEnd/>
              <a:tailEnd/>
            </a:ln>
            <a:effectLst/>
          </p:spPr>
          <p:txBody>
            <a:bodyPr>
              <a:spAutoFit/>
            </a:bodyPr>
            <a:lstStyle/>
            <a:p>
              <a:pPr algn="r">
                <a:spcBef>
                  <a:spcPct val="50000"/>
                </a:spcBef>
                <a:defRPr/>
              </a:pPr>
              <a:r>
                <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rPr>
                <a:t>UV</a:t>
              </a:r>
            </a:p>
          </p:txBody>
        </p:sp>
        <p:sp>
          <p:nvSpPr>
            <p:cNvPr id="1417235" name="Text Box 19"/>
            <p:cNvSpPr txBox="1">
              <a:spLocks noChangeArrowheads="1"/>
            </p:cNvSpPr>
            <p:nvPr/>
          </p:nvSpPr>
          <p:spPr bwMode="auto">
            <a:xfrm>
              <a:off x="2121" y="910"/>
              <a:ext cx="321" cy="231"/>
            </a:xfrm>
            <a:prstGeom prst="rect">
              <a:avLst/>
            </a:prstGeom>
            <a:noFill/>
            <a:ln w="9525">
              <a:noFill/>
              <a:miter lim="800000"/>
              <a:headEnd/>
              <a:tailEnd/>
            </a:ln>
            <a:effectLst/>
          </p:spPr>
          <p:txBody>
            <a:bodyPr>
              <a:spAutoFit/>
            </a:bodyPr>
            <a:lstStyle/>
            <a:p>
              <a:pPr>
                <a:spcBef>
                  <a:spcPct val="50000"/>
                </a:spcBef>
                <a:defRPr/>
              </a:pPr>
              <a:r>
                <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rPr>
                <a:t>IR</a:t>
              </a:r>
            </a:p>
          </p:txBody>
        </p:sp>
        <p:sp>
          <p:nvSpPr>
            <p:cNvPr id="1417236" name="Line 20"/>
            <p:cNvSpPr>
              <a:spLocks noChangeShapeType="1"/>
            </p:cNvSpPr>
            <p:nvPr/>
          </p:nvSpPr>
          <p:spPr bwMode="auto">
            <a:xfrm>
              <a:off x="2344" y="1029"/>
              <a:ext cx="218" cy="1"/>
            </a:xfrm>
            <a:prstGeom prst="line">
              <a:avLst/>
            </a:prstGeom>
            <a:noFill/>
            <a:ln w="25400">
              <a:solidFill>
                <a:schemeClr val="tx1"/>
              </a:solidFill>
              <a:round/>
              <a:headEnd/>
              <a:tailEnd type="triangle" w="med" len="med"/>
            </a:ln>
            <a:effectLst/>
          </p:spPr>
          <p:txBody>
            <a:bodyPr/>
            <a:lstStyle/>
            <a:p>
              <a:pPr>
                <a:defRPr/>
              </a:pPr>
              <a:endParaRPr lang="en-GB">
                <a:effectLst>
                  <a:outerShdw blurRad="38100" dist="38100" dir="2700000" algn="tl">
                    <a:srgbClr val="000000">
                      <a:alpha val="43137"/>
                    </a:srgbClr>
                  </a:outerShdw>
                </a:effectLst>
              </a:endParaRPr>
            </a:p>
          </p:txBody>
        </p:sp>
        <p:sp>
          <p:nvSpPr>
            <p:cNvPr id="1417237" name="Rectangle 21"/>
            <p:cNvSpPr>
              <a:spLocks noChangeArrowheads="1"/>
            </p:cNvSpPr>
            <p:nvPr/>
          </p:nvSpPr>
          <p:spPr bwMode="auto">
            <a:xfrm>
              <a:off x="699" y="1286"/>
              <a:ext cx="4376" cy="2533"/>
            </a:xfrm>
            <a:prstGeom prst="rect">
              <a:avLst/>
            </a:prstGeom>
            <a:solidFill>
              <a:schemeClr val="hlink">
                <a:alpha val="50000"/>
              </a:schemeClr>
            </a:solidFill>
            <a:ln w="25400">
              <a:solidFill>
                <a:srgbClr val="FFFFFF"/>
              </a:solidFill>
              <a:miter lim="800000"/>
              <a:headEnd/>
              <a:tailEnd/>
            </a:ln>
          </p:spPr>
          <p:txBody>
            <a:bodyPr/>
            <a:lstStyle/>
            <a:p>
              <a:pPr>
                <a:defRPr/>
              </a:pPr>
              <a:endParaRPr lang="en-GB" dirty="0">
                <a:effectLst>
                  <a:outerShdw blurRad="38100" dist="38100" dir="2700000" algn="tl">
                    <a:srgbClr val="000000">
                      <a:alpha val="43137"/>
                    </a:srgbClr>
                  </a:outerShdw>
                </a:effectLst>
              </a:endParaRPr>
            </a:p>
          </p:txBody>
        </p:sp>
        <p:sp>
          <p:nvSpPr>
            <p:cNvPr id="1417238" name="Freeform 22"/>
            <p:cNvSpPr>
              <a:spLocks/>
            </p:cNvSpPr>
            <p:nvPr/>
          </p:nvSpPr>
          <p:spPr bwMode="auto">
            <a:xfrm>
              <a:off x="2073" y="1905"/>
              <a:ext cx="3002" cy="1914"/>
            </a:xfrm>
            <a:custGeom>
              <a:avLst/>
              <a:gdLst/>
              <a:ahLst/>
              <a:cxnLst>
                <a:cxn ang="0">
                  <a:pos x="11996" y="6747"/>
                </a:cxn>
                <a:cxn ang="0">
                  <a:pos x="11466" y="6615"/>
                </a:cxn>
                <a:cxn ang="0">
                  <a:pos x="9988" y="6340"/>
                </a:cxn>
                <a:cxn ang="0">
                  <a:pos x="9111" y="6315"/>
                </a:cxn>
                <a:cxn ang="0">
                  <a:pos x="8882" y="6303"/>
                </a:cxn>
                <a:cxn ang="0">
                  <a:pos x="8774" y="6135"/>
                </a:cxn>
                <a:cxn ang="0">
                  <a:pos x="8437" y="6171"/>
                </a:cxn>
                <a:cxn ang="0">
                  <a:pos x="8306" y="6591"/>
                </a:cxn>
                <a:cxn ang="0">
                  <a:pos x="7933" y="6879"/>
                </a:cxn>
                <a:cxn ang="0">
                  <a:pos x="7367" y="6759"/>
                </a:cxn>
                <a:cxn ang="0">
                  <a:pos x="6719" y="5571"/>
                </a:cxn>
                <a:cxn ang="0">
                  <a:pos x="6309" y="5199"/>
                </a:cxn>
                <a:cxn ang="0">
                  <a:pos x="5938" y="4983"/>
                </a:cxn>
                <a:cxn ang="0">
                  <a:pos x="5757" y="5102"/>
                </a:cxn>
                <a:cxn ang="0">
                  <a:pos x="5552" y="4995"/>
                </a:cxn>
                <a:cxn ang="0">
                  <a:pos x="5373" y="4779"/>
                </a:cxn>
                <a:cxn ang="0">
                  <a:pos x="4832" y="6063"/>
                </a:cxn>
                <a:cxn ang="0">
                  <a:pos x="4626" y="6411"/>
                </a:cxn>
                <a:cxn ang="0">
                  <a:pos x="4099" y="6735"/>
                </a:cxn>
                <a:cxn ang="0">
                  <a:pos x="3558" y="3805"/>
                </a:cxn>
                <a:cxn ang="0">
                  <a:pos x="2909" y="3722"/>
                </a:cxn>
                <a:cxn ang="0">
                  <a:pos x="2620" y="4478"/>
                </a:cxn>
                <a:cxn ang="0">
                  <a:pos x="2428" y="5474"/>
                </a:cxn>
                <a:cxn ang="0">
                  <a:pos x="2320" y="5967"/>
                </a:cxn>
                <a:cxn ang="0">
                  <a:pos x="2151" y="3361"/>
                </a:cxn>
                <a:cxn ang="0">
                  <a:pos x="2007" y="3110"/>
                </a:cxn>
                <a:cxn ang="0">
                  <a:pos x="1502" y="2365"/>
                </a:cxn>
                <a:cxn ang="0">
                  <a:pos x="1299" y="3639"/>
                </a:cxn>
                <a:cxn ang="0">
                  <a:pos x="1094" y="5642"/>
                </a:cxn>
                <a:cxn ang="0">
                  <a:pos x="1009" y="4745"/>
                </a:cxn>
                <a:cxn ang="0">
                  <a:pos x="925" y="2882"/>
                </a:cxn>
                <a:cxn ang="0">
                  <a:pos x="674" y="1130"/>
                </a:cxn>
                <a:cxn ang="0">
                  <a:pos x="542" y="792"/>
                </a:cxn>
                <a:cxn ang="0">
                  <a:pos x="276" y="1958"/>
                </a:cxn>
                <a:cxn ang="0">
                  <a:pos x="12" y="0"/>
                </a:cxn>
                <a:cxn ang="0">
                  <a:pos x="0" y="7660"/>
                </a:cxn>
              </a:cxnLst>
              <a:rect l="0" t="0" r="r" b="b"/>
              <a:pathLst>
                <a:path w="12008" h="7660">
                  <a:moveTo>
                    <a:pt x="12008" y="7660"/>
                  </a:moveTo>
                  <a:lnTo>
                    <a:pt x="11996" y="6747"/>
                  </a:lnTo>
                  <a:lnTo>
                    <a:pt x="11671" y="6723"/>
                  </a:lnTo>
                  <a:lnTo>
                    <a:pt x="11466" y="6615"/>
                  </a:lnTo>
                  <a:lnTo>
                    <a:pt x="11070" y="6399"/>
                  </a:lnTo>
                  <a:lnTo>
                    <a:pt x="9988" y="6340"/>
                  </a:lnTo>
                  <a:lnTo>
                    <a:pt x="9243" y="6195"/>
                  </a:lnTo>
                  <a:lnTo>
                    <a:pt x="9111" y="6315"/>
                  </a:lnTo>
                  <a:lnTo>
                    <a:pt x="8979" y="6423"/>
                  </a:lnTo>
                  <a:lnTo>
                    <a:pt x="8882" y="6303"/>
                  </a:lnTo>
                  <a:lnTo>
                    <a:pt x="8870" y="6207"/>
                  </a:lnTo>
                  <a:lnTo>
                    <a:pt x="8774" y="6135"/>
                  </a:lnTo>
                  <a:lnTo>
                    <a:pt x="8557" y="6675"/>
                  </a:lnTo>
                  <a:lnTo>
                    <a:pt x="8437" y="6171"/>
                  </a:lnTo>
                  <a:lnTo>
                    <a:pt x="8330" y="6460"/>
                  </a:lnTo>
                  <a:lnTo>
                    <a:pt x="8306" y="6591"/>
                  </a:lnTo>
                  <a:lnTo>
                    <a:pt x="8221" y="6723"/>
                  </a:lnTo>
                  <a:lnTo>
                    <a:pt x="7933" y="6879"/>
                  </a:lnTo>
                  <a:lnTo>
                    <a:pt x="7499" y="6867"/>
                  </a:lnTo>
                  <a:lnTo>
                    <a:pt x="7367" y="6759"/>
                  </a:lnTo>
                  <a:lnTo>
                    <a:pt x="7116" y="6652"/>
                  </a:lnTo>
                  <a:lnTo>
                    <a:pt x="6719" y="5571"/>
                  </a:lnTo>
                  <a:lnTo>
                    <a:pt x="6454" y="5343"/>
                  </a:lnTo>
                  <a:lnTo>
                    <a:pt x="6309" y="5199"/>
                  </a:lnTo>
                  <a:lnTo>
                    <a:pt x="6046" y="5078"/>
                  </a:lnTo>
                  <a:lnTo>
                    <a:pt x="5938" y="4983"/>
                  </a:lnTo>
                  <a:lnTo>
                    <a:pt x="5841" y="5090"/>
                  </a:lnTo>
                  <a:lnTo>
                    <a:pt x="5757" y="5102"/>
                  </a:lnTo>
                  <a:lnTo>
                    <a:pt x="5684" y="4983"/>
                  </a:lnTo>
                  <a:lnTo>
                    <a:pt x="5552" y="4995"/>
                  </a:lnTo>
                  <a:lnTo>
                    <a:pt x="5493" y="4886"/>
                  </a:lnTo>
                  <a:lnTo>
                    <a:pt x="5373" y="4779"/>
                  </a:lnTo>
                  <a:lnTo>
                    <a:pt x="5180" y="4839"/>
                  </a:lnTo>
                  <a:lnTo>
                    <a:pt x="4832" y="6063"/>
                  </a:lnTo>
                  <a:lnTo>
                    <a:pt x="4760" y="6051"/>
                  </a:lnTo>
                  <a:lnTo>
                    <a:pt x="4626" y="6411"/>
                  </a:lnTo>
                  <a:lnTo>
                    <a:pt x="4255" y="6879"/>
                  </a:lnTo>
                  <a:lnTo>
                    <a:pt x="4099" y="6735"/>
                  </a:lnTo>
                  <a:lnTo>
                    <a:pt x="3966" y="6639"/>
                  </a:lnTo>
                  <a:lnTo>
                    <a:pt x="3558" y="3805"/>
                  </a:lnTo>
                  <a:lnTo>
                    <a:pt x="3185" y="3314"/>
                  </a:lnTo>
                  <a:lnTo>
                    <a:pt x="2909" y="3722"/>
                  </a:lnTo>
                  <a:lnTo>
                    <a:pt x="2776" y="3458"/>
                  </a:lnTo>
                  <a:lnTo>
                    <a:pt x="2620" y="4478"/>
                  </a:lnTo>
                  <a:lnTo>
                    <a:pt x="2476" y="5751"/>
                  </a:lnTo>
                  <a:lnTo>
                    <a:pt x="2428" y="5474"/>
                  </a:lnTo>
                  <a:lnTo>
                    <a:pt x="2368" y="6074"/>
                  </a:lnTo>
                  <a:lnTo>
                    <a:pt x="2320" y="5967"/>
                  </a:lnTo>
                  <a:lnTo>
                    <a:pt x="2308" y="4779"/>
                  </a:lnTo>
                  <a:lnTo>
                    <a:pt x="2151" y="3361"/>
                  </a:lnTo>
                  <a:lnTo>
                    <a:pt x="2127" y="4046"/>
                  </a:lnTo>
                  <a:lnTo>
                    <a:pt x="2007" y="3110"/>
                  </a:lnTo>
                  <a:lnTo>
                    <a:pt x="1719" y="2617"/>
                  </a:lnTo>
                  <a:lnTo>
                    <a:pt x="1502" y="2365"/>
                  </a:lnTo>
                  <a:lnTo>
                    <a:pt x="1346" y="3182"/>
                  </a:lnTo>
                  <a:lnTo>
                    <a:pt x="1299" y="3639"/>
                  </a:lnTo>
                  <a:lnTo>
                    <a:pt x="1214" y="4718"/>
                  </a:lnTo>
                  <a:lnTo>
                    <a:pt x="1094" y="5642"/>
                  </a:lnTo>
                  <a:lnTo>
                    <a:pt x="1058" y="5510"/>
                  </a:lnTo>
                  <a:lnTo>
                    <a:pt x="1009" y="4745"/>
                  </a:lnTo>
                  <a:lnTo>
                    <a:pt x="986" y="2775"/>
                  </a:lnTo>
                  <a:lnTo>
                    <a:pt x="925" y="2882"/>
                  </a:lnTo>
                  <a:lnTo>
                    <a:pt x="817" y="2116"/>
                  </a:lnTo>
                  <a:lnTo>
                    <a:pt x="674" y="1130"/>
                  </a:lnTo>
                  <a:lnTo>
                    <a:pt x="637" y="1021"/>
                  </a:lnTo>
                  <a:lnTo>
                    <a:pt x="542" y="792"/>
                  </a:lnTo>
                  <a:lnTo>
                    <a:pt x="385" y="925"/>
                  </a:lnTo>
                  <a:lnTo>
                    <a:pt x="276" y="1958"/>
                  </a:lnTo>
                  <a:lnTo>
                    <a:pt x="132" y="336"/>
                  </a:lnTo>
                  <a:lnTo>
                    <a:pt x="12" y="0"/>
                  </a:lnTo>
                  <a:lnTo>
                    <a:pt x="0" y="7"/>
                  </a:lnTo>
                  <a:lnTo>
                    <a:pt x="0" y="7660"/>
                  </a:lnTo>
                  <a:lnTo>
                    <a:pt x="12008" y="7660"/>
                  </a:lnTo>
                  <a:close/>
                </a:path>
              </a:pathLst>
            </a:custGeom>
            <a:solidFill>
              <a:srgbClr val="3399FF"/>
            </a:solidFill>
            <a:ln w="12700">
              <a:solidFill>
                <a:srgbClr val="000000"/>
              </a:solidFill>
              <a:prstDash val="solid"/>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39" name="Freeform 23"/>
            <p:cNvSpPr>
              <a:spLocks/>
            </p:cNvSpPr>
            <p:nvPr/>
          </p:nvSpPr>
          <p:spPr bwMode="auto">
            <a:xfrm>
              <a:off x="1237" y="1963"/>
              <a:ext cx="241" cy="1856"/>
            </a:xfrm>
            <a:custGeom>
              <a:avLst/>
              <a:gdLst/>
              <a:ahLst/>
              <a:cxnLst>
                <a:cxn ang="0">
                  <a:pos x="950" y="234"/>
                </a:cxn>
                <a:cxn ang="0">
                  <a:pos x="878" y="2057"/>
                </a:cxn>
                <a:cxn ang="0">
                  <a:pos x="794" y="1603"/>
                </a:cxn>
                <a:cxn ang="0">
                  <a:pos x="733" y="1903"/>
                </a:cxn>
                <a:cxn ang="0">
                  <a:pos x="637" y="2682"/>
                </a:cxn>
                <a:cxn ang="0">
                  <a:pos x="589" y="4135"/>
                </a:cxn>
                <a:cxn ang="0">
                  <a:pos x="517" y="4350"/>
                </a:cxn>
                <a:cxn ang="0">
                  <a:pos x="433" y="4736"/>
                </a:cxn>
                <a:cxn ang="0">
                  <a:pos x="361" y="5455"/>
                </a:cxn>
                <a:cxn ang="0">
                  <a:pos x="218" y="5972"/>
                </a:cxn>
                <a:cxn ang="0">
                  <a:pos x="205" y="6080"/>
                </a:cxn>
                <a:cxn ang="0">
                  <a:pos x="156" y="6188"/>
                </a:cxn>
                <a:cxn ang="0">
                  <a:pos x="120" y="6332"/>
                </a:cxn>
                <a:cxn ang="0">
                  <a:pos x="109" y="6729"/>
                </a:cxn>
                <a:cxn ang="0">
                  <a:pos x="73" y="6908"/>
                </a:cxn>
                <a:cxn ang="0">
                  <a:pos x="48" y="7233"/>
                </a:cxn>
                <a:cxn ang="0">
                  <a:pos x="0" y="7425"/>
                </a:cxn>
                <a:cxn ang="0">
                  <a:pos x="962" y="7425"/>
                </a:cxn>
                <a:cxn ang="0">
                  <a:pos x="962" y="0"/>
                </a:cxn>
                <a:cxn ang="0">
                  <a:pos x="950" y="234"/>
                </a:cxn>
              </a:cxnLst>
              <a:rect l="0" t="0" r="r" b="b"/>
              <a:pathLst>
                <a:path w="962" h="7425">
                  <a:moveTo>
                    <a:pt x="950" y="234"/>
                  </a:moveTo>
                  <a:lnTo>
                    <a:pt x="878" y="2057"/>
                  </a:lnTo>
                  <a:lnTo>
                    <a:pt x="794" y="1603"/>
                  </a:lnTo>
                  <a:lnTo>
                    <a:pt x="733" y="1903"/>
                  </a:lnTo>
                  <a:lnTo>
                    <a:pt x="637" y="2682"/>
                  </a:lnTo>
                  <a:lnTo>
                    <a:pt x="589" y="4135"/>
                  </a:lnTo>
                  <a:lnTo>
                    <a:pt x="517" y="4350"/>
                  </a:lnTo>
                  <a:lnTo>
                    <a:pt x="433" y="4736"/>
                  </a:lnTo>
                  <a:lnTo>
                    <a:pt x="361" y="5455"/>
                  </a:lnTo>
                  <a:lnTo>
                    <a:pt x="218" y="5972"/>
                  </a:lnTo>
                  <a:lnTo>
                    <a:pt x="205" y="6080"/>
                  </a:lnTo>
                  <a:lnTo>
                    <a:pt x="156" y="6188"/>
                  </a:lnTo>
                  <a:lnTo>
                    <a:pt x="120" y="6332"/>
                  </a:lnTo>
                  <a:lnTo>
                    <a:pt x="109" y="6729"/>
                  </a:lnTo>
                  <a:lnTo>
                    <a:pt x="73" y="6908"/>
                  </a:lnTo>
                  <a:lnTo>
                    <a:pt x="48" y="7233"/>
                  </a:lnTo>
                  <a:lnTo>
                    <a:pt x="0" y="7425"/>
                  </a:lnTo>
                  <a:lnTo>
                    <a:pt x="962" y="7425"/>
                  </a:lnTo>
                  <a:lnTo>
                    <a:pt x="962" y="0"/>
                  </a:lnTo>
                  <a:lnTo>
                    <a:pt x="950" y="234"/>
                  </a:lnTo>
                  <a:close/>
                </a:path>
              </a:pathLst>
            </a:custGeom>
            <a:solidFill>
              <a:srgbClr val="3399FF"/>
            </a:solidFill>
            <a:ln w="12700">
              <a:solidFill>
                <a:srgbClr val="000000"/>
              </a:solidFill>
              <a:prstDash val="solid"/>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0" name="Freeform 24"/>
            <p:cNvSpPr>
              <a:spLocks/>
            </p:cNvSpPr>
            <p:nvPr/>
          </p:nvSpPr>
          <p:spPr bwMode="auto">
            <a:xfrm>
              <a:off x="1478" y="1490"/>
              <a:ext cx="595" cy="2329"/>
            </a:xfrm>
            <a:custGeom>
              <a:avLst/>
              <a:gdLst/>
              <a:ahLst/>
              <a:cxnLst>
                <a:cxn ang="0">
                  <a:pos x="2380" y="1664"/>
                </a:cxn>
                <a:cxn ang="0">
                  <a:pos x="2332" y="1692"/>
                </a:cxn>
                <a:cxn ang="0">
                  <a:pos x="2309" y="2041"/>
                </a:cxn>
                <a:cxn ang="0">
                  <a:pos x="2248" y="3578"/>
                </a:cxn>
                <a:cxn ang="0">
                  <a:pos x="2187" y="1273"/>
                </a:cxn>
                <a:cxn ang="0">
                  <a:pos x="2079" y="1140"/>
                </a:cxn>
                <a:cxn ang="0">
                  <a:pos x="1935" y="2378"/>
                </a:cxn>
                <a:cxn ang="0">
                  <a:pos x="1852" y="841"/>
                </a:cxn>
                <a:cxn ang="0">
                  <a:pos x="1731" y="2053"/>
                </a:cxn>
                <a:cxn ang="0">
                  <a:pos x="1647" y="1382"/>
                </a:cxn>
                <a:cxn ang="0">
                  <a:pos x="1563" y="480"/>
                </a:cxn>
                <a:cxn ang="0">
                  <a:pos x="1454" y="336"/>
                </a:cxn>
                <a:cxn ang="0">
                  <a:pos x="1395" y="360"/>
                </a:cxn>
                <a:cxn ang="0">
                  <a:pos x="1310" y="348"/>
                </a:cxn>
                <a:cxn ang="0">
                  <a:pos x="1274" y="277"/>
                </a:cxn>
                <a:cxn ang="0">
                  <a:pos x="1166" y="121"/>
                </a:cxn>
                <a:cxn ang="0">
                  <a:pos x="1022" y="685"/>
                </a:cxn>
                <a:cxn ang="0">
                  <a:pos x="961" y="433"/>
                </a:cxn>
                <a:cxn ang="0">
                  <a:pos x="889" y="145"/>
                </a:cxn>
                <a:cxn ang="0">
                  <a:pos x="806" y="72"/>
                </a:cxn>
                <a:cxn ang="0">
                  <a:pos x="769" y="0"/>
                </a:cxn>
                <a:cxn ang="0">
                  <a:pos x="721" y="48"/>
                </a:cxn>
                <a:cxn ang="0">
                  <a:pos x="661" y="204"/>
                </a:cxn>
                <a:cxn ang="0">
                  <a:pos x="613" y="145"/>
                </a:cxn>
                <a:cxn ang="0">
                  <a:pos x="529" y="757"/>
                </a:cxn>
                <a:cxn ang="0">
                  <a:pos x="470" y="336"/>
                </a:cxn>
                <a:cxn ang="0">
                  <a:pos x="408" y="589"/>
                </a:cxn>
                <a:cxn ang="0">
                  <a:pos x="312" y="829"/>
                </a:cxn>
                <a:cxn ang="0">
                  <a:pos x="252" y="469"/>
                </a:cxn>
                <a:cxn ang="0">
                  <a:pos x="181" y="889"/>
                </a:cxn>
                <a:cxn ang="0">
                  <a:pos x="120" y="948"/>
                </a:cxn>
                <a:cxn ang="0">
                  <a:pos x="37" y="1189"/>
                </a:cxn>
                <a:cxn ang="0">
                  <a:pos x="0" y="1892"/>
                </a:cxn>
                <a:cxn ang="0">
                  <a:pos x="0" y="9317"/>
                </a:cxn>
                <a:cxn ang="0">
                  <a:pos x="2380" y="9317"/>
                </a:cxn>
                <a:cxn ang="0">
                  <a:pos x="2380" y="1664"/>
                </a:cxn>
              </a:cxnLst>
              <a:rect l="0" t="0" r="r" b="b"/>
              <a:pathLst>
                <a:path w="2380" h="9317">
                  <a:moveTo>
                    <a:pt x="2380" y="1664"/>
                  </a:moveTo>
                  <a:lnTo>
                    <a:pt x="2332" y="1692"/>
                  </a:lnTo>
                  <a:lnTo>
                    <a:pt x="2309" y="2041"/>
                  </a:lnTo>
                  <a:lnTo>
                    <a:pt x="2248" y="3578"/>
                  </a:lnTo>
                  <a:lnTo>
                    <a:pt x="2187" y="1273"/>
                  </a:lnTo>
                  <a:lnTo>
                    <a:pt x="2079" y="1140"/>
                  </a:lnTo>
                  <a:lnTo>
                    <a:pt x="1935" y="2378"/>
                  </a:lnTo>
                  <a:lnTo>
                    <a:pt x="1852" y="841"/>
                  </a:lnTo>
                  <a:lnTo>
                    <a:pt x="1731" y="2053"/>
                  </a:lnTo>
                  <a:lnTo>
                    <a:pt x="1647" y="1382"/>
                  </a:lnTo>
                  <a:lnTo>
                    <a:pt x="1563" y="480"/>
                  </a:lnTo>
                  <a:lnTo>
                    <a:pt x="1454" y="336"/>
                  </a:lnTo>
                  <a:lnTo>
                    <a:pt x="1395" y="360"/>
                  </a:lnTo>
                  <a:lnTo>
                    <a:pt x="1310" y="348"/>
                  </a:lnTo>
                  <a:lnTo>
                    <a:pt x="1274" y="277"/>
                  </a:lnTo>
                  <a:lnTo>
                    <a:pt x="1166" y="121"/>
                  </a:lnTo>
                  <a:lnTo>
                    <a:pt x="1022" y="685"/>
                  </a:lnTo>
                  <a:lnTo>
                    <a:pt x="961" y="433"/>
                  </a:lnTo>
                  <a:lnTo>
                    <a:pt x="889" y="145"/>
                  </a:lnTo>
                  <a:lnTo>
                    <a:pt x="806" y="72"/>
                  </a:lnTo>
                  <a:lnTo>
                    <a:pt x="769" y="0"/>
                  </a:lnTo>
                  <a:lnTo>
                    <a:pt x="721" y="48"/>
                  </a:lnTo>
                  <a:lnTo>
                    <a:pt x="661" y="204"/>
                  </a:lnTo>
                  <a:lnTo>
                    <a:pt x="613" y="145"/>
                  </a:lnTo>
                  <a:lnTo>
                    <a:pt x="529" y="757"/>
                  </a:lnTo>
                  <a:lnTo>
                    <a:pt x="470" y="336"/>
                  </a:lnTo>
                  <a:lnTo>
                    <a:pt x="408" y="589"/>
                  </a:lnTo>
                  <a:lnTo>
                    <a:pt x="312" y="829"/>
                  </a:lnTo>
                  <a:lnTo>
                    <a:pt x="252" y="469"/>
                  </a:lnTo>
                  <a:lnTo>
                    <a:pt x="181" y="889"/>
                  </a:lnTo>
                  <a:lnTo>
                    <a:pt x="120" y="948"/>
                  </a:lnTo>
                  <a:lnTo>
                    <a:pt x="37" y="1189"/>
                  </a:lnTo>
                  <a:lnTo>
                    <a:pt x="0" y="1892"/>
                  </a:lnTo>
                  <a:lnTo>
                    <a:pt x="0" y="9317"/>
                  </a:lnTo>
                  <a:lnTo>
                    <a:pt x="2380" y="9317"/>
                  </a:lnTo>
                  <a:lnTo>
                    <a:pt x="2380" y="1664"/>
                  </a:lnTo>
                  <a:close/>
                </a:path>
              </a:pathLst>
            </a:custGeom>
            <a:solidFill>
              <a:srgbClr val="F7F617"/>
            </a:solidFill>
            <a:ln w="12700">
              <a:solidFill>
                <a:srgbClr val="000000"/>
              </a:solidFill>
              <a:prstDash val="solid"/>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1" name="Line 25"/>
            <p:cNvSpPr>
              <a:spLocks noChangeShapeType="1"/>
            </p:cNvSpPr>
            <p:nvPr/>
          </p:nvSpPr>
          <p:spPr bwMode="auto">
            <a:xfrm flipH="1">
              <a:off x="645" y="1286"/>
              <a:ext cx="54" cy="1"/>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2" name="Line 26"/>
            <p:cNvSpPr>
              <a:spLocks noChangeShapeType="1"/>
            </p:cNvSpPr>
            <p:nvPr/>
          </p:nvSpPr>
          <p:spPr bwMode="auto">
            <a:xfrm flipH="1">
              <a:off x="645" y="2553"/>
              <a:ext cx="54" cy="1"/>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3" name="Line 27"/>
            <p:cNvSpPr>
              <a:spLocks noChangeShapeType="1"/>
            </p:cNvSpPr>
            <p:nvPr/>
          </p:nvSpPr>
          <p:spPr bwMode="auto">
            <a:xfrm flipH="1">
              <a:off x="645" y="3819"/>
              <a:ext cx="54" cy="1"/>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4" name="Line 28"/>
            <p:cNvSpPr>
              <a:spLocks noChangeShapeType="1"/>
            </p:cNvSpPr>
            <p:nvPr/>
          </p:nvSpPr>
          <p:spPr bwMode="auto">
            <a:xfrm>
              <a:off x="699" y="3819"/>
              <a:ext cx="1" cy="54"/>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5" name="Line 29"/>
            <p:cNvSpPr>
              <a:spLocks noChangeShapeType="1"/>
            </p:cNvSpPr>
            <p:nvPr/>
          </p:nvSpPr>
          <p:spPr bwMode="auto">
            <a:xfrm>
              <a:off x="1574" y="3819"/>
              <a:ext cx="1" cy="54"/>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6" name="Line 30"/>
            <p:cNvSpPr>
              <a:spLocks noChangeShapeType="1"/>
            </p:cNvSpPr>
            <p:nvPr/>
          </p:nvSpPr>
          <p:spPr bwMode="auto">
            <a:xfrm>
              <a:off x="2449" y="3819"/>
              <a:ext cx="1" cy="54"/>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7" name="Line 31"/>
            <p:cNvSpPr>
              <a:spLocks noChangeShapeType="1"/>
            </p:cNvSpPr>
            <p:nvPr/>
          </p:nvSpPr>
          <p:spPr bwMode="auto">
            <a:xfrm>
              <a:off x="3324" y="3819"/>
              <a:ext cx="1" cy="54"/>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8" name="Line 32"/>
            <p:cNvSpPr>
              <a:spLocks noChangeShapeType="1"/>
            </p:cNvSpPr>
            <p:nvPr/>
          </p:nvSpPr>
          <p:spPr bwMode="auto">
            <a:xfrm>
              <a:off x="4199" y="3819"/>
              <a:ext cx="1" cy="54"/>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49" name="Line 33"/>
            <p:cNvSpPr>
              <a:spLocks noChangeShapeType="1"/>
            </p:cNvSpPr>
            <p:nvPr/>
          </p:nvSpPr>
          <p:spPr bwMode="auto">
            <a:xfrm>
              <a:off x="5075" y="3819"/>
              <a:ext cx="1" cy="54"/>
            </a:xfrm>
            <a:prstGeom prst="line">
              <a:avLst/>
            </a:prstGeom>
            <a:noFill/>
            <a:ln w="25400">
              <a:solidFill>
                <a:srgbClr val="FFFFFF"/>
              </a:solidFill>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50" name="Line 34"/>
            <p:cNvSpPr>
              <a:spLocks noChangeShapeType="1"/>
            </p:cNvSpPr>
            <p:nvPr/>
          </p:nvSpPr>
          <p:spPr bwMode="auto">
            <a:xfrm>
              <a:off x="1478" y="1064"/>
              <a:ext cx="1" cy="2755"/>
            </a:xfrm>
            <a:prstGeom prst="line">
              <a:avLst/>
            </a:prstGeom>
            <a:noFill/>
            <a:ln w="25400">
              <a:solidFill>
                <a:srgbClr val="FFFFFF"/>
              </a:solidFill>
              <a:prstDash val="dash"/>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51" name="Line 35"/>
            <p:cNvSpPr>
              <a:spLocks noChangeShapeType="1"/>
            </p:cNvSpPr>
            <p:nvPr/>
          </p:nvSpPr>
          <p:spPr bwMode="auto">
            <a:xfrm>
              <a:off x="2073" y="1064"/>
              <a:ext cx="1" cy="2755"/>
            </a:xfrm>
            <a:prstGeom prst="line">
              <a:avLst/>
            </a:prstGeom>
            <a:noFill/>
            <a:ln w="25400">
              <a:solidFill>
                <a:srgbClr val="FFFFFF"/>
              </a:solidFill>
              <a:prstDash val="dash"/>
              <a:round/>
              <a:headEnd/>
              <a:tailEnd/>
            </a:ln>
          </p:spPr>
          <p:txBody>
            <a:bodyPr/>
            <a:lstStyle/>
            <a:p>
              <a:pPr>
                <a:defRPr/>
              </a:pPr>
              <a:endParaRPr lang="en-GB">
                <a:effectLst>
                  <a:outerShdw blurRad="38100" dist="38100" dir="2700000" algn="tl">
                    <a:srgbClr val="000000">
                      <a:alpha val="43137"/>
                    </a:srgbClr>
                  </a:outerShdw>
                </a:effectLst>
              </a:endParaRPr>
            </a:p>
          </p:txBody>
        </p:sp>
        <p:sp>
          <p:nvSpPr>
            <p:cNvPr id="1417252" name="Rectangle 36"/>
            <p:cNvSpPr>
              <a:spLocks noChangeArrowheads="1"/>
            </p:cNvSpPr>
            <p:nvPr/>
          </p:nvSpPr>
          <p:spPr bwMode="auto">
            <a:xfrm>
              <a:off x="699" y="1286"/>
              <a:ext cx="4376" cy="2533"/>
            </a:xfrm>
            <a:prstGeom prst="rect">
              <a:avLst/>
            </a:prstGeom>
            <a:noFill/>
            <a:ln w="25400">
              <a:solidFill>
                <a:srgbClr val="FFFFFF"/>
              </a:solidFill>
              <a:miter lim="800000"/>
              <a:headEnd/>
              <a:tailEnd/>
            </a:ln>
          </p:spPr>
          <p:txBody>
            <a:bodyPr/>
            <a:lstStyle/>
            <a:p>
              <a:pPr>
                <a:defRPr/>
              </a:pPr>
              <a:endParaRPr lang="en-GB">
                <a:effectLst>
                  <a:outerShdw blurRad="38100" dist="38100" dir="2700000" algn="tl">
                    <a:srgbClr val="000000">
                      <a:alpha val="43137"/>
                    </a:srgbClr>
                  </a:outerShdw>
                </a:effectLst>
              </a:endParaRPr>
            </a:p>
          </p:txBody>
        </p:sp>
        <p:sp>
          <p:nvSpPr>
            <p:cNvPr id="1417253" name="Line 37"/>
            <p:cNvSpPr>
              <a:spLocks noChangeShapeType="1"/>
            </p:cNvSpPr>
            <p:nvPr/>
          </p:nvSpPr>
          <p:spPr bwMode="auto">
            <a:xfrm flipH="1">
              <a:off x="940" y="1029"/>
              <a:ext cx="218" cy="1"/>
            </a:xfrm>
            <a:prstGeom prst="line">
              <a:avLst/>
            </a:prstGeom>
            <a:noFill/>
            <a:ln w="25400">
              <a:solidFill>
                <a:schemeClr val="tx1"/>
              </a:solidFill>
              <a:round/>
              <a:headEnd/>
              <a:tailEnd type="triangle" w="med" len="med"/>
            </a:ln>
            <a:effectLst/>
          </p:spPr>
          <p:txBody>
            <a:bodyPr/>
            <a:lstStyle/>
            <a:p>
              <a:pPr>
                <a:defRPr/>
              </a:pPr>
              <a:endParaRPr lang="en-GB">
                <a:effectLst>
                  <a:outerShdw blurRad="38100" dist="38100" dir="2700000" algn="tl">
                    <a:srgbClr val="000000">
                      <a:alpha val="43137"/>
                    </a:srgbClr>
                  </a:outerShdw>
                </a:effectLst>
              </a:endParaRPr>
            </a:p>
          </p:txBody>
        </p:sp>
      </p:grpSp>
      <p:sp>
        <p:nvSpPr>
          <p:cNvPr id="39" name="Rectangle 4"/>
          <p:cNvSpPr>
            <a:spLocks noChangeArrowheads="1"/>
          </p:cNvSpPr>
          <p:nvPr/>
        </p:nvSpPr>
        <p:spPr bwMode="auto">
          <a:xfrm>
            <a:off x="719997"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Solar Control ‒ Solar Spectrum</a:t>
            </a:r>
          </a:p>
        </p:txBody>
      </p:sp>
      <p:pic>
        <p:nvPicPr>
          <p:cNvPr id="40" name="Picture 39">
            <a:extLst>
              <a:ext uri="{FF2B5EF4-FFF2-40B4-BE49-F238E27FC236}">
                <a16:creationId xmlns:a16="http://schemas.microsoft.com/office/drawing/2014/main" id="{7BBBD756-2309-4801-AFAF-654E21B8D87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42" name="Rectangle 41">
            <a:extLst>
              <a:ext uri="{FF2B5EF4-FFF2-40B4-BE49-F238E27FC236}">
                <a16:creationId xmlns:a16="http://schemas.microsoft.com/office/drawing/2014/main" id="{FF9AA7A0-87E8-478B-A64C-2E5F40045743}"/>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B94A55DA-A52D-420F-A170-46CC19C1E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342" y="0"/>
            <a:ext cx="1095658" cy="1260000"/>
          </a:xfrm>
          <a:prstGeom prst="rect">
            <a:avLst/>
          </a:prstGeom>
        </p:spPr>
      </p:pic>
      <p:sp>
        <p:nvSpPr>
          <p:cNvPr id="5" name="Footer Placeholder 4">
            <a:extLst>
              <a:ext uri="{FF2B5EF4-FFF2-40B4-BE49-F238E27FC236}">
                <a16:creationId xmlns:a16="http://schemas.microsoft.com/office/drawing/2014/main" id="{A80AEFC9-68E4-4CAD-A53A-1B0657D58AD1}"/>
              </a:ext>
            </a:extLst>
          </p:cNvPr>
          <p:cNvSpPr>
            <a:spLocks noGrp="1"/>
          </p:cNvSpPr>
          <p:nvPr>
            <p:ph type="ftr" sz="quarter" idx="11"/>
          </p:nvPr>
        </p:nvSpPr>
        <p:spPr/>
        <p:txBody>
          <a:bodyPr/>
          <a:lstStyle/>
          <a:p>
            <a:pPr>
              <a:defRPr/>
            </a:pPr>
            <a:r>
              <a:rPr lang="en-GB"/>
              <a:t>Speaker name</a:t>
            </a:r>
          </a:p>
        </p:txBody>
      </p:sp>
      <p:sp>
        <p:nvSpPr>
          <p:cNvPr id="6" name="Date Placeholder 5">
            <a:extLst>
              <a:ext uri="{FF2B5EF4-FFF2-40B4-BE49-F238E27FC236}">
                <a16:creationId xmlns:a16="http://schemas.microsoft.com/office/drawing/2014/main" id="{5796C65B-3E92-4809-B193-77259310D24A}"/>
              </a:ext>
            </a:extLst>
          </p:cNvPr>
          <p:cNvSpPr>
            <a:spLocks noGrp="1"/>
          </p:cNvSpPr>
          <p:nvPr>
            <p:ph type="dt" sz="half" idx="10"/>
          </p:nvPr>
        </p:nvSpPr>
        <p:spPr/>
        <p:txBody>
          <a:bodyPr/>
          <a:lstStyle/>
          <a:p>
            <a:pPr>
              <a:defRPr/>
            </a:pPr>
            <a:fld id="{C4A3780D-A1D2-4816-891A-85CEE3BC360C}" type="datetime1">
              <a:rPr lang="en-GB" smtClean="0"/>
              <a:t>01/06/2020</a:t>
            </a:fld>
            <a:endParaRPr lang="en-GB"/>
          </a:p>
        </p:txBody>
      </p:sp>
      <p:sp>
        <p:nvSpPr>
          <p:cNvPr id="7" name="Slide Number Placeholder 6">
            <a:extLst>
              <a:ext uri="{FF2B5EF4-FFF2-40B4-BE49-F238E27FC236}">
                <a16:creationId xmlns:a16="http://schemas.microsoft.com/office/drawing/2014/main" id="{5E0F3389-72FC-469D-A978-10CECB2C817D}"/>
              </a:ext>
            </a:extLst>
          </p:cNvPr>
          <p:cNvSpPr>
            <a:spLocks noGrp="1"/>
          </p:cNvSpPr>
          <p:nvPr>
            <p:ph type="sldNum" sz="quarter" idx="12"/>
          </p:nvPr>
        </p:nvSpPr>
        <p:spPr/>
        <p:txBody>
          <a:bodyPr/>
          <a:lstStyle/>
          <a:p>
            <a:pPr>
              <a:defRPr/>
            </a:pPr>
            <a:fld id="{170405F4-68B8-4684-915A-13166611668B}" type="slidenum">
              <a:rPr lang="en-GB" smtClean="0"/>
              <a:pPr>
                <a:defRPr/>
              </a:pPr>
              <a:t>27</a:t>
            </a:fld>
            <a:endParaRPr lang="en-GB"/>
          </a:p>
        </p:txBody>
      </p:sp>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8341B-A6A0-497E-8AD1-2A80206306C8}"/>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6A5488A-BB00-476E-BB80-253E65C4F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342" y="0"/>
            <a:ext cx="1095658" cy="1260000"/>
          </a:xfrm>
          <a:prstGeom prst="rect">
            <a:avLst/>
          </a:prstGeom>
        </p:spPr>
      </p:pic>
      <p:pic>
        <p:nvPicPr>
          <p:cNvPr id="4" name="Picture 3">
            <a:extLst>
              <a:ext uri="{FF2B5EF4-FFF2-40B4-BE49-F238E27FC236}">
                <a16:creationId xmlns:a16="http://schemas.microsoft.com/office/drawing/2014/main" id="{9CF52E4F-0585-43AB-8F65-4FD95137DC6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graphicFrame>
        <p:nvGraphicFramePr>
          <p:cNvPr id="5" name="Table 4">
            <a:extLst>
              <a:ext uri="{FF2B5EF4-FFF2-40B4-BE49-F238E27FC236}">
                <a16:creationId xmlns:a16="http://schemas.microsoft.com/office/drawing/2014/main" id="{2018DE3B-14C4-41FA-BE36-537ACB6202B3}"/>
              </a:ext>
            </a:extLst>
          </p:cNvPr>
          <p:cNvGraphicFramePr>
            <a:graphicFrameLocks noGrp="1"/>
          </p:cNvGraphicFramePr>
          <p:nvPr>
            <p:extLst>
              <p:ext uri="{D42A27DB-BD31-4B8C-83A1-F6EECF244321}">
                <p14:modId xmlns:p14="http://schemas.microsoft.com/office/powerpoint/2010/main" val="3365446810"/>
              </p:ext>
            </p:extLst>
          </p:nvPr>
        </p:nvGraphicFramePr>
        <p:xfrm>
          <a:off x="1119673" y="2052734"/>
          <a:ext cx="7371182" cy="3284372"/>
        </p:xfrm>
        <a:graphic>
          <a:graphicData uri="http://schemas.openxmlformats.org/drawingml/2006/table">
            <a:tbl>
              <a:tblPr firstRow="1" bandRow="1">
                <a:tableStyleId>{5C22544A-7EE6-4342-B048-85BDC9FD1C3A}</a:tableStyleId>
              </a:tblPr>
              <a:tblGrid>
                <a:gridCol w="3685591">
                  <a:extLst>
                    <a:ext uri="{9D8B030D-6E8A-4147-A177-3AD203B41FA5}">
                      <a16:colId xmlns:a16="http://schemas.microsoft.com/office/drawing/2014/main" val="3335170057"/>
                    </a:ext>
                  </a:extLst>
                </a:gridCol>
                <a:gridCol w="3685591">
                  <a:extLst>
                    <a:ext uri="{9D8B030D-6E8A-4147-A177-3AD203B41FA5}">
                      <a16:colId xmlns:a16="http://schemas.microsoft.com/office/drawing/2014/main" val="242338047"/>
                    </a:ext>
                  </a:extLst>
                </a:gridCol>
              </a:tblGrid>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g-value</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Colour/tint</a:t>
                      </a:r>
                    </a:p>
                  </a:txBody>
                  <a:tcPr/>
                </a:tc>
                <a:extLst>
                  <a:ext uri="{0D108BD9-81ED-4DB2-BD59-A6C34878D82A}">
                    <a16:rowId xmlns:a16="http://schemas.microsoft.com/office/drawing/2014/main" val="695902057"/>
                  </a:ext>
                </a:extLst>
              </a:tr>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0.18 – 0.45</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Clear/Neutral</a:t>
                      </a:r>
                    </a:p>
                  </a:txBody>
                  <a:tcPr/>
                </a:tc>
                <a:extLst>
                  <a:ext uri="{0D108BD9-81ED-4DB2-BD59-A6C34878D82A}">
                    <a16:rowId xmlns:a16="http://schemas.microsoft.com/office/drawing/2014/main" val="1881273957"/>
                  </a:ext>
                </a:extLst>
              </a:tr>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0.20 – 0.46</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Blue</a:t>
                      </a:r>
                    </a:p>
                  </a:txBody>
                  <a:tcPr/>
                </a:tc>
                <a:extLst>
                  <a:ext uri="{0D108BD9-81ED-4DB2-BD59-A6C34878D82A}">
                    <a16:rowId xmlns:a16="http://schemas.microsoft.com/office/drawing/2014/main" val="1490783114"/>
                  </a:ext>
                </a:extLst>
              </a:tr>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0.31</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Silver</a:t>
                      </a:r>
                    </a:p>
                  </a:txBody>
                  <a:tcPr/>
                </a:tc>
                <a:extLst>
                  <a:ext uri="{0D108BD9-81ED-4DB2-BD59-A6C34878D82A}">
                    <a16:rowId xmlns:a16="http://schemas.microsoft.com/office/drawing/2014/main" val="3331117357"/>
                  </a:ext>
                </a:extLst>
              </a:tr>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0.31</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Grey</a:t>
                      </a:r>
                    </a:p>
                  </a:txBody>
                  <a:tcPr/>
                </a:tc>
                <a:extLst>
                  <a:ext uri="{0D108BD9-81ED-4DB2-BD59-A6C34878D82A}">
                    <a16:rowId xmlns:a16="http://schemas.microsoft.com/office/drawing/2014/main" val="1068827450"/>
                  </a:ext>
                </a:extLst>
              </a:tr>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0.32 – 0.53</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Bronze</a:t>
                      </a:r>
                    </a:p>
                  </a:txBody>
                  <a:tcPr/>
                </a:tc>
                <a:extLst>
                  <a:ext uri="{0D108BD9-81ED-4DB2-BD59-A6C34878D82A}">
                    <a16:rowId xmlns:a16="http://schemas.microsoft.com/office/drawing/2014/main" val="3349154727"/>
                  </a:ext>
                </a:extLst>
              </a:tr>
              <a:tr h="469196">
                <a:tc>
                  <a:txBody>
                    <a:bodyPr/>
                    <a:lstStyle/>
                    <a:p>
                      <a:r>
                        <a:rPr lang="en-GB" dirty="0">
                          <a:latin typeface="Tahoma" panose="020B0604030504040204" pitchFamily="34" charset="0"/>
                          <a:ea typeface="Tahoma" panose="020B0604030504040204" pitchFamily="34" charset="0"/>
                          <a:cs typeface="Tahoma" panose="020B0604030504040204" pitchFamily="34" charset="0"/>
                        </a:rPr>
                        <a:t>0.36 – 0.43</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Green</a:t>
                      </a:r>
                    </a:p>
                  </a:txBody>
                  <a:tcPr/>
                </a:tc>
                <a:extLst>
                  <a:ext uri="{0D108BD9-81ED-4DB2-BD59-A6C34878D82A}">
                    <a16:rowId xmlns:a16="http://schemas.microsoft.com/office/drawing/2014/main" val="2052632475"/>
                  </a:ext>
                </a:extLst>
              </a:tr>
            </a:tbl>
          </a:graphicData>
        </a:graphic>
      </p:graphicFrame>
      <p:sp>
        <p:nvSpPr>
          <p:cNvPr id="6" name="Rectangle 4">
            <a:extLst>
              <a:ext uri="{FF2B5EF4-FFF2-40B4-BE49-F238E27FC236}">
                <a16:creationId xmlns:a16="http://schemas.microsoft.com/office/drawing/2014/main" id="{2D4ECFD0-A083-426F-A5EE-E7E2B65D98FD}"/>
              </a:ext>
            </a:extLst>
          </p:cNvPr>
          <p:cNvSpPr>
            <a:spLocks noChangeArrowheads="1"/>
          </p:cNvSpPr>
          <p:nvPr/>
        </p:nvSpPr>
        <p:spPr bwMode="auto">
          <a:xfrm>
            <a:off x="719996" y="720000"/>
            <a:ext cx="7328345" cy="540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Typical g-values for different ‘coloured’ glass</a:t>
            </a:r>
          </a:p>
        </p:txBody>
      </p:sp>
      <p:sp>
        <p:nvSpPr>
          <p:cNvPr id="9" name="Footer Placeholder 8">
            <a:extLst>
              <a:ext uri="{FF2B5EF4-FFF2-40B4-BE49-F238E27FC236}">
                <a16:creationId xmlns:a16="http://schemas.microsoft.com/office/drawing/2014/main" id="{4CE8205A-23BF-444E-BA27-F5FEAF9FA5C3}"/>
              </a:ext>
            </a:extLst>
          </p:cNvPr>
          <p:cNvSpPr>
            <a:spLocks noGrp="1"/>
          </p:cNvSpPr>
          <p:nvPr>
            <p:ph type="ftr" sz="quarter" idx="11"/>
          </p:nvPr>
        </p:nvSpPr>
        <p:spPr/>
        <p:txBody>
          <a:bodyPr/>
          <a:lstStyle/>
          <a:p>
            <a:pPr>
              <a:defRPr/>
            </a:pPr>
            <a:r>
              <a:rPr lang="en-GB"/>
              <a:t>Speaker name</a:t>
            </a:r>
          </a:p>
        </p:txBody>
      </p:sp>
      <p:sp>
        <p:nvSpPr>
          <p:cNvPr id="10" name="Date Placeholder 9">
            <a:extLst>
              <a:ext uri="{FF2B5EF4-FFF2-40B4-BE49-F238E27FC236}">
                <a16:creationId xmlns:a16="http://schemas.microsoft.com/office/drawing/2014/main" id="{9E5DB020-7FFF-4ACB-B111-7046D9FFFD28}"/>
              </a:ext>
            </a:extLst>
          </p:cNvPr>
          <p:cNvSpPr>
            <a:spLocks noGrp="1"/>
          </p:cNvSpPr>
          <p:nvPr>
            <p:ph type="dt" sz="half" idx="10"/>
          </p:nvPr>
        </p:nvSpPr>
        <p:spPr/>
        <p:txBody>
          <a:bodyPr/>
          <a:lstStyle/>
          <a:p>
            <a:pPr>
              <a:defRPr/>
            </a:pPr>
            <a:fld id="{3B6B05DE-7697-43E9-BD0B-9BA2C0C2A59C}" type="datetime1">
              <a:rPr lang="en-GB" smtClean="0"/>
              <a:t>01/06/2020</a:t>
            </a:fld>
            <a:endParaRPr lang="en-GB"/>
          </a:p>
        </p:txBody>
      </p:sp>
      <p:sp>
        <p:nvSpPr>
          <p:cNvPr id="11" name="Slide Number Placeholder 10">
            <a:extLst>
              <a:ext uri="{FF2B5EF4-FFF2-40B4-BE49-F238E27FC236}">
                <a16:creationId xmlns:a16="http://schemas.microsoft.com/office/drawing/2014/main" id="{23BF1E1F-C6F9-4740-BCDD-EF598ADC31B0}"/>
              </a:ext>
            </a:extLst>
          </p:cNvPr>
          <p:cNvSpPr>
            <a:spLocks noGrp="1"/>
          </p:cNvSpPr>
          <p:nvPr>
            <p:ph type="sldNum" sz="quarter" idx="12"/>
          </p:nvPr>
        </p:nvSpPr>
        <p:spPr/>
        <p:txBody>
          <a:bodyPr/>
          <a:lstStyle/>
          <a:p>
            <a:pPr>
              <a:defRPr/>
            </a:pPr>
            <a:fld id="{170405F4-68B8-4684-915A-13166611668B}" type="slidenum">
              <a:rPr lang="en-GB" smtClean="0"/>
              <a:pPr>
                <a:defRPr/>
              </a:pPr>
              <a:t>28</a:t>
            </a:fld>
            <a:endParaRPr lang="en-GB"/>
          </a:p>
        </p:txBody>
      </p:sp>
    </p:spTree>
    <p:extLst>
      <p:ext uri="{BB962C8B-B14F-4D97-AF65-F5344CB8AC3E}">
        <p14:creationId xmlns:p14="http://schemas.microsoft.com/office/powerpoint/2010/main" val="1300249593"/>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719996"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Solar Control ‒ Performance </a:t>
            </a:r>
          </a:p>
        </p:txBody>
      </p:sp>
      <p:pic>
        <p:nvPicPr>
          <p:cNvPr id="14" name="Picture 13">
            <a:extLst>
              <a:ext uri="{FF2B5EF4-FFF2-40B4-BE49-F238E27FC236}">
                <a16:creationId xmlns:a16="http://schemas.microsoft.com/office/drawing/2014/main" id="{3C7BC152-C9F1-4D64-BB47-2740D38340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6" name="Rectangle 15">
            <a:extLst>
              <a:ext uri="{FF2B5EF4-FFF2-40B4-BE49-F238E27FC236}">
                <a16:creationId xmlns:a16="http://schemas.microsoft.com/office/drawing/2014/main" id="{31C5896B-2988-4287-A817-BA60958AA8E9}"/>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CD173A1-6879-4E4D-A59A-41D61CC59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801" y="1584987"/>
            <a:ext cx="4695825" cy="4105275"/>
          </a:xfrm>
          <a:prstGeom prst="rect">
            <a:avLst/>
          </a:prstGeom>
        </p:spPr>
      </p:pic>
      <p:pic>
        <p:nvPicPr>
          <p:cNvPr id="6" name="Picture 5">
            <a:extLst>
              <a:ext uri="{FF2B5EF4-FFF2-40B4-BE49-F238E27FC236}">
                <a16:creationId xmlns:a16="http://schemas.microsoft.com/office/drawing/2014/main" id="{427308DC-2AA6-4E83-A931-6D578C458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342" y="0"/>
            <a:ext cx="1095658" cy="1260000"/>
          </a:xfrm>
          <a:prstGeom prst="rect">
            <a:avLst/>
          </a:prstGeom>
        </p:spPr>
      </p:pic>
      <p:sp>
        <p:nvSpPr>
          <p:cNvPr id="5" name="Footer Placeholder 4">
            <a:extLst>
              <a:ext uri="{FF2B5EF4-FFF2-40B4-BE49-F238E27FC236}">
                <a16:creationId xmlns:a16="http://schemas.microsoft.com/office/drawing/2014/main" id="{F5E4E31F-5EEB-4458-9F03-6A91DB585EA8}"/>
              </a:ext>
            </a:extLst>
          </p:cNvPr>
          <p:cNvSpPr>
            <a:spLocks noGrp="1"/>
          </p:cNvSpPr>
          <p:nvPr>
            <p:ph type="ftr" sz="quarter" idx="11"/>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1F482A9A-5744-47C4-A02D-DB4D200622A5}"/>
              </a:ext>
            </a:extLst>
          </p:cNvPr>
          <p:cNvSpPr>
            <a:spLocks noGrp="1"/>
          </p:cNvSpPr>
          <p:nvPr>
            <p:ph type="dt" sz="half" idx="10"/>
          </p:nvPr>
        </p:nvSpPr>
        <p:spPr/>
        <p:txBody>
          <a:bodyPr/>
          <a:lstStyle/>
          <a:p>
            <a:pPr>
              <a:defRPr/>
            </a:pPr>
            <a:fld id="{45F1510D-3D02-4D5A-924D-39ACF16A841F}" type="datetime1">
              <a:rPr lang="en-GB" smtClean="0"/>
              <a:t>01/06/2020</a:t>
            </a:fld>
            <a:endParaRPr lang="en-GB"/>
          </a:p>
        </p:txBody>
      </p:sp>
      <p:sp>
        <p:nvSpPr>
          <p:cNvPr id="8" name="Slide Number Placeholder 7">
            <a:extLst>
              <a:ext uri="{FF2B5EF4-FFF2-40B4-BE49-F238E27FC236}">
                <a16:creationId xmlns:a16="http://schemas.microsoft.com/office/drawing/2014/main" id="{230A6E4F-7860-403D-BE97-B84193085BE2}"/>
              </a:ext>
            </a:extLst>
          </p:cNvPr>
          <p:cNvSpPr>
            <a:spLocks noGrp="1"/>
          </p:cNvSpPr>
          <p:nvPr>
            <p:ph type="sldNum" sz="quarter" idx="12"/>
          </p:nvPr>
        </p:nvSpPr>
        <p:spPr/>
        <p:txBody>
          <a:bodyPr/>
          <a:lstStyle/>
          <a:p>
            <a:pPr>
              <a:defRPr/>
            </a:pPr>
            <a:fld id="{02DC8FE3-92EF-4994-B8FF-511543A8115C}" type="slidenum">
              <a:rPr lang="en-GB" smtClean="0"/>
              <a:pPr>
                <a:defRPr/>
              </a:pPr>
              <a:t>29</a:t>
            </a:fld>
            <a:endParaRPr lang="en-GB"/>
          </a:p>
        </p:txBody>
      </p:sp>
    </p:spTree>
    <p:extLst>
      <p:ext uri="{BB962C8B-B14F-4D97-AF65-F5344CB8AC3E}">
        <p14:creationId xmlns:p14="http://schemas.microsoft.com/office/powerpoint/2010/main" val="31543278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london skyline">
            <a:extLst>
              <a:ext uri="{FF2B5EF4-FFF2-40B4-BE49-F238E27FC236}">
                <a16:creationId xmlns:a16="http://schemas.microsoft.com/office/drawing/2014/main" id="{D3B00406-4FD7-4F62-991C-86BCE4A028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36" y="-44322"/>
            <a:ext cx="9207500" cy="6135686"/>
          </a:xfrm>
          <a:prstGeom prst="rect">
            <a:avLst/>
          </a:prstGeom>
          <a:noFill/>
          <a:extLst>
            <a:ext uri="{909E8E84-426E-40DD-AFC4-6F175D3DCCD1}">
              <a14:hiddenFill xmlns:a14="http://schemas.microsoft.com/office/drawing/2010/main">
                <a:solidFill>
                  <a:srgbClr val="FFFFFF"/>
                </a:solidFill>
              </a14:hiddenFill>
            </a:ext>
          </a:extLst>
        </p:spPr>
      </p:pic>
      <p:sp>
        <p:nvSpPr>
          <p:cNvPr id="982020" name="Freeform 4"/>
          <p:cNvSpPr>
            <a:spLocks/>
          </p:cNvSpPr>
          <p:nvPr/>
        </p:nvSpPr>
        <p:spPr bwMode="auto">
          <a:xfrm>
            <a:off x="-7936" y="3176337"/>
            <a:ext cx="9207500" cy="3681663"/>
          </a:xfrm>
          <a:custGeom>
            <a:avLst/>
            <a:gdLst/>
            <a:ahLst/>
            <a:cxnLst>
              <a:cxn ang="0">
                <a:pos x="0" y="618"/>
              </a:cxn>
              <a:cxn ang="0">
                <a:pos x="2072" y="2606"/>
              </a:cxn>
              <a:cxn ang="0">
                <a:pos x="5835" y="0"/>
              </a:cxn>
              <a:cxn ang="0">
                <a:pos x="5835" y="3301"/>
              </a:cxn>
              <a:cxn ang="0">
                <a:pos x="8" y="3309"/>
              </a:cxn>
              <a:cxn ang="0">
                <a:pos x="0" y="618"/>
              </a:cxn>
            </a:cxnLst>
            <a:rect l="0" t="0" r="r" b="b"/>
            <a:pathLst>
              <a:path w="5835" h="3309">
                <a:moveTo>
                  <a:pt x="0" y="618"/>
                </a:moveTo>
                <a:lnTo>
                  <a:pt x="2072" y="2606"/>
                </a:lnTo>
                <a:lnTo>
                  <a:pt x="5835" y="0"/>
                </a:lnTo>
                <a:lnTo>
                  <a:pt x="5835" y="3301"/>
                </a:lnTo>
                <a:lnTo>
                  <a:pt x="8" y="3309"/>
                </a:lnTo>
                <a:lnTo>
                  <a:pt x="0" y="618"/>
                </a:lnTo>
                <a:close/>
              </a:path>
            </a:pathLst>
          </a:custGeom>
          <a:solidFill>
            <a:srgbClr val="FFFFFF"/>
          </a:solidFill>
          <a:ln w="9525">
            <a:noFill/>
            <a:round/>
            <a:headEnd/>
            <a:tailEnd/>
          </a:ln>
          <a:effectLst/>
        </p:spPr>
        <p:txBody>
          <a:bodyPr wrap="none" anchor="ctr"/>
          <a:lstStyle/>
          <a:p>
            <a:pPr>
              <a:defRPr/>
            </a:pPr>
            <a:endParaRPr lang="en-GB" dirty="0">
              <a:effectLst>
                <a:outerShdw blurRad="38100" dist="38100" dir="2700000" algn="tl">
                  <a:srgbClr val="000000">
                    <a:alpha val="43137"/>
                  </a:srgbClr>
                </a:outerShdw>
              </a:effectLst>
            </a:endParaRPr>
          </a:p>
        </p:txBody>
      </p:sp>
      <p:sp>
        <p:nvSpPr>
          <p:cNvPr id="982029" name="Rectangle 13"/>
          <p:cNvSpPr>
            <a:spLocks noChangeArrowheads="1"/>
          </p:cNvSpPr>
          <p:nvPr/>
        </p:nvSpPr>
        <p:spPr bwMode="auto">
          <a:xfrm>
            <a:off x="116973" y="216988"/>
            <a:ext cx="7378701" cy="3079750"/>
          </a:xfrm>
          <a:prstGeom prst="rect">
            <a:avLst/>
          </a:prstGeom>
          <a:noFill/>
          <a:ln w="9525">
            <a:noFill/>
            <a:miter lim="800000"/>
            <a:headEnd/>
            <a:tailEnd/>
          </a:ln>
          <a:effectLst>
            <a:outerShdw dist="35921" dir="2700000" algn="ctr" rotWithShape="0">
              <a:schemeClr val="hlink"/>
            </a:outerShdw>
          </a:effectLst>
        </p:spPr>
        <p:txBody>
          <a:bodyPr/>
          <a:lstStyle/>
          <a:p>
            <a:pPr>
              <a:lnSpc>
                <a:spcPct val="90000"/>
              </a:lnSpc>
              <a:defRPr/>
            </a:pPr>
            <a:r>
              <a:rPr lang="en-GB" sz="6000" dirty="0">
                <a:solidFill>
                  <a:schemeClr val="bg1"/>
                </a:solidFill>
                <a:latin typeface="Tahoma" panose="020B0604030504040204" pitchFamily="34" charset="0"/>
                <a:ea typeface="Tahoma" panose="020B0604030504040204" pitchFamily="34" charset="0"/>
                <a:cs typeface="Tahoma" panose="020B0604030504040204" pitchFamily="34" charset="0"/>
              </a:rPr>
              <a:t>CPD - Glass </a:t>
            </a:r>
            <a:r>
              <a:rPr lang="en-GB" sz="4800" dirty="0">
                <a:solidFill>
                  <a:schemeClr val="bg1"/>
                </a:solidFill>
                <a:latin typeface="Tahoma" panose="020B0604030504040204" pitchFamily="34" charset="0"/>
                <a:ea typeface="Tahoma" panose="020B0604030504040204" pitchFamily="34" charset="0"/>
                <a:cs typeface="Tahoma" panose="020B0604030504040204" pitchFamily="34" charset="0"/>
              </a:rPr>
              <a:t>for</a:t>
            </a:r>
            <a:r>
              <a:rPr lang="en-GB" sz="60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90000"/>
              </a:lnSpc>
              <a:defRPr/>
            </a:pPr>
            <a:r>
              <a:rPr lang="en-GB" sz="6000" dirty="0">
                <a:solidFill>
                  <a:schemeClr val="bg1"/>
                </a:solidFill>
                <a:latin typeface="Tahoma" panose="020B0604030504040204" pitchFamily="34" charset="0"/>
                <a:ea typeface="Tahoma" panose="020B0604030504040204" pitchFamily="34" charset="0"/>
                <a:cs typeface="Tahoma" panose="020B0604030504040204" pitchFamily="34" charset="0"/>
              </a:rPr>
              <a:t>Architecture </a:t>
            </a:r>
            <a:r>
              <a:rPr lang="en-GB" sz="4800" dirty="0">
                <a:solidFill>
                  <a:schemeClr val="bg1"/>
                </a:solidFill>
                <a:latin typeface="Tahoma" panose="020B0604030504040204" pitchFamily="34" charset="0"/>
                <a:ea typeface="Tahoma" panose="020B0604030504040204" pitchFamily="34" charset="0"/>
                <a:cs typeface="Tahoma" panose="020B0604030504040204" pitchFamily="34" charset="0"/>
              </a:rPr>
              <a:t>and</a:t>
            </a:r>
            <a:r>
              <a:rPr lang="en-GB" sz="6000" dirty="0">
                <a:solidFill>
                  <a:schemeClr val="bg1"/>
                </a:solidFill>
                <a:latin typeface="Tahoma" panose="020B0604030504040204" pitchFamily="34" charset="0"/>
                <a:ea typeface="Tahoma" panose="020B0604030504040204" pitchFamily="34" charset="0"/>
                <a:cs typeface="Tahoma" panose="020B0604030504040204" pitchFamily="34" charset="0"/>
              </a:rPr>
              <a:t> Facades</a:t>
            </a:r>
          </a:p>
        </p:txBody>
      </p:sp>
      <p:pic>
        <p:nvPicPr>
          <p:cNvPr id="7" name="Picture 6">
            <a:extLst>
              <a:ext uri="{FF2B5EF4-FFF2-40B4-BE49-F238E27FC236}">
                <a16:creationId xmlns:a16="http://schemas.microsoft.com/office/drawing/2014/main" id="{9D714230-172B-4FAF-A6B5-0487B703D32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114893" y="6091364"/>
            <a:ext cx="1888137" cy="409447"/>
          </a:xfrm>
          <a:prstGeom prst="rect">
            <a:avLst/>
          </a:prstGeom>
        </p:spPr>
      </p:pic>
      <p:sp>
        <p:nvSpPr>
          <p:cNvPr id="3" name="Slide Number Placeholder 2">
            <a:extLst>
              <a:ext uri="{FF2B5EF4-FFF2-40B4-BE49-F238E27FC236}">
                <a16:creationId xmlns:a16="http://schemas.microsoft.com/office/drawing/2014/main" id="{DBBC08D0-F9F0-4CB8-9D35-B8CA889E36DE}"/>
              </a:ext>
            </a:extLst>
          </p:cNvPr>
          <p:cNvSpPr>
            <a:spLocks noGrp="1"/>
          </p:cNvSpPr>
          <p:nvPr>
            <p:ph type="sldNum" sz="quarter" idx="10"/>
          </p:nvPr>
        </p:nvSpPr>
        <p:spPr/>
        <p:txBody>
          <a:bodyPr/>
          <a:lstStyle/>
          <a:p>
            <a:pPr>
              <a:defRPr/>
            </a:pPr>
            <a:fld id="{52CFF3F3-9C47-440A-8807-4B91B125A786}" type="slidenum">
              <a:rPr lang="en-GB" sz="1050" smtClean="0"/>
              <a:pPr>
                <a:defRPr/>
              </a:pPr>
              <a:t>3</a:t>
            </a:fld>
            <a:endParaRPr lang="en-GB" sz="1050" dirty="0"/>
          </a:p>
        </p:txBody>
      </p:sp>
      <p:pic>
        <p:nvPicPr>
          <p:cNvPr id="8" name="Picture 7">
            <a:extLst>
              <a:ext uri="{FF2B5EF4-FFF2-40B4-BE49-F238E27FC236}">
                <a16:creationId xmlns:a16="http://schemas.microsoft.com/office/drawing/2014/main" id="{707E3E61-6EED-4A61-8D53-78A8C6CAA107}"/>
              </a:ext>
            </a:extLst>
          </p:cNvPr>
          <p:cNvPicPr>
            <a:picLocks noChangeAspect="1"/>
          </p:cNvPicPr>
          <p:nvPr/>
        </p:nvPicPr>
        <p:blipFill>
          <a:blip r:embed="rId5"/>
          <a:stretch>
            <a:fillRect/>
          </a:stretch>
        </p:blipFill>
        <p:spPr>
          <a:xfrm>
            <a:off x="7211068" y="4368661"/>
            <a:ext cx="1695785" cy="1722703"/>
          </a:xfrm>
          <a:prstGeom prst="rect">
            <a:avLst/>
          </a:prstGeom>
        </p:spPr>
      </p:pic>
      <p:sp>
        <p:nvSpPr>
          <p:cNvPr id="9" name="TextBox 8">
            <a:extLst>
              <a:ext uri="{FF2B5EF4-FFF2-40B4-BE49-F238E27FC236}">
                <a16:creationId xmlns:a16="http://schemas.microsoft.com/office/drawing/2014/main" id="{EC864A17-9974-4BDE-A9D9-DBC96B7BA9A5}"/>
              </a:ext>
            </a:extLst>
          </p:cNvPr>
          <p:cNvSpPr txBox="1"/>
          <p:nvPr/>
        </p:nvSpPr>
        <p:spPr>
          <a:xfrm>
            <a:off x="-44375" y="6511130"/>
            <a:ext cx="3513222" cy="369332"/>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COPYRIGHT © 2020 NSG Group</a:t>
            </a: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0E52-EA5C-4F8B-AFEB-808590333704}"/>
              </a:ext>
            </a:extLst>
          </p:cNvPr>
          <p:cNvSpPr>
            <a:spLocks noGrp="1"/>
          </p:cNvSpPr>
          <p:nvPr>
            <p:ph type="title"/>
          </p:nvPr>
        </p:nvSpPr>
        <p:spPr>
          <a:xfrm>
            <a:off x="720000" y="720000"/>
            <a:ext cx="7707630" cy="595312"/>
          </a:xfrm>
        </p:spPr>
        <p:txBody>
          <a:bodyPr>
            <a:normAutofit/>
          </a:bodyPr>
          <a:lstStyle/>
          <a:p>
            <a:r>
              <a:rPr lang="en-GB" sz="2800" dirty="0">
                <a:solidFill>
                  <a:schemeClr val="accent1">
                    <a:lumMod val="50000"/>
                  </a:schemeClr>
                </a:solidFill>
              </a:rPr>
              <a:t>Slimming World Headquarters, Alfreton</a:t>
            </a:r>
          </a:p>
        </p:txBody>
      </p:sp>
      <p:pic>
        <p:nvPicPr>
          <p:cNvPr id="4" name="Picture 3">
            <a:extLst>
              <a:ext uri="{FF2B5EF4-FFF2-40B4-BE49-F238E27FC236}">
                <a16:creationId xmlns:a16="http://schemas.microsoft.com/office/drawing/2014/main" id="{1627BC96-5F88-4AD3-B4A1-2A4A5D4D5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053" y="2418203"/>
            <a:ext cx="4286250" cy="2857500"/>
          </a:xfrm>
          <a:prstGeom prst="rect">
            <a:avLst/>
          </a:prstGeom>
        </p:spPr>
      </p:pic>
      <p:sp>
        <p:nvSpPr>
          <p:cNvPr id="5" name="Rectangle 4">
            <a:extLst>
              <a:ext uri="{FF2B5EF4-FFF2-40B4-BE49-F238E27FC236}">
                <a16:creationId xmlns:a16="http://schemas.microsoft.com/office/drawing/2014/main" id="{A4B85888-74B2-4FFC-867B-857C66A597B1}"/>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FF28309-8CB4-4B7D-BFB0-D7AADE32A30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pic>
        <p:nvPicPr>
          <p:cNvPr id="8" name="Picture 7">
            <a:extLst>
              <a:ext uri="{FF2B5EF4-FFF2-40B4-BE49-F238E27FC236}">
                <a16:creationId xmlns:a16="http://schemas.microsoft.com/office/drawing/2014/main" id="{62005698-7E37-4BEE-B07B-7814ECA070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97" y="3884315"/>
            <a:ext cx="3348000" cy="2232000"/>
          </a:xfrm>
          <a:prstGeom prst="rect">
            <a:avLst/>
          </a:prstGeom>
        </p:spPr>
      </p:pic>
      <p:pic>
        <p:nvPicPr>
          <p:cNvPr id="10" name="Picture 9">
            <a:extLst>
              <a:ext uri="{FF2B5EF4-FFF2-40B4-BE49-F238E27FC236}">
                <a16:creationId xmlns:a16="http://schemas.microsoft.com/office/drawing/2014/main" id="{5F4DBEF3-A1AD-4489-BE2A-0C0C4A9718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97" y="1267361"/>
            <a:ext cx="3348000" cy="2507280"/>
          </a:xfrm>
          <a:prstGeom prst="rect">
            <a:avLst/>
          </a:prstGeom>
        </p:spPr>
      </p:pic>
      <p:pic>
        <p:nvPicPr>
          <p:cNvPr id="9" name="Picture 8">
            <a:extLst>
              <a:ext uri="{FF2B5EF4-FFF2-40B4-BE49-F238E27FC236}">
                <a16:creationId xmlns:a16="http://schemas.microsoft.com/office/drawing/2014/main" id="{18BCF0BA-FB9E-4ADC-A5BF-14BDE9541A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342" y="0"/>
            <a:ext cx="1095658" cy="1260000"/>
          </a:xfrm>
          <a:prstGeom prst="rect">
            <a:avLst/>
          </a:prstGeom>
        </p:spPr>
      </p:pic>
      <p:sp>
        <p:nvSpPr>
          <p:cNvPr id="11" name="Footer Placeholder 10">
            <a:extLst>
              <a:ext uri="{FF2B5EF4-FFF2-40B4-BE49-F238E27FC236}">
                <a16:creationId xmlns:a16="http://schemas.microsoft.com/office/drawing/2014/main" id="{7828260A-E02F-4DF8-8257-D11E6BE47C80}"/>
              </a:ext>
            </a:extLst>
          </p:cNvPr>
          <p:cNvSpPr>
            <a:spLocks noGrp="1"/>
          </p:cNvSpPr>
          <p:nvPr>
            <p:ph type="ftr" sz="quarter" idx="11"/>
          </p:nvPr>
        </p:nvSpPr>
        <p:spPr/>
        <p:txBody>
          <a:bodyPr/>
          <a:lstStyle/>
          <a:p>
            <a:pPr>
              <a:defRPr/>
            </a:pPr>
            <a:r>
              <a:rPr lang="en-GB"/>
              <a:t>Speaker name</a:t>
            </a:r>
          </a:p>
        </p:txBody>
      </p:sp>
      <p:sp>
        <p:nvSpPr>
          <p:cNvPr id="12" name="Date Placeholder 11">
            <a:extLst>
              <a:ext uri="{FF2B5EF4-FFF2-40B4-BE49-F238E27FC236}">
                <a16:creationId xmlns:a16="http://schemas.microsoft.com/office/drawing/2014/main" id="{CC906B55-3961-4FB3-9E65-2D0EF7A88C03}"/>
              </a:ext>
            </a:extLst>
          </p:cNvPr>
          <p:cNvSpPr>
            <a:spLocks noGrp="1"/>
          </p:cNvSpPr>
          <p:nvPr>
            <p:ph type="dt" sz="half" idx="10"/>
          </p:nvPr>
        </p:nvSpPr>
        <p:spPr/>
        <p:txBody>
          <a:bodyPr/>
          <a:lstStyle/>
          <a:p>
            <a:pPr>
              <a:defRPr/>
            </a:pPr>
            <a:fld id="{909B2A60-3BB7-4E9B-9152-3A8EACC0599C}" type="datetime1">
              <a:rPr lang="en-GB" smtClean="0"/>
              <a:t>01/06/2020</a:t>
            </a:fld>
            <a:endParaRPr lang="en-GB"/>
          </a:p>
        </p:txBody>
      </p:sp>
      <p:sp>
        <p:nvSpPr>
          <p:cNvPr id="13" name="Slide Number Placeholder 12">
            <a:extLst>
              <a:ext uri="{FF2B5EF4-FFF2-40B4-BE49-F238E27FC236}">
                <a16:creationId xmlns:a16="http://schemas.microsoft.com/office/drawing/2014/main" id="{585C3FA5-F410-4C87-9DD4-2ADC4AE76016}"/>
              </a:ext>
            </a:extLst>
          </p:cNvPr>
          <p:cNvSpPr>
            <a:spLocks noGrp="1"/>
          </p:cNvSpPr>
          <p:nvPr>
            <p:ph type="sldNum" sz="quarter" idx="12"/>
          </p:nvPr>
        </p:nvSpPr>
        <p:spPr/>
        <p:txBody>
          <a:bodyPr/>
          <a:lstStyle/>
          <a:p>
            <a:pPr>
              <a:defRPr/>
            </a:pPr>
            <a:fld id="{02DC8FE3-92EF-4994-B8FF-511543A8115C}" type="slidenum">
              <a:rPr lang="en-GB" smtClean="0"/>
              <a:pPr>
                <a:defRPr/>
              </a:pPr>
              <a:t>30</a:t>
            </a:fld>
            <a:endParaRPr lang="en-GB"/>
          </a:p>
        </p:txBody>
      </p:sp>
    </p:spTree>
    <p:extLst>
      <p:ext uri="{BB962C8B-B14F-4D97-AF65-F5344CB8AC3E}">
        <p14:creationId xmlns:p14="http://schemas.microsoft.com/office/powerpoint/2010/main" val="17388602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9">
            <a:extLst>
              <a:ext uri="{FF2B5EF4-FFF2-40B4-BE49-F238E27FC236}">
                <a16:creationId xmlns:a16="http://schemas.microsoft.com/office/drawing/2014/main" id="{50398ED9-B55D-4562-BFBB-64E0C6D2525D}"/>
              </a:ext>
            </a:extLst>
          </p:cNvPr>
          <p:cNvSpPr txBox="1">
            <a:spLocks/>
          </p:cNvSpPr>
          <p:nvPr/>
        </p:nvSpPr>
        <p:spPr>
          <a:xfrm>
            <a:off x="339090" y="6461677"/>
            <a:ext cx="934607" cy="244889"/>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dirty="0">
                <a:solidFill>
                  <a:srgbClr val="009DE0"/>
                </a:solidFill>
              </a:rPr>
              <a:t>XX July 2019</a:t>
            </a:r>
            <a:endParaRPr lang="ja-JP" altLang="en-US" sz="1050" dirty="0">
              <a:solidFill>
                <a:srgbClr val="009DE0"/>
              </a:solidFill>
            </a:endParaRPr>
          </a:p>
        </p:txBody>
      </p:sp>
      <p:sp>
        <p:nvSpPr>
          <p:cNvPr id="13" name="Footer Placeholder 1">
            <a:extLst>
              <a:ext uri="{FF2B5EF4-FFF2-40B4-BE49-F238E27FC236}">
                <a16:creationId xmlns:a16="http://schemas.microsoft.com/office/drawing/2014/main" id="{AABFB2A1-2F78-4238-9F69-262EBF6B0934}"/>
              </a:ext>
            </a:extLst>
          </p:cNvPr>
          <p:cNvSpPr txBox="1">
            <a:spLocks/>
          </p:cNvSpPr>
          <p:nvPr/>
        </p:nvSpPr>
        <p:spPr>
          <a:xfrm>
            <a:off x="1273697" y="6462459"/>
            <a:ext cx="30861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GB" sz="1050" dirty="0">
                <a:solidFill>
                  <a:srgbClr val="009DE0"/>
                </a:solidFill>
                <a:latin typeface="Tahoma" panose="020B0604030504040204" pitchFamily="34" charset="0"/>
                <a:ea typeface="Tahoma" panose="020B0604030504040204" pitchFamily="34" charset="0"/>
                <a:cs typeface="Tahoma" panose="020B0604030504040204" pitchFamily="34" charset="0"/>
              </a:rPr>
              <a:t>Meeting Name</a:t>
            </a:r>
          </a:p>
        </p:txBody>
      </p:sp>
      <p:sp>
        <p:nvSpPr>
          <p:cNvPr id="12" name="Rectangle 11">
            <a:extLst>
              <a:ext uri="{FF2B5EF4-FFF2-40B4-BE49-F238E27FC236}">
                <a16:creationId xmlns:a16="http://schemas.microsoft.com/office/drawing/2014/main" id="{303ED3C6-9932-4ECE-B913-13C30837D2A8}"/>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E24FF434-920E-4AB9-B659-8E5284AA2A7C}"/>
              </a:ext>
            </a:extLst>
          </p:cNvPr>
          <p:cNvPicPr>
            <a:picLocks noChangeAspect="1"/>
          </p:cNvPicPr>
          <p:nvPr/>
        </p:nvPicPr>
        <p:blipFill rotWithShape="1">
          <a:blip r:embed="rId3">
            <a:extLst>
              <a:ext uri="{28A0092B-C50C-407E-A947-70E740481C1C}">
                <a14:useLocalDpi xmlns:a14="http://schemas.microsoft.com/office/drawing/2010/main" val="0"/>
              </a:ext>
            </a:extLst>
          </a:blip>
          <a:srcRect l="23327" r="7056"/>
          <a:stretch/>
        </p:blipFill>
        <p:spPr>
          <a:xfrm>
            <a:off x="-7936" y="-13154"/>
            <a:ext cx="9151936" cy="6719720"/>
          </a:xfrm>
          <a:prstGeom prst="rect">
            <a:avLst/>
          </a:prstGeom>
        </p:spPr>
      </p:pic>
      <p:sp>
        <p:nvSpPr>
          <p:cNvPr id="9" name="Rectangle 10"/>
          <p:cNvSpPr>
            <a:spLocks noChangeArrowheads="1"/>
          </p:cNvSpPr>
          <p:nvPr/>
        </p:nvSpPr>
        <p:spPr bwMode="auto">
          <a:xfrm>
            <a:off x="140970" y="796090"/>
            <a:ext cx="5846295" cy="3079750"/>
          </a:xfrm>
          <a:prstGeom prst="rect">
            <a:avLst/>
          </a:prstGeom>
          <a:noFill/>
          <a:ln w="9525">
            <a:noFill/>
            <a:miter lim="800000"/>
            <a:headEnd/>
            <a:tailEnd/>
          </a:ln>
          <a:effectLst>
            <a:outerShdw dist="35921" dir="2700000" algn="ctr" rotWithShape="0">
              <a:schemeClr val="hlink"/>
            </a:outerShdw>
          </a:effectLst>
        </p:spPr>
        <p:txBody>
          <a:bodyPr/>
          <a:lstStyle/>
          <a:p>
            <a:pPr>
              <a:lnSpc>
                <a:spcPct val="85000"/>
              </a:lnSpc>
              <a:tabLst>
                <a:tab pos="860425" algn="l"/>
              </a:tabLst>
              <a:defRPr/>
            </a:pPr>
            <a:r>
              <a:rPr lang="en-US" sz="6000" b="0" dirty="0">
                <a:solidFill>
                  <a:schemeClr val="bg1"/>
                </a:solidFill>
                <a:latin typeface="Tahoma" panose="020B0604030504040204" pitchFamily="34" charset="0"/>
                <a:ea typeface="Tahoma" panose="020B0604030504040204" pitchFamily="34" charset="0"/>
                <a:cs typeface="Tahoma" panose="020B0604030504040204" pitchFamily="34" charset="0"/>
              </a:rPr>
              <a:t>Fixed-point Glazing systems</a:t>
            </a:r>
          </a:p>
        </p:txBody>
      </p:sp>
      <p:sp>
        <p:nvSpPr>
          <p:cNvPr id="14" name="Freeform 4">
            <a:extLst>
              <a:ext uri="{FF2B5EF4-FFF2-40B4-BE49-F238E27FC236}">
                <a16:creationId xmlns:a16="http://schemas.microsoft.com/office/drawing/2014/main" id="{D46E4E62-734A-456F-94FF-B9DEFF3F4D42}"/>
              </a:ext>
            </a:extLst>
          </p:cNvPr>
          <p:cNvSpPr>
            <a:spLocks/>
          </p:cNvSpPr>
          <p:nvPr/>
        </p:nvSpPr>
        <p:spPr bwMode="auto">
          <a:xfrm>
            <a:off x="-7936" y="3176337"/>
            <a:ext cx="9151936" cy="3681663"/>
          </a:xfrm>
          <a:custGeom>
            <a:avLst/>
            <a:gdLst/>
            <a:ahLst/>
            <a:cxnLst>
              <a:cxn ang="0">
                <a:pos x="0" y="618"/>
              </a:cxn>
              <a:cxn ang="0">
                <a:pos x="2072" y="2606"/>
              </a:cxn>
              <a:cxn ang="0">
                <a:pos x="5835" y="0"/>
              </a:cxn>
              <a:cxn ang="0">
                <a:pos x="5835" y="3301"/>
              </a:cxn>
              <a:cxn ang="0">
                <a:pos x="8" y="3309"/>
              </a:cxn>
              <a:cxn ang="0">
                <a:pos x="0" y="618"/>
              </a:cxn>
            </a:cxnLst>
            <a:rect l="0" t="0" r="r" b="b"/>
            <a:pathLst>
              <a:path w="5835" h="3309">
                <a:moveTo>
                  <a:pt x="0" y="618"/>
                </a:moveTo>
                <a:lnTo>
                  <a:pt x="2072" y="2606"/>
                </a:lnTo>
                <a:lnTo>
                  <a:pt x="5835" y="0"/>
                </a:lnTo>
                <a:lnTo>
                  <a:pt x="5835" y="3301"/>
                </a:lnTo>
                <a:lnTo>
                  <a:pt x="8" y="3309"/>
                </a:lnTo>
                <a:lnTo>
                  <a:pt x="0" y="618"/>
                </a:lnTo>
                <a:close/>
              </a:path>
            </a:pathLst>
          </a:custGeom>
          <a:solidFill>
            <a:srgbClr val="FFFFFF"/>
          </a:solidFill>
          <a:ln w="9525">
            <a:noFill/>
            <a:round/>
            <a:headEnd/>
            <a:tailEnd/>
          </a:ln>
          <a:effectLst/>
        </p:spPr>
        <p:txBody>
          <a:bodyPr wrap="none" anchor="ctr"/>
          <a:lstStyle/>
          <a:p>
            <a:pPr>
              <a:defRPr/>
            </a:pPr>
            <a:endParaRPr lang="en-GB" dirty="0">
              <a:effectLst>
                <a:outerShdw blurRad="38100" dist="38100" dir="2700000" algn="tl">
                  <a:srgbClr val="000000">
                    <a:alpha val="43137"/>
                  </a:srgbClr>
                </a:outerShdw>
              </a:effectLst>
            </a:endParaRPr>
          </a:p>
        </p:txBody>
      </p:sp>
      <p:pic>
        <p:nvPicPr>
          <p:cNvPr id="31" name="Picture 30">
            <a:extLst>
              <a:ext uri="{FF2B5EF4-FFF2-40B4-BE49-F238E27FC236}">
                <a16:creationId xmlns:a16="http://schemas.microsoft.com/office/drawing/2014/main" id="{AD1F0120-F5F5-44D9-9F10-6F5E383A55F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114893" y="6091364"/>
            <a:ext cx="1888137" cy="409447"/>
          </a:xfrm>
          <a:prstGeom prst="rect">
            <a:avLst/>
          </a:prstGeom>
        </p:spPr>
      </p:pic>
      <p:sp>
        <p:nvSpPr>
          <p:cNvPr id="2" name="TextBox 1">
            <a:extLst>
              <a:ext uri="{FF2B5EF4-FFF2-40B4-BE49-F238E27FC236}">
                <a16:creationId xmlns:a16="http://schemas.microsoft.com/office/drawing/2014/main" id="{8EECE081-FAE8-4B31-A167-603EF1175662}"/>
              </a:ext>
            </a:extLst>
          </p:cNvPr>
          <p:cNvSpPr txBox="1"/>
          <p:nvPr/>
        </p:nvSpPr>
        <p:spPr>
          <a:xfrm>
            <a:off x="140970" y="6088262"/>
            <a:ext cx="2297430" cy="430887"/>
          </a:xfrm>
          <a:prstGeom prst="rect">
            <a:avLst/>
          </a:prstGeom>
          <a:noFill/>
        </p:spPr>
        <p:txBody>
          <a:bodyPr wrap="square" rtlCol="0">
            <a:spAutoFit/>
          </a:bodyPr>
          <a:lstStyle/>
          <a:p>
            <a:r>
              <a:rPr lang="en-GB" sz="1100" i="1" dirty="0">
                <a:latin typeface="Tahoma" panose="020B0604030504040204" pitchFamily="34" charset="0"/>
                <a:ea typeface="Tahoma" panose="020B0604030504040204" pitchFamily="34" charset="0"/>
                <a:cs typeface="Tahoma" panose="020B0604030504040204" pitchFamily="34" charset="0"/>
              </a:rPr>
              <a:t>Abbey Wood Station, London</a:t>
            </a:r>
            <a:br>
              <a:rPr lang="en-GB" sz="1100" i="1" dirty="0">
                <a:latin typeface="Tahoma" panose="020B0604030504040204" pitchFamily="34" charset="0"/>
                <a:ea typeface="Tahoma" panose="020B0604030504040204" pitchFamily="34" charset="0"/>
                <a:cs typeface="Tahoma" panose="020B0604030504040204" pitchFamily="34" charset="0"/>
              </a:rPr>
            </a:br>
            <a:r>
              <a:rPr lang="en-GB" sz="1100" i="1" dirty="0">
                <a:latin typeface="Tahoma" panose="020B0604030504040204" pitchFamily="34" charset="0"/>
                <a:ea typeface="Tahoma" panose="020B0604030504040204" pitchFamily="34" charset="0"/>
                <a:cs typeface="Tahoma" panose="020B0604030504040204" pitchFamily="34" charset="0"/>
              </a:rPr>
              <a:t>by </a:t>
            </a:r>
            <a:r>
              <a:rPr lang="en-GB" sz="1100" i="1" dirty="0" err="1">
                <a:latin typeface="Tahoma" panose="020B0604030504040204" pitchFamily="34" charset="0"/>
                <a:ea typeface="Tahoma" panose="020B0604030504040204" pitchFamily="34" charset="0"/>
                <a:cs typeface="Tahoma" panose="020B0604030504040204" pitchFamily="34" charset="0"/>
              </a:rPr>
              <a:t>Fereday</a:t>
            </a:r>
            <a:r>
              <a:rPr lang="en-GB" sz="1100" i="1" dirty="0">
                <a:latin typeface="Tahoma" panose="020B0604030504040204" pitchFamily="34" charset="0"/>
                <a:ea typeface="Tahoma" panose="020B0604030504040204" pitchFamily="34" charset="0"/>
                <a:cs typeface="Tahoma" panose="020B0604030504040204" pitchFamily="34" charset="0"/>
              </a:rPr>
              <a:t> Pollard Architects Ltd</a:t>
            </a:r>
          </a:p>
        </p:txBody>
      </p:sp>
      <p:sp>
        <p:nvSpPr>
          <p:cNvPr id="5" name="Slide Number Placeholder 4">
            <a:extLst>
              <a:ext uri="{FF2B5EF4-FFF2-40B4-BE49-F238E27FC236}">
                <a16:creationId xmlns:a16="http://schemas.microsoft.com/office/drawing/2014/main" id="{3E12263B-A0BB-4716-8369-F8F988C32416}"/>
              </a:ext>
            </a:extLst>
          </p:cNvPr>
          <p:cNvSpPr>
            <a:spLocks noGrp="1"/>
          </p:cNvSpPr>
          <p:nvPr>
            <p:ph type="sldNum" sz="quarter" idx="10"/>
          </p:nvPr>
        </p:nvSpPr>
        <p:spPr/>
        <p:txBody>
          <a:bodyPr/>
          <a:lstStyle/>
          <a:p>
            <a:pPr>
              <a:defRPr/>
            </a:pPr>
            <a:fld id="{7521A84E-57A0-4CB6-A4AF-0E65DE3B74BE}" type="slidenum">
              <a:rPr lang="en-GB" smtClean="0"/>
              <a:pPr>
                <a:defRPr/>
              </a:pPr>
              <a:t>31</a:t>
            </a:fld>
            <a:endParaRPr lang="en-GB"/>
          </a:p>
        </p:txBody>
      </p:sp>
    </p:spTree>
    <p:extLst>
      <p:ext uri="{BB962C8B-B14F-4D97-AF65-F5344CB8AC3E}">
        <p14:creationId xmlns:p14="http://schemas.microsoft.com/office/powerpoint/2010/main" val="303779796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p:cNvPr>
          <p:cNvSpPr/>
          <p:nvPr/>
        </p:nvSpPr>
        <p:spPr>
          <a:xfrm>
            <a:off x="719999" y="720000"/>
            <a:ext cx="6261630" cy="523220"/>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What</a:t>
            </a:r>
            <a:r>
              <a:rPr lang="en-US" altLang="en-US" sz="2800" kern="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is</a:t>
            </a:r>
            <a:r>
              <a:rPr kumimoji="0" lang="en-US" altLang="en-US" sz="280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 Point fixed Glazing?</a:t>
            </a:r>
          </a:p>
        </p:txBody>
      </p:sp>
      <p:sp>
        <p:nvSpPr>
          <p:cNvPr id="6" name="TextBox 5">
            <a:extLst/>
          </p:cNvPr>
          <p:cNvSpPr txBox="1"/>
          <p:nvPr/>
        </p:nvSpPr>
        <p:spPr>
          <a:xfrm>
            <a:off x="614698" y="1551280"/>
            <a:ext cx="4686508" cy="2800767"/>
          </a:xfrm>
          <a:prstGeom prst="rect">
            <a:avLst/>
          </a:prstGeom>
          <a:noFill/>
        </p:spPr>
        <p:txBody>
          <a:bodyPr wrap="square">
            <a:spAutoFit/>
          </a:bodyPr>
          <a:lstStyle/>
          <a:p>
            <a:pPr marL="285750" indent="-285750" eaLnBrk="1" hangingPunct="1">
              <a:buFont typeface="Arial" panose="020B0604020202020204" pitchFamily="34" charset="0"/>
              <a:buChar char="•"/>
              <a:defRPr/>
            </a:pPr>
            <a: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 frameless glazing system</a:t>
            </a:r>
            <a:b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defRPr/>
            </a:pPr>
            <a: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Specially engineered, toughened glass</a:t>
            </a:r>
            <a:b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defRPr/>
            </a:pPr>
            <a: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Tested stainless steel fittings</a:t>
            </a:r>
            <a:b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defRPr/>
            </a:pPr>
            <a: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Enables glass to be connected to glass, steel, aluminium and even timber via countersunk holes</a:t>
            </a:r>
            <a:br>
              <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GB" alt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defRPr/>
            </a:pPr>
            <a:r>
              <a:rPr lang="en-GB"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Offers Building Designers various possibilities</a:t>
            </a:r>
          </a:p>
        </p:txBody>
      </p:sp>
      <p:graphicFrame>
        <p:nvGraphicFramePr>
          <p:cNvPr id="8" name="Object 7"/>
          <p:cNvGraphicFramePr>
            <a:graphicFrameLocks noChangeAspect="1"/>
          </p:cNvGraphicFramePr>
          <p:nvPr>
            <p:extLst/>
          </p:nvPr>
        </p:nvGraphicFramePr>
        <p:xfrm>
          <a:off x="1165225" y="4887292"/>
          <a:ext cx="3865563" cy="2070100"/>
        </p:xfrm>
        <a:graphic>
          <a:graphicData uri="http://schemas.openxmlformats.org/presentationml/2006/ole">
            <mc:AlternateContent xmlns:mc="http://schemas.openxmlformats.org/markup-compatibility/2006">
              <mc:Choice xmlns:v="urn:schemas-microsoft-com:vml" Requires="v">
                <p:oleObj spid="_x0000_s1026" name="Photo Editor Photo" r:id="rId4" imgW="7621064" imgH="5714286" progId="MSPhotoEd.3">
                  <p:embed/>
                </p:oleObj>
              </mc:Choice>
              <mc:Fallback>
                <p:oleObj name="Photo Editor Photo" r:id="rId4" imgW="7621064" imgH="5714286" progId="MSPhotoEd.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4887292"/>
                        <a:ext cx="3865563" cy="207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 name="Picture 14">
            <a:extLst>
              <a:ext uri="{FF2B5EF4-FFF2-40B4-BE49-F238E27FC236}">
                <a16:creationId xmlns:a16="http://schemas.microsoft.com/office/drawing/2014/main" id="{3D0DB2DB-8FEA-4E95-B07F-35541D0E200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7" name="Rectangle 16">
            <a:extLst>
              <a:ext uri="{FF2B5EF4-FFF2-40B4-BE49-F238E27FC236}">
                <a16:creationId xmlns:a16="http://schemas.microsoft.com/office/drawing/2014/main" id="{57827B04-564E-4AAA-97B2-A906888C1100}"/>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E116FAF-968F-41C0-89CE-3CBB3FA154B1}"/>
              </a:ext>
            </a:extLst>
          </p:cNvPr>
          <p:cNvSpPr txBox="1"/>
          <p:nvPr/>
        </p:nvSpPr>
        <p:spPr>
          <a:xfrm>
            <a:off x="6154958" y="5776115"/>
            <a:ext cx="1653341" cy="430887"/>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6 St Andrews Square by CDA and Hoskins</a:t>
            </a:r>
          </a:p>
        </p:txBody>
      </p:sp>
      <p:pic>
        <p:nvPicPr>
          <p:cNvPr id="10" name="Picture 9">
            <a:extLst>
              <a:ext uri="{FF2B5EF4-FFF2-40B4-BE49-F238E27FC236}">
                <a16:creationId xmlns:a16="http://schemas.microsoft.com/office/drawing/2014/main" id="{7A1812A5-EEE8-49B3-84DB-D2C56F5A7C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pic>
        <p:nvPicPr>
          <p:cNvPr id="11" name="Picture 10">
            <a:extLst>
              <a:ext uri="{FF2B5EF4-FFF2-40B4-BE49-F238E27FC236}">
                <a16:creationId xmlns:a16="http://schemas.microsoft.com/office/drawing/2014/main" id="{770F634E-6BF3-4951-B103-4B1C8C3AA5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3736" y="1480101"/>
            <a:ext cx="2615786" cy="4274577"/>
          </a:xfrm>
          <a:prstGeom prst="rect">
            <a:avLst/>
          </a:prstGeom>
        </p:spPr>
      </p:pic>
      <p:sp>
        <p:nvSpPr>
          <p:cNvPr id="9" name="Footer Placeholder 8">
            <a:extLst>
              <a:ext uri="{FF2B5EF4-FFF2-40B4-BE49-F238E27FC236}">
                <a16:creationId xmlns:a16="http://schemas.microsoft.com/office/drawing/2014/main" id="{1E36D742-F3FB-42F3-8682-812AEC7D6699}"/>
              </a:ext>
            </a:extLst>
          </p:cNvPr>
          <p:cNvSpPr>
            <a:spLocks noGrp="1"/>
          </p:cNvSpPr>
          <p:nvPr>
            <p:ph type="ftr" sz="quarter" idx="3"/>
          </p:nvPr>
        </p:nvSpPr>
        <p:spPr/>
        <p:txBody>
          <a:bodyPr/>
          <a:lstStyle/>
          <a:p>
            <a:r>
              <a:rPr lang="en-GB" altLang="ja-JP"/>
              <a:t>Speaker name</a:t>
            </a:r>
            <a:endParaRPr lang="ja-JP" altLang="en-US" dirty="0"/>
          </a:p>
        </p:txBody>
      </p:sp>
      <p:sp>
        <p:nvSpPr>
          <p:cNvPr id="12" name="Date Placeholder 11">
            <a:extLst>
              <a:ext uri="{FF2B5EF4-FFF2-40B4-BE49-F238E27FC236}">
                <a16:creationId xmlns:a16="http://schemas.microsoft.com/office/drawing/2014/main" id="{41BE2149-1B3F-4A22-AF7B-DDD911BC2734}"/>
              </a:ext>
            </a:extLst>
          </p:cNvPr>
          <p:cNvSpPr>
            <a:spLocks noGrp="1"/>
          </p:cNvSpPr>
          <p:nvPr>
            <p:ph type="dt" sz="half" idx="2"/>
          </p:nvPr>
        </p:nvSpPr>
        <p:spPr/>
        <p:txBody>
          <a:bodyPr/>
          <a:lstStyle/>
          <a:p>
            <a:fld id="{9A8992E4-57C8-44A2-96B2-9D5D8AAF3B46}" type="datetime1">
              <a:rPr lang="en-GB" altLang="ja-JP" smtClean="0"/>
              <a:t>01/06/2020</a:t>
            </a:fld>
            <a:endParaRPr lang="ja-JP" altLang="en-US" dirty="0"/>
          </a:p>
        </p:txBody>
      </p:sp>
      <p:sp>
        <p:nvSpPr>
          <p:cNvPr id="13" name="Slide Number Placeholder 12">
            <a:extLst>
              <a:ext uri="{FF2B5EF4-FFF2-40B4-BE49-F238E27FC236}">
                <a16:creationId xmlns:a16="http://schemas.microsoft.com/office/drawing/2014/main" id="{4AEC98F8-FB1A-463C-ACF7-FD2CA94CE0D1}"/>
              </a:ext>
            </a:extLst>
          </p:cNvPr>
          <p:cNvSpPr>
            <a:spLocks noGrp="1"/>
          </p:cNvSpPr>
          <p:nvPr>
            <p:ph type="sldNum" sz="quarter" idx="4"/>
          </p:nvPr>
        </p:nvSpPr>
        <p:spPr/>
        <p:txBody>
          <a:bodyPr/>
          <a:lstStyle/>
          <a:p>
            <a:fld id="{6C921AB9-5F11-43C5-B957-02FF2E1FCA22}" type="slidenum">
              <a:rPr lang="ja-JP" altLang="en-US" smtClean="0"/>
              <a:pPr/>
              <a:t>32</a:t>
            </a:fld>
            <a:endParaRPr lang="ja-JP" altLang="en-US" dirty="0"/>
          </a:p>
        </p:txBody>
      </p:sp>
    </p:spTree>
    <p:extLst>
      <p:ext uri="{BB962C8B-B14F-4D97-AF65-F5344CB8AC3E}">
        <p14:creationId xmlns:p14="http://schemas.microsoft.com/office/powerpoint/2010/main" val="45506925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p:cNvSpPr txBox="1">
            <a:spLocks noChangeArrowheads="1"/>
          </p:cNvSpPr>
          <p:nvPr/>
        </p:nvSpPr>
        <p:spPr bwMode="auto">
          <a:xfrm>
            <a:off x="719997" y="720000"/>
            <a:ext cx="62616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400" b="1">
                <a:solidFill>
                  <a:srgbClr val="009EA0"/>
                </a:solidFill>
                <a:latin typeface="+mj-lt"/>
                <a:ea typeface="+mj-ea"/>
                <a:cs typeface="+mj-cs"/>
              </a:defRPr>
            </a:lvl1pPr>
            <a:lvl2pPr algn="l" rtl="0" eaLnBrk="0" fontAlgn="base" hangingPunct="0">
              <a:spcBef>
                <a:spcPct val="0"/>
              </a:spcBef>
              <a:spcAft>
                <a:spcPct val="0"/>
              </a:spcAft>
              <a:defRPr sz="2400" b="1">
                <a:solidFill>
                  <a:srgbClr val="009EA0"/>
                </a:solidFill>
                <a:latin typeface="Tahoma" pitchFamily="34" charset="0"/>
              </a:defRPr>
            </a:lvl2pPr>
            <a:lvl3pPr algn="l" rtl="0" eaLnBrk="0" fontAlgn="base" hangingPunct="0">
              <a:spcBef>
                <a:spcPct val="0"/>
              </a:spcBef>
              <a:spcAft>
                <a:spcPct val="0"/>
              </a:spcAft>
              <a:defRPr sz="2400" b="1">
                <a:solidFill>
                  <a:srgbClr val="009EA0"/>
                </a:solidFill>
                <a:latin typeface="Tahoma" pitchFamily="34" charset="0"/>
              </a:defRPr>
            </a:lvl3pPr>
            <a:lvl4pPr algn="l" rtl="0" eaLnBrk="0" fontAlgn="base" hangingPunct="0">
              <a:spcBef>
                <a:spcPct val="0"/>
              </a:spcBef>
              <a:spcAft>
                <a:spcPct val="0"/>
              </a:spcAft>
              <a:defRPr sz="2400" b="1">
                <a:solidFill>
                  <a:srgbClr val="009EA0"/>
                </a:solidFill>
                <a:latin typeface="Tahoma" pitchFamily="34" charset="0"/>
              </a:defRPr>
            </a:lvl4pPr>
            <a:lvl5pPr algn="l" rtl="0" eaLnBrk="0" fontAlgn="base" hangingPunct="0">
              <a:spcBef>
                <a:spcPct val="0"/>
              </a:spcBef>
              <a:spcAft>
                <a:spcPct val="0"/>
              </a:spcAft>
              <a:defRPr sz="2400" b="1">
                <a:solidFill>
                  <a:srgbClr val="009EA0"/>
                </a:solidFill>
                <a:latin typeface="Tahoma" pitchFamily="34" charset="0"/>
              </a:defRPr>
            </a:lvl5pPr>
            <a:lvl6pPr marL="457200" algn="l" rtl="0" fontAlgn="base">
              <a:spcBef>
                <a:spcPct val="0"/>
              </a:spcBef>
              <a:spcAft>
                <a:spcPct val="0"/>
              </a:spcAft>
              <a:defRPr sz="2400" b="1">
                <a:solidFill>
                  <a:srgbClr val="009EA0"/>
                </a:solidFill>
                <a:latin typeface="Tahoma" pitchFamily="34" charset="0"/>
              </a:defRPr>
            </a:lvl6pPr>
            <a:lvl7pPr marL="914400" algn="l" rtl="0" fontAlgn="base">
              <a:spcBef>
                <a:spcPct val="0"/>
              </a:spcBef>
              <a:spcAft>
                <a:spcPct val="0"/>
              </a:spcAft>
              <a:defRPr sz="2400" b="1">
                <a:solidFill>
                  <a:srgbClr val="009EA0"/>
                </a:solidFill>
                <a:latin typeface="Tahoma" pitchFamily="34" charset="0"/>
              </a:defRPr>
            </a:lvl7pPr>
            <a:lvl8pPr marL="1371600" algn="l" rtl="0" fontAlgn="base">
              <a:spcBef>
                <a:spcPct val="0"/>
              </a:spcBef>
              <a:spcAft>
                <a:spcPct val="0"/>
              </a:spcAft>
              <a:defRPr sz="2400" b="1">
                <a:solidFill>
                  <a:srgbClr val="009EA0"/>
                </a:solidFill>
                <a:latin typeface="Tahoma" pitchFamily="34" charset="0"/>
              </a:defRPr>
            </a:lvl8pPr>
            <a:lvl9pPr marL="1828800" algn="l" rtl="0" fontAlgn="base">
              <a:spcBef>
                <a:spcPct val="0"/>
              </a:spcBef>
              <a:spcAft>
                <a:spcPct val="0"/>
              </a:spcAft>
              <a:defRPr sz="2400" b="1">
                <a:solidFill>
                  <a:srgbClr val="009EA0"/>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chemeClr val="accent1">
                    <a:lumMod val="50000"/>
                  </a:schemeClr>
                </a:solidFill>
                <a:effectLst/>
                <a:uLnTx/>
                <a:uFillTx/>
                <a:latin typeface="Tahoma"/>
                <a:ea typeface="+mj-ea"/>
                <a:cs typeface="+mj-cs"/>
              </a:rPr>
              <a:t>Design Principles</a:t>
            </a:r>
          </a:p>
        </p:txBody>
      </p:sp>
      <p:sp>
        <p:nvSpPr>
          <p:cNvPr id="50" name="Rectangle 3">
            <a:extLst/>
          </p:cNvPr>
          <p:cNvSpPr txBox="1">
            <a:spLocks noChangeArrowheads="1"/>
          </p:cNvSpPr>
          <p:nvPr/>
        </p:nvSpPr>
        <p:spPr bwMode="auto">
          <a:xfrm>
            <a:off x="877888" y="1626815"/>
            <a:ext cx="7834312"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9EA0"/>
              </a:buClr>
              <a:buFont typeface="Tahoma" pitchFamily="34" charset="0"/>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400">
                <a:solidFill>
                  <a:schemeClr val="tx1"/>
                </a:solidFill>
                <a:latin typeface="Arial" charset="0"/>
              </a:defRPr>
            </a:lvl5pPr>
            <a:lvl6pPr marL="2514600" indent="-228600" algn="l" rtl="0" fontAlgn="base">
              <a:spcBef>
                <a:spcPct val="20000"/>
              </a:spcBef>
              <a:spcAft>
                <a:spcPct val="0"/>
              </a:spcAft>
              <a:buChar char="»"/>
              <a:defRPr sz="1400">
                <a:solidFill>
                  <a:schemeClr val="tx1"/>
                </a:solidFill>
                <a:latin typeface="Arial" charset="0"/>
              </a:defRPr>
            </a:lvl6pPr>
            <a:lvl7pPr marL="2971800" indent="-228600" algn="l" rtl="0" fontAlgn="base">
              <a:spcBef>
                <a:spcPct val="20000"/>
              </a:spcBef>
              <a:spcAft>
                <a:spcPct val="0"/>
              </a:spcAft>
              <a:buChar char="»"/>
              <a:defRPr sz="1400">
                <a:solidFill>
                  <a:schemeClr val="tx1"/>
                </a:solidFill>
                <a:latin typeface="Arial" charset="0"/>
              </a:defRPr>
            </a:lvl7pPr>
            <a:lvl8pPr marL="3429000" indent="-228600" algn="l" rtl="0" fontAlgn="base">
              <a:spcBef>
                <a:spcPct val="20000"/>
              </a:spcBef>
              <a:spcAft>
                <a:spcPct val="0"/>
              </a:spcAft>
              <a:buChar char="»"/>
              <a:defRPr sz="1400">
                <a:solidFill>
                  <a:schemeClr val="tx1"/>
                </a:solidFill>
                <a:latin typeface="Arial" charset="0"/>
              </a:defRPr>
            </a:lvl8pPr>
            <a:lvl9pPr marL="3886200" indent="-228600" algn="l" rtl="0" fontAlgn="base">
              <a:spcBef>
                <a:spcPct val="20000"/>
              </a:spcBef>
              <a:spcAft>
                <a:spcPct val="0"/>
              </a:spcAft>
              <a:buChar char="»"/>
              <a:defRPr sz="14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a:ln>
                  <a:noFill/>
                </a:ln>
                <a:solidFill>
                  <a:schemeClr val="accent1">
                    <a:lumMod val="50000"/>
                  </a:schemeClr>
                </a:solidFill>
                <a:effectLst/>
                <a:uLnTx/>
                <a:uFillTx/>
                <a:latin typeface="Tahoma"/>
                <a:ea typeface="+mn-ea"/>
                <a:cs typeface="+mn-cs"/>
              </a:rPr>
              <a:t>The countersunk hole through the glass has to transfer the load from wind, snow and self weight back to the supporting structure via the stainless steel fittings.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a:ln>
                <a:noFill/>
              </a:ln>
              <a:solidFill>
                <a:srgbClr val="BBE0E3">
                  <a:lumMod val="50000"/>
                </a:srgbClr>
              </a:solidFill>
              <a:effectLst/>
              <a:uLnTx/>
              <a:uFillTx/>
              <a:latin typeface="Tahoma"/>
              <a:ea typeface="+mn-ea"/>
              <a:cs typeface="+mn-cs"/>
            </a:endParaRPr>
          </a:p>
        </p:txBody>
      </p:sp>
      <p:grpSp>
        <p:nvGrpSpPr>
          <p:cNvPr id="51" name="Group 1046"/>
          <p:cNvGrpSpPr>
            <a:grpSpLocks/>
          </p:cNvGrpSpPr>
          <p:nvPr/>
        </p:nvGrpSpPr>
        <p:grpSpPr bwMode="auto">
          <a:xfrm>
            <a:off x="1176338" y="3046685"/>
            <a:ext cx="2328862" cy="1285875"/>
            <a:chOff x="134" y="1623"/>
            <a:chExt cx="2551" cy="1577"/>
          </a:xfrm>
        </p:grpSpPr>
        <p:sp>
          <p:nvSpPr>
            <p:cNvPr id="52" name="Text Box 1027">
              <a:extLst/>
            </p:cNvPr>
            <p:cNvSpPr txBox="1">
              <a:spLocks noChangeArrowheads="1"/>
            </p:cNvSpPr>
            <p:nvPr/>
          </p:nvSpPr>
          <p:spPr bwMode="auto">
            <a:xfrm>
              <a:off x="134" y="1623"/>
              <a:ext cx="2551"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Tahoma" panose="020B0604030504040204" pitchFamily="34" charset="0"/>
                </a:defRPr>
              </a:lvl1pPr>
              <a:lvl2pPr marL="742950" indent="-28575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fontAlgn="base">
                <a:spcBef>
                  <a:spcPct val="0"/>
                </a:spcBef>
                <a:spcAft>
                  <a:spcPct val="0"/>
                </a:spcAft>
                <a:defRPr/>
              </a:pPr>
              <a:r>
                <a:rPr lang="en-US" altLang="en-US" sz="1600" dirty="0">
                  <a:solidFill>
                    <a:schemeClr val="accent1">
                      <a:lumMod val="50000"/>
                    </a:schemeClr>
                  </a:solidFill>
                  <a:latin typeface="Tahoma"/>
                </a:rPr>
                <a:t>Standard slots &amp; holes in fittings:</a:t>
              </a:r>
            </a:p>
          </p:txBody>
        </p:sp>
        <p:sp>
          <p:nvSpPr>
            <p:cNvPr id="53" name="Text Box 1042">
              <a:extLst/>
            </p:cNvPr>
            <p:cNvSpPr txBox="1">
              <a:spLocks noChangeArrowheads="1"/>
            </p:cNvSpPr>
            <p:nvPr/>
          </p:nvSpPr>
          <p:spPr bwMode="auto">
            <a:xfrm>
              <a:off x="635" y="2332"/>
              <a:ext cx="1816"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Tahoma" panose="020B0604030504040204" pitchFamily="34" charset="0"/>
                </a:defRPr>
              </a:lvl1pPr>
              <a:lvl2pPr marL="742950" indent="-28575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fontAlgn="base">
                <a:spcBef>
                  <a:spcPct val="50000"/>
                </a:spcBef>
                <a:spcAft>
                  <a:spcPct val="0"/>
                </a:spcAft>
                <a:defRPr/>
              </a:pPr>
              <a:r>
                <a:rPr lang="en-US" altLang="en-US" sz="1600" dirty="0">
                  <a:solidFill>
                    <a:schemeClr val="accent1">
                      <a:lumMod val="50000"/>
                    </a:schemeClr>
                  </a:solidFill>
                  <a:latin typeface="Tahoma"/>
                </a:rPr>
                <a:t>9 x 18 mm slot</a:t>
              </a:r>
            </a:p>
            <a:p>
              <a:pPr fontAlgn="base">
                <a:spcBef>
                  <a:spcPct val="50000"/>
                </a:spcBef>
                <a:spcAft>
                  <a:spcPct val="0"/>
                </a:spcAft>
                <a:defRPr/>
              </a:pPr>
              <a:r>
                <a:rPr lang="en-US" altLang="en-US" sz="1600" dirty="0">
                  <a:solidFill>
                    <a:schemeClr val="accent1">
                      <a:lumMod val="50000"/>
                    </a:schemeClr>
                  </a:solidFill>
                  <a:latin typeface="Tahoma"/>
                </a:rPr>
                <a:t>18 mm dia. hole</a:t>
              </a:r>
            </a:p>
          </p:txBody>
        </p:sp>
        <p:sp>
          <p:nvSpPr>
            <p:cNvPr id="54" name="AutoShape 1043"/>
            <p:cNvSpPr>
              <a:spLocks noChangeArrowheads="1"/>
            </p:cNvSpPr>
            <p:nvPr/>
          </p:nvSpPr>
          <p:spPr bwMode="auto">
            <a:xfrm>
              <a:off x="240" y="2448"/>
              <a:ext cx="384" cy="144"/>
            </a:xfrm>
            <a:prstGeom prst="flowChartTerminator">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fontAlgn="base">
                <a:spcBef>
                  <a:spcPct val="0"/>
                </a:spcBef>
                <a:spcAft>
                  <a:spcPct val="0"/>
                </a:spcAft>
              </a:pPr>
              <a:endParaRPr lang="en-US" altLang="en-US" sz="2800">
                <a:solidFill>
                  <a:srgbClr val="000000"/>
                </a:solidFill>
                <a:latin typeface="Times New Roman" pitchFamily="18" charset="0"/>
              </a:endParaRPr>
            </a:p>
          </p:txBody>
        </p:sp>
        <p:sp>
          <p:nvSpPr>
            <p:cNvPr id="55" name="Oval 1044"/>
            <p:cNvSpPr>
              <a:spLocks noChangeArrowheads="1"/>
            </p:cNvSpPr>
            <p:nvPr/>
          </p:nvSpPr>
          <p:spPr bwMode="auto">
            <a:xfrm>
              <a:off x="301" y="2854"/>
              <a:ext cx="288"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fontAlgn="base">
                <a:spcBef>
                  <a:spcPct val="0"/>
                </a:spcBef>
                <a:spcAft>
                  <a:spcPct val="0"/>
                </a:spcAft>
              </a:pPr>
              <a:endParaRPr lang="en-US" altLang="en-US" sz="2800">
                <a:solidFill>
                  <a:srgbClr val="000000"/>
                </a:solidFill>
                <a:latin typeface="Times New Roman" pitchFamily="18" charset="0"/>
              </a:endParaRPr>
            </a:p>
          </p:txBody>
        </p:sp>
      </p:grpSp>
      <p:sp>
        <p:nvSpPr>
          <p:cNvPr id="56" name="Rectangle 1031"/>
          <p:cNvSpPr>
            <a:spLocks noChangeArrowheads="1"/>
          </p:cNvSpPr>
          <p:nvPr/>
        </p:nvSpPr>
        <p:spPr bwMode="auto">
          <a:xfrm>
            <a:off x="3692525" y="2886348"/>
            <a:ext cx="1990725" cy="17684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7" name="Oval 1032"/>
          <p:cNvSpPr>
            <a:spLocks noChangeArrowheads="1"/>
          </p:cNvSpPr>
          <p:nvPr/>
        </p:nvSpPr>
        <p:spPr bwMode="auto">
          <a:xfrm>
            <a:off x="3844925" y="3043510"/>
            <a:ext cx="84138" cy="82550"/>
          </a:xfrm>
          <a:prstGeom prst="ellipse">
            <a:avLst/>
          </a:prstGeom>
          <a:solidFill>
            <a:srgbClr val="FFFFFF"/>
          </a:solidFill>
          <a:ln w="9525">
            <a:solidFill>
              <a:srgbClr val="000000"/>
            </a:solidFill>
            <a:round/>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8" name="Oval 1033"/>
          <p:cNvSpPr>
            <a:spLocks noChangeArrowheads="1"/>
          </p:cNvSpPr>
          <p:nvPr/>
        </p:nvSpPr>
        <p:spPr bwMode="auto">
          <a:xfrm>
            <a:off x="3822700" y="4408760"/>
            <a:ext cx="84138" cy="82550"/>
          </a:xfrm>
          <a:prstGeom prst="ellipse">
            <a:avLst/>
          </a:prstGeom>
          <a:solidFill>
            <a:srgbClr val="FFFFFF"/>
          </a:solidFill>
          <a:ln w="9525">
            <a:solidFill>
              <a:srgbClr val="000000"/>
            </a:solidFill>
            <a:round/>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9" name="Oval 1034"/>
          <p:cNvSpPr>
            <a:spLocks noChangeArrowheads="1"/>
          </p:cNvSpPr>
          <p:nvPr/>
        </p:nvSpPr>
        <p:spPr bwMode="auto">
          <a:xfrm>
            <a:off x="5440363" y="4405585"/>
            <a:ext cx="84137" cy="80963"/>
          </a:xfrm>
          <a:prstGeom prst="ellipse">
            <a:avLst/>
          </a:prstGeom>
          <a:solidFill>
            <a:srgbClr val="FFFFFF"/>
          </a:solidFill>
          <a:ln w="9525">
            <a:solidFill>
              <a:srgbClr val="000000"/>
            </a:solidFill>
            <a:round/>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60" name="Oval 1035"/>
          <p:cNvSpPr>
            <a:spLocks noChangeArrowheads="1"/>
          </p:cNvSpPr>
          <p:nvPr/>
        </p:nvSpPr>
        <p:spPr bwMode="auto">
          <a:xfrm>
            <a:off x="5392738" y="3022873"/>
            <a:ext cx="84137" cy="82550"/>
          </a:xfrm>
          <a:prstGeom prst="ellipse">
            <a:avLst/>
          </a:prstGeom>
          <a:solidFill>
            <a:srgbClr val="FFFFFF"/>
          </a:solidFill>
          <a:ln w="9525">
            <a:solidFill>
              <a:srgbClr val="000000"/>
            </a:solidFill>
            <a:round/>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64" name="Group 1049"/>
          <p:cNvGrpSpPr>
            <a:grpSpLocks/>
          </p:cNvGrpSpPr>
          <p:nvPr/>
        </p:nvGrpSpPr>
        <p:grpSpPr bwMode="auto">
          <a:xfrm>
            <a:off x="3713163" y="2992710"/>
            <a:ext cx="1931987" cy="1608138"/>
            <a:chOff x="3161" y="1549"/>
            <a:chExt cx="1910" cy="1659"/>
          </a:xfrm>
        </p:grpSpPr>
        <p:sp>
          <p:nvSpPr>
            <p:cNvPr id="65" name="AutoShape 1045"/>
            <p:cNvSpPr>
              <a:spLocks noChangeArrowheads="1"/>
            </p:cNvSpPr>
            <p:nvPr/>
          </p:nvSpPr>
          <p:spPr bwMode="auto">
            <a:xfrm>
              <a:off x="3161" y="1573"/>
              <a:ext cx="384" cy="144"/>
            </a:xfrm>
            <a:prstGeom prst="flowChartTerminator">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fontAlgn="base">
                <a:spcBef>
                  <a:spcPct val="0"/>
                </a:spcBef>
                <a:spcAft>
                  <a:spcPct val="0"/>
                </a:spcAft>
              </a:pPr>
              <a:endParaRPr lang="en-US" altLang="en-US" sz="2800">
                <a:solidFill>
                  <a:srgbClr val="000000"/>
                </a:solidFill>
                <a:latin typeface="Times New Roman" pitchFamily="18" charset="0"/>
              </a:endParaRPr>
            </a:p>
          </p:txBody>
        </p:sp>
        <p:sp>
          <p:nvSpPr>
            <p:cNvPr id="66" name="AutoShape 1046"/>
            <p:cNvSpPr>
              <a:spLocks noChangeArrowheads="1"/>
            </p:cNvSpPr>
            <p:nvPr/>
          </p:nvSpPr>
          <p:spPr bwMode="auto">
            <a:xfrm>
              <a:off x="4677" y="1549"/>
              <a:ext cx="384" cy="144"/>
            </a:xfrm>
            <a:prstGeom prst="flowChartTerminator">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fontAlgn="base">
                <a:spcBef>
                  <a:spcPct val="0"/>
                </a:spcBef>
                <a:spcAft>
                  <a:spcPct val="0"/>
                </a:spcAft>
              </a:pPr>
              <a:endParaRPr lang="en-US" altLang="en-US" sz="2800">
                <a:solidFill>
                  <a:srgbClr val="000000"/>
                </a:solidFill>
                <a:latin typeface="Times New Roman" pitchFamily="18" charset="0"/>
              </a:endParaRPr>
            </a:p>
          </p:txBody>
        </p:sp>
        <p:sp>
          <p:nvSpPr>
            <p:cNvPr id="67" name="Oval 1047"/>
            <p:cNvSpPr>
              <a:spLocks noChangeArrowheads="1"/>
            </p:cNvSpPr>
            <p:nvPr/>
          </p:nvSpPr>
          <p:spPr bwMode="auto">
            <a:xfrm>
              <a:off x="3189" y="2902"/>
              <a:ext cx="288"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fontAlgn="base">
                <a:spcBef>
                  <a:spcPct val="0"/>
                </a:spcBef>
                <a:spcAft>
                  <a:spcPct val="0"/>
                </a:spcAft>
              </a:pPr>
              <a:endParaRPr lang="en-US" altLang="en-US" sz="2800">
                <a:solidFill>
                  <a:srgbClr val="000000"/>
                </a:solidFill>
                <a:latin typeface="Times New Roman" pitchFamily="18" charset="0"/>
              </a:endParaRPr>
            </a:p>
          </p:txBody>
        </p:sp>
        <p:sp>
          <p:nvSpPr>
            <p:cNvPr id="68" name="Oval 1048"/>
            <p:cNvSpPr>
              <a:spLocks noChangeArrowheads="1"/>
            </p:cNvSpPr>
            <p:nvPr/>
          </p:nvSpPr>
          <p:spPr bwMode="auto">
            <a:xfrm>
              <a:off x="4783" y="2920"/>
              <a:ext cx="288"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fontAlgn="base">
                <a:spcBef>
                  <a:spcPct val="0"/>
                </a:spcBef>
                <a:spcAft>
                  <a:spcPct val="0"/>
                </a:spcAft>
              </a:pPr>
              <a:endParaRPr lang="en-US" altLang="en-US" sz="2800">
                <a:solidFill>
                  <a:srgbClr val="000000"/>
                </a:solidFill>
                <a:latin typeface="Times New Roman" pitchFamily="18" charset="0"/>
              </a:endParaRPr>
            </a:p>
          </p:txBody>
        </p:sp>
      </p:grpSp>
      <p:pic>
        <p:nvPicPr>
          <p:cNvPr id="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3303860"/>
            <a:ext cx="3143696"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rrow: Right 10">
            <a:extLst/>
          </p:cNvPr>
          <p:cNvSpPr/>
          <p:nvPr/>
        </p:nvSpPr>
        <p:spPr>
          <a:xfrm rot="3712363">
            <a:off x="4741863" y="4554810"/>
            <a:ext cx="3162300" cy="142875"/>
          </a:xfrm>
          <a:prstGeom prst="rightArrow">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Tahoma"/>
              <a:ea typeface="+mn-ea"/>
              <a:cs typeface="+mn-cs"/>
            </a:endParaRPr>
          </a:p>
        </p:txBody>
      </p:sp>
      <p:sp>
        <p:nvSpPr>
          <p:cNvPr id="71" name="Arrow: Right 136">
            <a:extLst/>
          </p:cNvPr>
          <p:cNvSpPr/>
          <p:nvPr/>
        </p:nvSpPr>
        <p:spPr>
          <a:xfrm rot="1124255">
            <a:off x="5732463" y="4624660"/>
            <a:ext cx="1289050" cy="146050"/>
          </a:xfrm>
          <a:prstGeom prst="rightArrow">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Tahoma"/>
              <a:ea typeface="+mn-ea"/>
              <a:cs typeface="+mn-cs"/>
            </a:endParaRPr>
          </a:p>
        </p:txBody>
      </p:sp>
      <p:pic>
        <p:nvPicPr>
          <p:cNvPr id="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057" y="4321678"/>
            <a:ext cx="2660650" cy="179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 Box 1027">
            <a:extLst/>
          </p:cNvPr>
          <p:cNvSpPr txBox="1">
            <a:spLocks noChangeArrowheads="1"/>
          </p:cNvSpPr>
          <p:nvPr/>
        </p:nvSpPr>
        <p:spPr bwMode="auto">
          <a:xfrm>
            <a:off x="1152105" y="6031979"/>
            <a:ext cx="2501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Tahoma" panose="020B0604030504040204" pitchFamily="34" charset="0"/>
              </a:defRPr>
            </a:lvl1pPr>
            <a:lvl2pPr marL="742950" indent="-28575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fontAlgn="base">
              <a:spcBef>
                <a:spcPct val="0"/>
              </a:spcBef>
              <a:spcAft>
                <a:spcPct val="0"/>
              </a:spcAft>
              <a:defRPr/>
            </a:pPr>
            <a:r>
              <a:rPr lang="en-US" altLang="en-US" sz="1600" dirty="0">
                <a:solidFill>
                  <a:schemeClr val="accent1">
                    <a:lumMod val="50000"/>
                  </a:schemeClr>
                </a:solidFill>
                <a:latin typeface="Tahoma"/>
              </a:rPr>
              <a:t>Countersunk hole in glass</a:t>
            </a:r>
          </a:p>
        </p:txBody>
      </p:sp>
      <p:sp>
        <p:nvSpPr>
          <p:cNvPr id="74" name="Text Box 1027">
            <a:extLst/>
          </p:cNvPr>
          <p:cNvSpPr txBox="1">
            <a:spLocks noChangeArrowheads="1"/>
          </p:cNvSpPr>
          <p:nvPr/>
        </p:nvSpPr>
        <p:spPr bwMode="auto">
          <a:xfrm>
            <a:off x="6607175" y="3267348"/>
            <a:ext cx="2006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Tahoma" panose="020B0604030504040204" pitchFamily="34" charset="0"/>
              </a:defRPr>
            </a:lvl1pPr>
            <a:lvl2pPr marL="742950" indent="-28575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fontAlgn="base">
              <a:spcBef>
                <a:spcPct val="0"/>
              </a:spcBef>
              <a:spcAft>
                <a:spcPct val="0"/>
              </a:spcAft>
              <a:defRPr/>
            </a:pPr>
            <a:r>
              <a:rPr lang="en-US" altLang="en-US" sz="1600" dirty="0">
                <a:solidFill>
                  <a:schemeClr val="accent1">
                    <a:lumMod val="50000"/>
                  </a:schemeClr>
                </a:solidFill>
                <a:latin typeface="Tahoma"/>
              </a:rPr>
              <a:t>Typical Fitting Detail</a:t>
            </a:r>
          </a:p>
        </p:txBody>
      </p:sp>
      <p:pic>
        <p:nvPicPr>
          <p:cNvPr id="34" name="Picture 33">
            <a:extLst>
              <a:ext uri="{FF2B5EF4-FFF2-40B4-BE49-F238E27FC236}">
                <a16:creationId xmlns:a16="http://schemas.microsoft.com/office/drawing/2014/main" id="{1D30A75B-F4B6-4865-8D05-F0BB6965F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35" name="Rectangle 34">
            <a:extLst>
              <a:ext uri="{FF2B5EF4-FFF2-40B4-BE49-F238E27FC236}">
                <a16:creationId xmlns:a16="http://schemas.microsoft.com/office/drawing/2014/main" id="{569D55B2-79D3-4C1A-8B56-1560920F3A9E}"/>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4657E5A3-310E-47F3-87E4-7B38D4343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sp>
        <p:nvSpPr>
          <p:cNvPr id="4" name="Footer Placeholder 3">
            <a:extLst>
              <a:ext uri="{FF2B5EF4-FFF2-40B4-BE49-F238E27FC236}">
                <a16:creationId xmlns:a16="http://schemas.microsoft.com/office/drawing/2014/main" id="{1389DEE0-98EA-4741-975C-F3C0E4B38086}"/>
              </a:ext>
            </a:extLst>
          </p:cNvPr>
          <p:cNvSpPr>
            <a:spLocks noGrp="1"/>
          </p:cNvSpPr>
          <p:nvPr>
            <p:ph type="ftr" sz="quarter" idx="3"/>
          </p:nvPr>
        </p:nvSpPr>
        <p:spPr/>
        <p:txBody>
          <a:bodyPr/>
          <a:lstStyle/>
          <a:p>
            <a:r>
              <a:rPr lang="en-GB" altLang="ja-JP"/>
              <a:t>Speaker name</a:t>
            </a:r>
            <a:endParaRPr lang="ja-JP" altLang="en-US" dirty="0"/>
          </a:p>
        </p:txBody>
      </p:sp>
      <p:sp>
        <p:nvSpPr>
          <p:cNvPr id="5" name="Date Placeholder 4">
            <a:extLst>
              <a:ext uri="{FF2B5EF4-FFF2-40B4-BE49-F238E27FC236}">
                <a16:creationId xmlns:a16="http://schemas.microsoft.com/office/drawing/2014/main" id="{6BF42F7E-E52C-4D17-811C-898A57EC4863}"/>
              </a:ext>
            </a:extLst>
          </p:cNvPr>
          <p:cNvSpPr>
            <a:spLocks noGrp="1"/>
          </p:cNvSpPr>
          <p:nvPr>
            <p:ph type="dt" sz="half" idx="2"/>
          </p:nvPr>
        </p:nvSpPr>
        <p:spPr/>
        <p:txBody>
          <a:bodyPr/>
          <a:lstStyle/>
          <a:p>
            <a:fld id="{00511A85-CDDD-4446-A9D6-811216967C7E}" type="datetime1">
              <a:rPr lang="en-GB" altLang="ja-JP" smtClean="0"/>
              <a:t>01/06/2020</a:t>
            </a:fld>
            <a:endParaRPr lang="ja-JP" altLang="en-US" dirty="0"/>
          </a:p>
        </p:txBody>
      </p:sp>
      <p:sp>
        <p:nvSpPr>
          <p:cNvPr id="6" name="Slide Number Placeholder 5">
            <a:extLst>
              <a:ext uri="{FF2B5EF4-FFF2-40B4-BE49-F238E27FC236}">
                <a16:creationId xmlns:a16="http://schemas.microsoft.com/office/drawing/2014/main" id="{6520148A-503D-4D7F-8608-767D0612B90D}"/>
              </a:ext>
            </a:extLst>
          </p:cNvPr>
          <p:cNvSpPr>
            <a:spLocks noGrp="1"/>
          </p:cNvSpPr>
          <p:nvPr>
            <p:ph type="sldNum" sz="quarter" idx="4"/>
          </p:nvPr>
        </p:nvSpPr>
        <p:spPr/>
        <p:txBody>
          <a:bodyPr/>
          <a:lstStyle/>
          <a:p>
            <a:fld id="{6C921AB9-5F11-43C5-B957-02FF2E1FCA22}" type="slidenum">
              <a:rPr lang="ja-JP" altLang="en-US" smtClean="0"/>
              <a:pPr/>
              <a:t>33</a:t>
            </a:fld>
            <a:endParaRPr lang="ja-JP" altLang="en-US" dirty="0"/>
          </a:p>
        </p:txBody>
      </p:sp>
    </p:spTree>
    <p:extLst>
      <p:ext uri="{BB962C8B-B14F-4D97-AF65-F5344CB8AC3E}">
        <p14:creationId xmlns:p14="http://schemas.microsoft.com/office/powerpoint/2010/main" val="233580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anim calcmode="lin" valueType="num">
                                      <p:cBhvr>
                                        <p:cTn id="23" dur="1000" fill="hold"/>
                                        <p:tgtEl>
                                          <p:spTgt spid="60"/>
                                        </p:tgtEl>
                                        <p:attrNameLst>
                                          <p:attrName>ppt_x</p:attrName>
                                        </p:attrNameLst>
                                      </p:cBhvr>
                                      <p:tavLst>
                                        <p:tav tm="0">
                                          <p:val>
                                            <p:strVal val="#ppt_x"/>
                                          </p:val>
                                        </p:tav>
                                        <p:tav tm="100000">
                                          <p:val>
                                            <p:strVal val="#ppt_x"/>
                                          </p:val>
                                        </p:tav>
                                      </p:tavLst>
                                    </p:anim>
                                    <p:anim calcmode="lin" valueType="num">
                                      <p:cBhvr>
                                        <p:cTn id="24" dur="1000" fill="hold"/>
                                        <p:tgtEl>
                                          <p:spTgt spid="6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3" presetClass="entr" presetSubtype="16" fill="hold" nodeType="after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p:cTn id="33" dur="500" fill="hold"/>
                                        <p:tgtEl>
                                          <p:spTgt spid="64"/>
                                        </p:tgtEl>
                                        <p:attrNameLst>
                                          <p:attrName>ppt_w</p:attrName>
                                        </p:attrNameLst>
                                      </p:cBhvr>
                                      <p:tavLst>
                                        <p:tav tm="0">
                                          <p:val>
                                            <p:fltVal val="0"/>
                                          </p:val>
                                        </p:tav>
                                        <p:tav tm="100000">
                                          <p:val>
                                            <p:strVal val="#ppt_w"/>
                                          </p:val>
                                        </p:tav>
                                      </p:tavLst>
                                    </p:anim>
                                    <p:anim calcmode="lin" valueType="num">
                                      <p:cBhvr>
                                        <p:cTn id="34" dur="500" fill="hold"/>
                                        <p:tgtEl>
                                          <p:spTgt spid="64"/>
                                        </p:tgtEl>
                                        <p:attrNameLst>
                                          <p:attrName>ppt_h</p:attrName>
                                        </p:attrNameLst>
                                      </p:cBhvr>
                                      <p:tavLst>
                                        <p:tav tm="0">
                                          <p:val>
                                            <p:fltVal val="0"/>
                                          </p:val>
                                        </p:tav>
                                        <p:tav tm="100000">
                                          <p:val>
                                            <p:strVal val="#ppt_h"/>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500" fill="hold"/>
                                        <p:tgtEl>
                                          <p:spTgt spid="71"/>
                                        </p:tgtEl>
                                        <p:attrNameLst>
                                          <p:attrName>ppt_x</p:attrName>
                                        </p:attrNameLst>
                                      </p:cBhvr>
                                      <p:tavLst>
                                        <p:tav tm="0">
                                          <p:val>
                                            <p:strVal val="#ppt_x"/>
                                          </p:val>
                                        </p:tav>
                                        <p:tav tm="100000">
                                          <p:val>
                                            <p:strVal val="#ppt_x"/>
                                          </p:val>
                                        </p:tav>
                                      </p:tavLst>
                                    </p:anim>
                                    <p:anim calcmode="lin" valueType="num">
                                      <p:cBhvr additive="base">
                                        <p:cTn id="38" dur="500" fill="hold"/>
                                        <p:tgtEl>
                                          <p:spTgt spid="7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fill="hold"/>
                                        <p:tgtEl>
                                          <p:spTgt spid="70"/>
                                        </p:tgtEl>
                                        <p:attrNameLst>
                                          <p:attrName>ppt_x</p:attrName>
                                        </p:attrNameLst>
                                      </p:cBhvr>
                                      <p:tavLst>
                                        <p:tav tm="0">
                                          <p:val>
                                            <p:strVal val="#ppt_x"/>
                                          </p:val>
                                        </p:tav>
                                        <p:tav tm="100000">
                                          <p:val>
                                            <p:strVal val="#ppt_x"/>
                                          </p:val>
                                        </p:tav>
                                      </p:tavLst>
                                    </p:anim>
                                    <p:anim calcmode="lin" valueType="num">
                                      <p:cBhvr additive="base">
                                        <p:cTn id="4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70" grpId="0" animBg="1"/>
      <p:bldP spid="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p:cNvPr>
          <p:cNvSpPr txBox="1">
            <a:spLocks noChangeArrowheads="1"/>
          </p:cNvSpPr>
          <p:nvPr/>
        </p:nvSpPr>
        <p:spPr>
          <a:xfrm>
            <a:off x="719995" y="720000"/>
            <a:ext cx="6261630" cy="522000"/>
          </a:xfrm>
          <a:prstGeom prst="rect">
            <a:avLst/>
          </a:prstGeom>
        </p:spPr>
        <p:txBody>
          <a:bodyPr/>
          <a:lstStyle>
            <a:lvl1pPr algn="l" rtl="0" eaLnBrk="0" fontAlgn="base" hangingPunct="0">
              <a:spcBef>
                <a:spcPct val="0"/>
              </a:spcBef>
              <a:spcAft>
                <a:spcPct val="0"/>
              </a:spcAft>
              <a:defRPr sz="2400" b="1">
                <a:solidFill>
                  <a:srgbClr val="009EA0"/>
                </a:solidFill>
                <a:latin typeface="+mj-lt"/>
                <a:ea typeface="+mj-ea"/>
                <a:cs typeface="+mj-cs"/>
              </a:defRPr>
            </a:lvl1pPr>
            <a:lvl2pPr algn="l" rtl="0" eaLnBrk="0" fontAlgn="base" hangingPunct="0">
              <a:spcBef>
                <a:spcPct val="0"/>
              </a:spcBef>
              <a:spcAft>
                <a:spcPct val="0"/>
              </a:spcAft>
              <a:defRPr sz="2400" b="1">
                <a:solidFill>
                  <a:srgbClr val="009EA0"/>
                </a:solidFill>
                <a:latin typeface="Tahoma" pitchFamily="34" charset="0"/>
              </a:defRPr>
            </a:lvl2pPr>
            <a:lvl3pPr algn="l" rtl="0" eaLnBrk="0" fontAlgn="base" hangingPunct="0">
              <a:spcBef>
                <a:spcPct val="0"/>
              </a:spcBef>
              <a:spcAft>
                <a:spcPct val="0"/>
              </a:spcAft>
              <a:defRPr sz="2400" b="1">
                <a:solidFill>
                  <a:srgbClr val="009EA0"/>
                </a:solidFill>
                <a:latin typeface="Tahoma" pitchFamily="34" charset="0"/>
              </a:defRPr>
            </a:lvl3pPr>
            <a:lvl4pPr algn="l" rtl="0" eaLnBrk="0" fontAlgn="base" hangingPunct="0">
              <a:spcBef>
                <a:spcPct val="0"/>
              </a:spcBef>
              <a:spcAft>
                <a:spcPct val="0"/>
              </a:spcAft>
              <a:defRPr sz="2400" b="1">
                <a:solidFill>
                  <a:srgbClr val="009EA0"/>
                </a:solidFill>
                <a:latin typeface="Tahoma" pitchFamily="34" charset="0"/>
              </a:defRPr>
            </a:lvl4pPr>
            <a:lvl5pPr algn="l" rtl="0" eaLnBrk="0" fontAlgn="base" hangingPunct="0">
              <a:spcBef>
                <a:spcPct val="0"/>
              </a:spcBef>
              <a:spcAft>
                <a:spcPct val="0"/>
              </a:spcAft>
              <a:defRPr sz="2400" b="1">
                <a:solidFill>
                  <a:srgbClr val="009EA0"/>
                </a:solidFill>
                <a:latin typeface="Tahoma" pitchFamily="34" charset="0"/>
              </a:defRPr>
            </a:lvl5pPr>
            <a:lvl6pPr marL="457200" algn="l" rtl="0" fontAlgn="base">
              <a:spcBef>
                <a:spcPct val="0"/>
              </a:spcBef>
              <a:spcAft>
                <a:spcPct val="0"/>
              </a:spcAft>
              <a:defRPr sz="2400" b="1">
                <a:solidFill>
                  <a:srgbClr val="009EA0"/>
                </a:solidFill>
                <a:latin typeface="Tahoma" pitchFamily="34" charset="0"/>
              </a:defRPr>
            </a:lvl6pPr>
            <a:lvl7pPr marL="914400" algn="l" rtl="0" fontAlgn="base">
              <a:spcBef>
                <a:spcPct val="0"/>
              </a:spcBef>
              <a:spcAft>
                <a:spcPct val="0"/>
              </a:spcAft>
              <a:defRPr sz="2400" b="1">
                <a:solidFill>
                  <a:srgbClr val="009EA0"/>
                </a:solidFill>
                <a:latin typeface="Tahoma" pitchFamily="34" charset="0"/>
              </a:defRPr>
            </a:lvl7pPr>
            <a:lvl8pPr marL="1371600" algn="l" rtl="0" fontAlgn="base">
              <a:spcBef>
                <a:spcPct val="0"/>
              </a:spcBef>
              <a:spcAft>
                <a:spcPct val="0"/>
              </a:spcAft>
              <a:defRPr sz="2400" b="1">
                <a:solidFill>
                  <a:srgbClr val="009EA0"/>
                </a:solidFill>
                <a:latin typeface="Tahoma" pitchFamily="34" charset="0"/>
              </a:defRPr>
            </a:lvl8pPr>
            <a:lvl9pPr marL="1828800" algn="l" rtl="0" fontAlgn="base">
              <a:spcBef>
                <a:spcPct val="0"/>
              </a:spcBef>
              <a:spcAft>
                <a:spcPct val="0"/>
              </a:spcAft>
              <a:defRPr sz="2400" b="1">
                <a:solidFill>
                  <a:srgbClr val="009EA0"/>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chemeClr val="accent1">
                    <a:lumMod val="50000"/>
                  </a:schemeClr>
                </a:solidFill>
                <a:effectLst/>
                <a:uLnTx/>
                <a:uFillTx/>
                <a:latin typeface="Tahoma"/>
                <a:ea typeface="+mj-ea"/>
                <a:cs typeface="+mj-cs"/>
              </a:rPr>
              <a:t>Design Principles</a:t>
            </a:r>
          </a:p>
        </p:txBody>
      </p:sp>
      <p:sp>
        <p:nvSpPr>
          <p:cNvPr id="4" name="Rectangle 3">
            <a:extLst/>
          </p:cNvPr>
          <p:cNvSpPr/>
          <p:nvPr/>
        </p:nvSpPr>
        <p:spPr>
          <a:xfrm>
            <a:off x="548302" y="1617897"/>
            <a:ext cx="3143786" cy="369332"/>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Finite Element Analysis (FEA)</a:t>
            </a:r>
          </a:p>
        </p:txBody>
      </p:sp>
      <p:sp>
        <p:nvSpPr>
          <p:cNvPr id="5" name="Text Box 6">
            <a:extLst/>
          </p:cNvPr>
          <p:cNvSpPr txBox="1">
            <a:spLocks noChangeArrowheads="1"/>
          </p:cNvSpPr>
          <p:nvPr/>
        </p:nvSpPr>
        <p:spPr bwMode="auto">
          <a:xfrm>
            <a:off x="6121993" y="6116000"/>
            <a:ext cx="2343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r" eaLnBrk="0" fontAlgn="base" hangingPunct="0">
              <a:spcBef>
                <a:spcPct val="0"/>
              </a:spcBef>
              <a:spcAft>
                <a:spcPct val="0"/>
              </a:spcAft>
              <a:defRPr sz="1600">
                <a:solidFill>
                  <a:schemeClr val="tx1"/>
                </a:solidFill>
                <a:latin typeface="Times New Roman" pitchFamily="18" charset="0"/>
              </a:defRPr>
            </a:lvl6pPr>
            <a:lvl7pPr marL="2971800" indent="-228600" algn="r" eaLnBrk="0" fontAlgn="base" hangingPunct="0">
              <a:spcBef>
                <a:spcPct val="0"/>
              </a:spcBef>
              <a:spcAft>
                <a:spcPct val="0"/>
              </a:spcAft>
              <a:defRPr sz="1600">
                <a:solidFill>
                  <a:schemeClr val="tx1"/>
                </a:solidFill>
                <a:latin typeface="Times New Roman" pitchFamily="18" charset="0"/>
              </a:defRPr>
            </a:lvl7pPr>
            <a:lvl8pPr marL="3429000" indent="-228600" algn="r" eaLnBrk="0" fontAlgn="base" hangingPunct="0">
              <a:spcBef>
                <a:spcPct val="0"/>
              </a:spcBef>
              <a:spcAft>
                <a:spcPct val="0"/>
              </a:spcAft>
              <a:defRPr sz="1600">
                <a:solidFill>
                  <a:schemeClr val="tx1"/>
                </a:solidFill>
                <a:latin typeface="Times New Roman" pitchFamily="18" charset="0"/>
              </a:defRPr>
            </a:lvl8pPr>
            <a:lvl9pPr marL="3886200" indent="-228600" algn="r" eaLnBrk="0" fontAlgn="base" hangingPunct="0">
              <a:spcBef>
                <a:spcPct val="0"/>
              </a:spcBef>
              <a:spcAft>
                <a:spcPct val="0"/>
              </a:spcAft>
              <a:defRPr sz="1600">
                <a:solidFill>
                  <a:schemeClr val="tx1"/>
                </a:solidFill>
                <a:latin typeface="Times New Roman" pitchFamily="18" charset="0"/>
              </a:defRPr>
            </a:lvl9pPr>
          </a:lstStyle>
          <a:p>
            <a:pPr fontAlgn="base">
              <a:lnSpc>
                <a:spcPct val="90000"/>
              </a:lnSpc>
              <a:spcBef>
                <a:spcPct val="0"/>
              </a:spcBef>
              <a:spcAft>
                <a:spcPct val="0"/>
              </a:spcAft>
              <a:defRPr/>
            </a:pPr>
            <a:r>
              <a:rPr lang="en-GB" altLang="en-US" sz="1800" dirty="0">
                <a:solidFill>
                  <a:schemeClr val="accent1">
                    <a:lumMod val="50000"/>
                  </a:schemeClr>
                </a:solidFill>
                <a:latin typeface="Tahoma"/>
              </a:rPr>
              <a:t>Strain gauge analysis</a:t>
            </a:r>
          </a:p>
        </p:txBody>
      </p:sp>
      <p:pic>
        <p:nvPicPr>
          <p:cNvPr id="7" name="Picture 11"/>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78857" y="1988268"/>
            <a:ext cx="2456879" cy="226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Wintec Fin Buckli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20195" y="4035500"/>
            <a:ext cx="2232248" cy="2083756"/>
          </a:xfrm>
          <a:prstGeom prst="rect">
            <a:avLst/>
          </a:prstGeom>
        </p:spPr>
      </p:pic>
      <p:pic>
        <p:nvPicPr>
          <p:cNvPr id="8" name="Picture 1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52120" y="1511628"/>
            <a:ext cx="2456879" cy="241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StrainGaugeChainsAppliedNearHole-NonCSKSide.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32895" y="3983635"/>
            <a:ext cx="2232248" cy="208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a:extLst/>
          </p:cNvPr>
          <p:cNvSpPr txBox="1">
            <a:spLocks noChangeArrowheads="1"/>
          </p:cNvSpPr>
          <p:nvPr/>
        </p:nvSpPr>
        <p:spPr bwMode="auto">
          <a:xfrm>
            <a:off x="1707556" y="6189371"/>
            <a:ext cx="30575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algn="r" eaLnBrk="0" fontAlgn="base" hangingPunct="0">
              <a:spcBef>
                <a:spcPct val="0"/>
              </a:spcBef>
              <a:spcAft>
                <a:spcPct val="0"/>
              </a:spcAft>
              <a:defRPr sz="1600">
                <a:solidFill>
                  <a:schemeClr val="tx1"/>
                </a:solidFill>
                <a:latin typeface="Times New Roman" pitchFamily="18" charset="0"/>
              </a:defRPr>
            </a:lvl6pPr>
            <a:lvl7pPr marL="2971800" indent="-228600" algn="r" eaLnBrk="0" fontAlgn="base" hangingPunct="0">
              <a:spcBef>
                <a:spcPct val="0"/>
              </a:spcBef>
              <a:spcAft>
                <a:spcPct val="0"/>
              </a:spcAft>
              <a:defRPr sz="1600">
                <a:solidFill>
                  <a:schemeClr val="tx1"/>
                </a:solidFill>
                <a:latin typeface="Times New Roman" pitchFamily="18" charset="0"/>
              </a:defRPr>
            </a:lvl7pPr>
            <a:lvl8pPr marL="3429000" indent="-228600" algn="r" eaLnBrk="0" fontAlgn="base" hangingPunct="0">
              <a:spcBef>
                <a:spcPct val="0"/>
              </a:spcBef>
              <a:spcAft>
                <a:spcPct val="0"/>
              </a:spcAft>
              <a:defRPr sz="1600">
                <a:solidFill>
                  <a:schemeClr val="tx1"/>
                </a:solidFill>
                <a:latin typeface="Times New Roman" pitchFamily="18" charset="0"/>
              </a:defRPr>
            </a:lvl8pPr>
            <a:lvl9pPr marL="3886200" indent="-228600" algn="r" eaLnBrk="0" fontAlgn="base" hangingPunct="0">
              <a:spcBef>
                <a:spcPct val="0"/>
              </a:spcBef>
              <a:spcAft>
                <a:spcPct val="0"/>
              </a:spcAft>
              <a:defRPr sz="1600">
                <a:solidFill>
                  <a:schemeClr val="tx1"/>
                </a:solidFill>
                <a:latin typeface="Times New Roman" pitchFamily="18" charset="0"/>
              </a:defRPr>
            </a:lvl9pPr>
          </a:lstStyle>
          <a:p>
            <a:pPr fontAlgn="base">
              <a:lnSpc>
                <a:spcPct val="90000"/>
              </a:lnSpc>
              <a:spcBef>
                <a:spcPct val="0"/>
              </a:spcBef>
              <a:spcAft>
                <a:spcPct val="0"/>
              </a:spcAft>
              <a:defRPr/>
            </a:pPr>
            <a:r>
              <a:rPr lang="en-GB" altLang="en-US" sz="1800" dirty="0">
                <a:solidFill>
                  <a:schemeClr val="accent1">
                    <a:lumMod val="50000"/>
                  </a:schemeClr>
                </a:solidFill>
                <a:latin typeface="Tahoma"/>
              </a:rPr>
              <a:t>FEA Simulation Video (Click)</a:t>
            </a:r>
          </a:p>
        </p:txBody>
      </p:sp>
      <p:pic>
        <p:nvPicPr>
          <p:cNvPr id="15" name="Picture 14">
            <a:extLst>
              <a:ext uri="{FF2B5EF4-FFF2-40B4-BE49-F238E27FC236}">
                <a16:creationId xmlns:a16="http://schemas.microsoft.com/office/drawing/2014/main" id="{1A076C9B-3464-4481-9C63-20642F869F9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7" name="Rectangle 16">
            <a:extLst>
              <a:ext uri="{FF2B5EF4-FFF2-40B4-BE49-F238E27FC236}">
                <a16:creationId xmlns:a16="http://schemas.microsoft.com/office/drawing/2014/main" id="{14AFD35F-D503-4DD8-94F9-7F4EDB546F96}"/>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205C921-A555-4A10-8088-42601D1B8C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sp>
        <p:nvSpPr>
          <p:cNvPr id="10" name="Footer Placeholder 9">
            <a:extLst>
              <a:ext uri="{FF2B5EF4-FFF2-40B4-BE49-F238E27FC236}">
                <a16:creationId xmlns:a16="http://schemas.microsoft.com/office/drawing/2014/main" id="{A79A4874-8869-42E8-A38A-8487A5242332}"/>
              </a:ext>
            </a:extLst>
          </p:cNvPr>
          <p:cNvSpPr>
            <a:spLocks noGrp="1"/>
          </p:cNvSpPr>
          <p:nvPr>
            <p:ph type="ftr" sz="quarter" idx="3"/>
          </p:nvPr>
        </p:nvSpPr>
        <p:spPr/>
        <p:txBody>
          <a:bodyPr/>
          <a:lstStyle/>
          <a:p>
            <a:r>
              <a:rPr lang="en-GB" altLang="ja-JP"/>
              <a:t>Speaker name</a:t>
            </a:r>
            <a:endParaRPr lang="ja-JP" altLang="en-US" dirty="0"/>
          </a:p>
        </p:txBody>
      </p:sp>
      <p:sp>
        <p:nvSpPr>
          <p:cNvPr id="14" name="Date Placeholder 13">
            <a:extLst>
              <a:ext uri="{FF2B5EF4-FFF2-40B4-BE49-F238E27FC236}">
                <a16:creationId xmlns:a16="http://schemas.microsoft.com/office/drawing/2014/main" id="{A7F6179C-645D-487C-B9E6-AF7A9D6C6BB8}"/>
              </a:ext>
            </a:extLst>
          </p:cNvPr>
          <p:cNvSpPr>
            <a:spLocks noGrp="1"/>
          </p:cNvSpPr>
          <p:nvPr>
            <p:ph type="dt" sz="half" idx="2"/>
          </p:nvPr>
        </p:nvSpPr>
        <p:spPr/>
        <p:txBody>
          <a:bodyPr/>
          <a:lstStyle/>
          <a:p>
            <a:fld id="{CB5A3B84-25A8-45DF-A273-378A980B9907}" type="datetime1">
              <a:rPr lang="en-GB" altLang="ja-JP" smtClean="0"/>
              <a:t>01/06/2020</a:t>
            </a:fld>
            <a:endParaRPr lang="ja-JP" altLang="en-US" dirty="0"/>
          </a:p>
        </p:txBody>
      </p:sp>
      <p:sp>
        <p:nvSpPr>
          <p:cNvPr id="16" name="Slide Number Placeholder 15">
            <a:extLst>
              <a:ext uri="{FF2B5EF4-FFF2-40B4-BE49-F238E27FC236}">
                <a16:creationId xmlns:a16="http://schemas.microsoft.com/office/drawing/2014/main" id="{73C60F14-2241-4245-AD2F-75E0EF496F41}"/>
              </a:ext>
            </a:extLst>
          </p:cNvPr>
          <p:cNvSpPr>
            <a:spLocks noGrp="1"/>
          </p:cNvSpPr>
          <p:nvPr>
            <p:ph type="sldNum" sz="quarter" idx="4"/>
          </p:nvPr>
        </p:nvSpPr>
        <p:spPr/>
        <p:txBody>
          <a:bodyPr/>
          <a:lstStyle/>
          <a:p>
            <a:fld id="{6C921AB9-5F11-43C5-B957-02FF2E1FCA22}" type="slidenum">
              <a:rPr lang="ja-JP" altLang="en-US" smtClean="0"/>
              <a:pPr/>
              <a:t>34</a:t>
            </a:fld>
            <a:endParaRPr lang="ja-JP" altLang="en-US" dirty="0"/>
          </a:p>
        </p:txBody>
      </p:sp>
    </p:spTree>
    <p:extLst>
      <p:ext uri="{BB962C8B-B14F-4D97-AF65-F5344CB8AC3E}">
        <p14:creationId xmlns:p14="http://schemas.microsoft.com/office/powerpoint/2010/main" val="268493689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fullScrn="1">
              <p:cMediaNode vol="80000">
                <p:cTn id="7" fill="hold" display="0">
                  <p:stCondLst>
                    <p:cond delay="indefinite"/>
                  </p:stCondLst>
                </p:cTn>
                <p:tgtEl>
                  <p:spTgt spid="1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3"/>
          <p:cNvSpPr txBox="1">
            <a:spLocks noChangeArrowheads="1"/>
          </p:cNvSpPr>
          <p:nvPr/>
        </p:nvSpPr>
        <p:spPr bwMode="auto">
          <a:xfrm>
            <a:off x="739310" y="1862266"/>
            <a:ext cx="4766403" cy="3847207"/>
          </a:xfrm>
          <a:prstGeom prst="rect">
            <a:avLst/>
          </a:prstGeom>
          <a:noFill/>
          <a:ln w="9525">
            <a:noFill/>
            <a:miter lim="800000"/>
            <a:headEnd/>
            <a:tailEnd/>
          </a:ln>
        </p:spPr>
        <p:txBody>
          <a:bodyPr wrap="square">
            <a:spAutoFit/>
          </a:bodyPr>
          <a:lstStyle/>
          <a:p>
            <a:pPr marL="342900" indent="-342900">
              <a:lnSpc>
                <a:spcPct val="95000"/>
              </a:lnSpc>
              <a:spcBef>
                <a:spcPct val="25000"/>
              </a:spcBef>
              <a:buFont typeface="Arial" panose="020B0604020202020204" pitchFamily="34" charset="0"/>
              <a:buChar cha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Frameless</a:t>
            </a:r>
          </a:p>
          <a:p>
            <a:pPr marL="342900" indent="-342900">
              <a:lnSpc>
                <a:spcPct val="95000"/>
              </a:lnSpc>
              <a:spcBef>
                <a:spcPct val="25000"/>
              </a:spcBef>
              <a:buFont typeface="Arial" panose="020B0604020202020204" pitchFamily="34" charset="0"/>
              <a:buChar char="•"/>
            </a:pPr>
            <a:r>
              <a:rPr lang="en-GB"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Reduced sight lines</a:t>
            </a:r>
          </a:p>
          <a:p>
            <a:pPr marL="800100" lvl="1" indent="-342900">
              <a:lnSpc>
                <a:spcPct val="95000"/>
              </a:lnSpc>
              <a:spcBef>
                <a:spcPct val="25000"/>
              </a:spcBef>
              <a:buFont typeface="Arial" panose="020B0604020202020204" pitchFamily="34" charset="0"/>
              <a:buChar char="•"/>
            </a:pPr>
            <a:r>
              <a:rPr lang="en-GB" altLang="en-US"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Highly attractive environments</a:t>
            </a:r>
          </a:p>
          <a:p>
            <a:pPr marL="800100" lvl="1" indent="-342900">
              <a:lnSpc>
                <a:spcPct val="95000"/>
              </a:lnSpc>
              <a:spcBef>
                <a:spcPct val="25000"/>
              </a:spcBef>
              <a:buFont typeface="Arial" panose="020B0604020202020204" pitchFamily="34" charset="0"/>
              <a:buChar char="•"/>
            </a:pPr>
            <a:r>
              <a:rPr lang="en-GB" altLang="en-US"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More light and a greater sense of space</a:t>
            </a:r>
          </a:p>
          <a:p>
            <a:pPr marL="342900" indent="-342900">
              <a:lnSpc>
                <a:spcPct val="95000"/>
              </a:lnSpc>
              <a:spcBef>
                <a:spcPct val="25000"/>
              </a:spcBef>
              <a:buFont typeface="Arial" panose="020B0604020202020204" pitchFamily="34" charset="0"/>
              <a:buChar char="•"/>
            </a:pP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Durability testing of the system to ensure long life expectancy</a:t>
            </a:r>
            <a:endPar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95000"/>
              </a:lnSpc>
              <a:spcBef>
                <a:spcPct val="25000"/>
              </a:spcBef>
              <a:buFont typeface="Arial" panose="020B0604020202020204" pitchFamily="34" charset="0"/>
              <a:buChar cha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Resistant to 300 mph winds</a:t>
            </a:r>
          </a:p>
          <a:p>
            <a:pPr marL="342900" indent="-342900">
              <a:lnSpc>
                <a:spcPct val="95000"/>
              </a:lnSpc>
              <a:spcBef>
                <a:spcPct val="25000"/>
              </a:spcBef>
              <a:buFont typeface="Arial" panose="020B0604020202020204" pitchFamily="34" charset="0"/>
              <a:buChar cha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Designed to minimise deflection</a:t>
            </a:r>
          </a:p>
          <a:p>
            <a:pPr marL="342900" indent="-342900">
              <a:lnSpc>
                <a:spcPct val="95000"/>
              </a:lnSpc>
              <a:spcBef>
                <a:spcPct val="25000"/>
              </a:spcBef>
              <a:buFont typeface="Arial" panose="020B0604020202020204" pitchFamily="34" charset="0"/>
              <a:buChar cha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Specifiable for bomb blast, earthquakes &amp; typhoons</a:t>
            </a:r>
          </a:p>
        </p:txBody>
      </p:sp>
      <p:sp>
        <p:nvSpPr>
          <p:cNvPr id="7" name="Rectangle 11"/>
          <p:cNvSpPr txBox="1">
            <a:spLocks noChangeArrowheads="1"/>
          </p:cNvSpPr>
          <p:nvPr/>
        </p:nvSpPr>
        <p:spPr bwMode="auto">
          <a:xfrm>
            <a:off x="719997" y="720000"/>
            <a:ext cx="6261630" cy="52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fontAlgn="base" hangingPunct="0">
              <a:spcBef>
                <a:spcPct val="20000"/>
              </a:spcBef>
              <a:spcAft>
                <a:spcPct val="0"/>
              </a:spcAft>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Point Fixed Glazing Advantages</a:t>
            </a:r>
            <a:endParaRPr lang="en-GB" sz="3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0205DBB5-0829-480C-949F-324EB9A2E7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2" name="Rectangle 11">
            <a:extLst>
              <a:ext uri="{FF2B5EF4-FFF2-40B4-BE49-F238E27FC236}">
                <a16:creationId xmlns:a16="http://schemas.microsoft.com/office/drawing/2014/main" id="{A476B26D-891F-4AC7-B415-1422AF0AA04A}"/>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2">
            <a:extLst>
              <a:ext uri="{FF2B5EF4-FFF2-40B4-BE49-F238E27FC236}">
                <a16:creationId xmlns:a16="http://schemas.microsoft.com/office/drawing/2014/main" id="{3C4214E9-8875-4531-BC85-B1535322CC9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13614" y="1959208"/>
            <a:ext cx="3031867" cy="366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7E6D6D75-4562-466B-9A89-913045C6CCCD}"/>
              </a:ext>
            </a:extLst>
          </p:cNvPr>
          <p:cNvSpPr txBox="1"/>
          <p:nvPr/>
        </p:nvSpPr>
        <p:spPr>
          <a:xfrm>
            <a:off x="6002511" y="5709473"/>
            <a:ext cx="2254071" cy="523220"/>
          </a:xfrm>
          <a:prstGeom prst="rect">
            <a:avLst/>
          </a:prstGeom>
          <a:noFill/>
        </p:spPr>
        <p:txBody>
          <a:bodyPr wrap="square">
            <a:spAutoFit/>
          </a:bodyPr>
          <a:lstStyle/>
          <a:p>
            <a:pPr>
              <a:defRPr/>
            </a:pPr>
            <a:r>
              <a:rPr lang="en-GB" sz="14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Wintech Engineering Ltd, Telford  April 2018</a:t>
            </a:r>
          </a:p>
        </p:txBody>
      </p:sp>
      <p:pic>
        <p:nvPicPr>
          <p:cNvPr id="8" name="Picture 7">
            <a:extLst>
              <a:ext uri="{FF2B5EF4-FFF2-40B4-BE49-F238E27FC236}">
                <a16:creationId xmlns:a16="http://schemas.microsoft.com/office/drawing/2014/main" id="{6E2A1FB0-3B46-4B96-AE20-B92D6F77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sp>
        <p:nvSpPr>
          <p:cNvPr id="3" name="Slide Number Placeholder 2">
            <a:extLst>
              <a:ext uri="{FF2B5EF4-FFF2-40B4-BE49-F238E27FC236}">
                <a16:creationId xmlns:a16="http://schemas.microsoft.com/office/drawing/2014/main" id="{568EA16C-AD05-4BC4-B089-D3CDE4F78BD1}"/>
              </a:ext>
            </a:extLst>
          </p:cNvPr>
          <p:cNvSpPr>
            <a:spLocks noGrp="1"/>
          </p:cNvSpPr>
          <p:nvPr>
            <p:ph type="sldNum" sz="quarter" idx="10"/>
          </p:nvPr>
        </p:nvSpPr>
        <p:spPr/>
        <p:txBody>
          <a:bodyPr/>
          <a:lstStyle/>
          <a:p>
            <a:pPr>
              <a:defRPr/>
            </a:pPr>
            <a:fld id="{2E378A48-1D1A-407C-9EE7-8FC6DF3B93D3}" type="slidenum">
              <a:rPr lang="en-GB" smtClean="0"/>
              <a:pPr>
                <a:defRPr/>
              </a:pPr>
              <a:t>35</a:t>
            </a:fld>
            <a:endParaRPr lang="en-GB"/>
          </a:p>
        </p:txBody>
      </p:sp>
    </p:spTree>
    <p:extLst>
      <p:ext uri="{BB962C8B-B14F-4D97-AF65-F5344CB8AC3E}">
        <p14:creationId xmlns:p14="http://schemas.microsoft.com/office/powerpoint/2010/main" val="1949479539"/>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D2EFC981-70EA-48E3-B03E-1A123A510F44}"/>
              </a:ext>
            </a:extLst>
          </p:cNvPr>
          <p:cNvGrpSpPr/>
          <p:nvPr/>
        </p:nvGrpSpPr>
        <p:grpSpPr>
          <a:xfrm>
            <a:off x="3254985" y="1353788"/>
            <a:ext cx="2718688" cy="2293505"/>
            <a:chOff x="3254985" y="1353788"/>
            <a:chExt cx="2718688" cy="2293505"/>
          </a:xfrm>
        </p:grpSpPr>
        <p:grpSp>
          <p:nvGrpSpPr>
            <p:cNvPr id="3" name="Group 15"/>
            <p:cNvGrpSpPr>
              <a:grpSpLocks/>
            </p:cNvGrpSpPr>
            <p:nvPr/>
          </p:nvGrpSpPr>
          <p:grpSpPr bwMode="auto">
            <a:xfrm>
              <a:off x="3254985" y="1353788"/>
              <a:ext cx="2718688" cy="2293505"/>
              <a:chOff x="1947" y="432"/>
              <a:chExt cx="1883" cy="1716"/>
            </a:xfrm>
          </p:grpSpPr>
          <p:sp>
            <p:nvSpPr>
              <p:cNvPr id="4" name="Oval 16"/>
              <p:cNvSpPr>
                <a:spLocks noChangeArrowheads="1"/>
              </p:cNvSpPr>
              <p:nvPr/>
            </p:nvSpPr>
            <p:spPr bwMode="auto">
              <a:xfrm>
                <a:off x="2112" y="432"/>
                <a:ext cx="1584" cy="1632"/>
              </a:xfrm>
              <a:prstGeom prst="ellipse">
                <a:avLst/>
              </a:prstGeom>
              <a:gradFill rotWithShape="0">
                <a:gsLst>
                  <a:gs pos="0">
                    <a:srgbClr val="00CCFF"/>
                  </a:gs>
                  <a:gs pos="100000">
                    <a:srgbClr val="00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5" name="Group 17"/>
              <p:cNvGrpSpPr>
                <a:grpSpLocks/>
              </p:cNvGrpSpPr>
              <p:nvPr/>
            </p:nvGrpSpPr>
            <p:grpSpPr bwMode="auto">
              <a:xfrm>
                <a:off x="2688" y="672"/>
                <a:ext cx="339" cy="1152"/>
                <a:chOff x="2016" y="1728"/>
                <a:chExt cx="339" cy="1152"/>
              </a:xfrm>
            </p:grpSpPr>
            <p:sp>
              <p:nvSpPr>
                <p:cNvPr id="7" name="Rectangle 18"/>
                <p:cNvSpPr>
                  <a:spLocks noChangeArrowheads="1"/>
                </p:cNvSpPr>
                <p:nvPr/>
              </p:nvSpPr>
              <p:spPr bwMode="auto">
                <a:xfrm>
                  <a:off x="2016" y="1728"/>
                  <a:ext cx="19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8" name="Rectangle 19"/>
                <p:cNvSpPr>
                  <a:spLocks noChangeArrowheads="1"/>
                </p:cNvSpPr>
                <p:nvPr/>
              </p:nvSpPr>
              <p:spPr bwMode="auto">
                <a:xfrm flipH="1">
                  <a:off x="2208" y="1728"/>
                  <a:ext cx="25" cy="1152"/>
                </a:xfrm>
                <a:prstGeom prst="rect">
                  <a:avLst/>
                </a:prstGeom>
                <a:solidFill>
                  <a:srgbClr val="CCFFFF"/>
                </a:solidFill>
                <a:ln w="9525">
                  <a:solidFill>
                    <a:srgbClr val="99CC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9" name="Rectangle 20"/>
                <p:cNvSpPr>
                  <a:spLocks noChangeArrowheads="1"/>
                </p:cNvSpPr>
                <p:nvPr/>
              </p:nvSpPr>
              <p:spPr bwMode="auto">
                <a:xfrm>
                  <a:off x="2239" y="1728"/>
                  <a:ext cx="116"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6" name="Text Box 21">
                <a:extLst/>
              </p:cNvPr>
              <p:cNvSpPr txBox="1">
                <a:spLocks noChangeArrowheads="1"/>
              </p:cNvSpPr>
              <p:nvPr/>
            </p:nvSpPr>
            <p:spPr bwMode="auto">
              <a:xfrm>
                <a:off x="1947" y="1918"/>
                <a:ext cx="1883" cy="230"/>
              </a:xfrm>
              <a:prstGeom prst="rect">
                <a:avLst/>
              </a:prstGeom>
              <a:solidFill>
                <a:srgbClr val="FFFFFF"/>
              </a:solidFill>
              <a:ln w="38100">
                <a:gradFill>
                  <a:gsLst>
                    <a:gs pos="0">
                      <a:srgbClr val="BBE0E3">
                        <a:lumMod val="5000"/>
                        <a:lumOff val="95000"/>
                      </a:srgbClr>
                    </a:gs>
                    <a:gs pos="74000">
                      <a:srgbClr val="BBE0E3">
                        <a:lumMod val="45000"/>
                        <a:lumOff val="55000"/>
                      </a:srgbClr>
                    </a:gs>
                    <a:gs pos="83000">
                      <a:srgbClr val="BBE0E3">
                        <a:lumMod val="45000"/>
                        <a:lumOff val="55000"/>
                      </a:srgbClr>
                    </a:gs>
                    <a:gs pos="100000">
                      <a:srgbClr val="BBE0E3">
                        <a:lumMod val="30000"/>
                        <a:lumOff val="70000"/>
                      </a:srgbClr>
                    </a:gs>
                  </a:gsLst>
                  <a:lin ang="5400000" scaled="1"/>
                </a:gradFill>
                <a:miter lim="800000"/>
                <a:headEnd/>
                <a:tailEnd/>
              </a:ln>
            </p:spPr>
            <p:txBody>
              <a:bodyPr wrap="square">
                <a:spAutoFit/>
              </a:bodyPr>
              <a:lstStyle>
                <a:lvl1pPr eaLnBrk="0" hangingPunct="0">
                  <a:spcBef>
                    <a:spcPct val="20000"/>
                  </a:spcBef>
                  <a:defRPr sz="2400">
                    <a:solidFill>
                      <a:schemeClr val="tx1"/>
                    </a:solidFill>
                    <a:latin typeface="Tahoma" panose="020B0604030504040204" pitchFamily="34" charset="0"/>
                  </a:defRPr>
                </a:lvl1pPr>
                <a:lvl2pPr marL="742950" indent="-285750" eaLnBrk="0" hangingPunct="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r" defTabSz="914400" eaLnBrk="0" fontAlgn="base" latinLnBrk="0" hangingPunct="0">
                  <a:lnSpc>
                    <a:spcPct val="100000"/>
                  </a:lnSpc>
                  <a:spcBef>
                    <a:spcPct val="50000"/>
                  </a:spcBef>
                  <a:spcAft>
                    <a:spcPct val="0"/>
                  </a:spcAft>
                  <a:buClrTx/>
                  <a:buSzTx/>
                  <a:buFontTx/>
                  <a:buNone/>
                  <a:tabLst/>
                  <a:defRPr/>
                </a:pPr>
                <a:r>
                  <a:rPr kumimoji="0" lang="en-GB" altLang="en-US" sz="1400" b="1" i="0" u="none" strike="noStrike" kern="0" cap="none" spc="0" normalizeH="0" baseline="0" noProof="0" dirty="0">
                    <a:ln>
                      <a:noFill/>
                    </a:ln>
                    <a:solidFill>
                      <a:schemeClr val="accent1">
                        <a:lumMod val="50000"/>
                      </a:schemeClr>
                    </a:solidFill>
                    <a:effectLst/>
                    <a:uLnTx/>
                    <a:uFillTx/>
                    <a:latin typeface="Tahoma"/>
                  </a:rPr>
                  <a:t>SINGLE GLAZED LAMINATE</a:t>
                </a:r>
              </a:p>
            </p:txBody>
          </p:sp>
        </p:grpSp>
        <p:sp>
          <p:nvSpPr>
            <p:cNvPr id="10" name="Freeform 22"/>
            <p:cNvSpPr>
              <a:spLocks/>
            </p:cNvSpPr>
            <p:nvPr/>
          </p:nvSpPr>
          <p:spPr bwMode="auto">
            <a:xfrm>
              <a:off x="4325883" y="2199101"/>
              <a:ext cx="533896" cy="583803"/>
            </a:xfrm>
            <a:custGeom>
              <a:avLst/>
              <a:gdLst>
                <a:gd name="T0" fmla="*/ 0 w 336"/>
                <a:gd name="T1" fmla="*/ 2147483647 h 384"/>
                <a:gd name="T2" fmla="*/ 2147483647 w 336"/>
                <a:gd name="T3" fmla="*/ 2147483647 h 384"/>
                <a:gd name="T4" fmla="*/ 2147483647 w 336"/>
                <a:gd name="T5" fmla="*/ 2147483647 h 384"/>
                <a:gd name="T6" fmla="*/ 2147483647 w 336"/>
                <a:gd name="T7" fmla="*/ 2147483647 h 384"/>
                <a:gd name="T8" fmla="*/ 2147483647 w 336"/>
                <a:gd name="T9" fmla="*/ 0 h 384"/>
                <a:gd name="T10" fmla="*/ 2147483647 w 336"/>
                <a:gd name="T11" fmla="*/ 2147483647 h 384"/>
                <a:gd name="T12" fmla="*/ 2147483647 w 336"/>
                <a:gd name="T13" fmla="*/ 2147483647 h 384"/>
                <a:gd name="T14" fmla="*/ 2147483647 w 336"/>
                <a:gd name="T15" fmla="*/ 0 h 384"/>
                <a:gd name="T16" fmla="*/ 2147483647 w 336"/>
                <a:gd name="T17" fmla="*/ 0 h 384"/>
                <a:gd name="T18" fmla="*/ 2147483647 w 336"/>
                <a:gd name="T19" fmla="*/ 2147483647 h 384"/>
                <a:gd name="T20" fmla="*/ 2147483647 w 336"/>
                <a:gd name="T21" fmla="*/ 2147483647 h 384"/>
                <a:gd name="T22" fmla="*/ 2147483647 w 336"/>
                <a:gd name="T23" fmla="*/ 2147483647 h 384"/>
                <a:gd name="T24" fmla="*/ 2147483647 w 336"/>
                <a:gd name="T25" fmla="*/ 2147483647 h 384"/>
                <a:gd name="T26" fmla="*/ 0 w 336"/>
                <a:gd name="T27" fmla="*/ 2147483647 h 384"/>
                <a:gd name="T28" fmla="*/ 0 w 336"/>
                <a:gd name="T29" fmla="*/ 2147483647 h 3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384"/>
                <a:gd name="T47" fmla="*/ 336 w 336"/>
                <a:gd name="T48" fmla="*/ 384 h 3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384">
                  <a:moveTo>
                    <a:pt x="0" y="96"/>
                  </a:moveTo>
                  <a:lnTo>
                    <a:pt x="96" y="144"/>
                  </a:lnTo>
                  <a:lnTo>
                    <a:pt x="192" y="144"/>
                  </a:lnTo>
                  <a:lnTo>
                    <a:pt x="240" y="144"/>
                  </a:lnTo>
                  <a:lnTo>
                    <a:pt x="240" y="0"/>
                  </a:lnTo>
                  <a:cubicBezTo>
                    <a:pt x="223" y="7"/>
                    <a:pt x="252" y="3"/>
                    <a:pt x="257" y="3"/>
                  </a:cubicBezTo>
                  <a:cubicBezTo>
                    <a:pt x="263" y="6"/>
                    <a:pt x="269" y="6"/>
                    <a:pt x="276" y="6"/>
                  </a:cubicBezTo>
                  <a:lnTo>
                    <a:pt x="240" y="0"/>
                  </a:lnTo>
                  <a:lnTo>
                    <a:pt x="336" y="0"/>
                  </a:lnTo>
                  <a:lnTo>
                    <a:pt x="336" y="384"/>
                  </a:lnTo>
                  <a:lnTo>
                    <a:pt x="240" y="384"/>
                  </a:lnTo>
                  <a:lnTo>
                    <a:pt x="240" y="240"/>
                  </a:lnTo>
                  <a:lnTo>
                    <a:pt x="96" y="240"/>
                  </a:lnTo>
                  <a:lnTo>
                    <a:pt x="0" y="288"/>
                  </a:lnTo>
                  <a:lnTo>
                    <a:pt x="0" y="96"/>
                  </a:lnTo>
                  <a:close/>
                </a:path>
              </a:pathLst>
            </a:custGeom>
            <a:solidFill>
              <a:srgbClr val="FFFFFF"/>
            </a:solidFill>
            <a:ln w="9525" cmpd="sng">
              <a:solidFill>
                <a:srgbClr val="000000"/>
              </a:solidFill>
              <a:prstDash val="solid"/>
              <a:round/>
              <a:headEnd/>
              <a:tailEnd/>
            </a:ln>
          </p:spPr>
          <p:txBody>
            <a:bodyPr wrap="none" anchor="ctr"/>
            <a:lstStyle/>
            <a:p>
              <a:pPr eaLnBrk="0" fontAlgn="base" hangingPunct="0">
                <a:spcBef>
                  <a:spcPct val="0"/>
                </a:spcBef>
                <a:spcAft>
                  <a:spcPct val="0"/>
                </a:spcAft>
              </a:pPr>
              <a:endParaRPr lang="en-GB" sz="3200">
                <a:solidFill>
                  <a:srgbClr val="000000"/>
                </a:solidFill>
                <a:latin typeface="Arial" charset="0"/>
              </a:endParaRPr>
            </a:p>
          </p:txBody>
        </p:sp>
      </p:grpSp>
      <p:grpSp>
        <p:nvGrpSpPr>
          <p:cNvPr id="2" name="Group 1">
            <a:extLst>
              <a:ext uri="{FF2B5EF4-FFF2-40B4-BE49-F238E27FC236}">
                <a16:creationId xmlns:a16="http://schemas.microsoft.com/office/drawing/2014/main" id="{55732B03-BC58-4F09-BB2A-6EA506974E31}"/>
              </a:ext>
            </a:extLst>
          </p:cNvPr>
          <p:cNvGrpSpPr/>
          <p:nvPr/>
        </p:nvGrpSpPr>
        <p:grpSpPr>
          <a:xfrm>
            <a:off x="839221" y="1321309"/>
            <a:ext cx="2286990" cy="2277466"/>
            <a:chOff x="897468" y="1354666"/>
            <a:chExt cx="2286990" cy="2277466"/>
          </a:xfrm>
        </p:grpSpPr>
        <p:grpSp>
          <p:nvGrpSpPr>
            <p:cNvPr id="11" name="Group 23"/>
            <p:cNvGrpSpPr>
              <a:grpSpLocks/>
            </p:cNvGrpSpPr>
            <p:nvPr/>
          </p:nvGrpSpPr>
          <p:grpSpPr bwMode="auto">
            <a:xfrm>
              <a:off x="897468" y="1354666"/>
              <a:ext cx="2286990" cy="2277466"/>
              <a:chOff x="336" y="432"/>
              <a:chExt cx="1584" cy="1704"/>
            </a:xfrm>
          </p:grpSpPr>
          <p:sp>
            <p:nvSpPr>
              <p:cNvPr id="12" name="Oval 24"/>
              <p:cNvSpPr>
                <a:spLocks noChangeArrowheads="1"/>
              </p:cNvSpPr>
              <p:nvPr/>
            </p:nvSpPr>
            <p:spPr bwMode="auto">
              <a:xfrm>
                <a:off x="336" y="432"/>
                <a:ext cx="1584" cy="1632"/>
              </a:xfrm>
              <a:prstGeom prst="ellipse">
                <a:avLst/>
              </a:prstGeom>
              <a:gradFill rotWithShape="0">
                <a:gsLst>
                  <a:gs pos="0">
                    <a:srgbClr val="00CCFF"/>
                  </a:gs>
                  <a:gs pos="100000">
                    <a:srgbClr val="00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13" name="Rectangle 25"/>
              <p:cNvSpPr>
                <a:spLocks noChangeArrowheads="1"/>
              </p:cNvSpPr>
              <p:nvPr/>
            </p:nvSpPr>
            <p:spPr bwMode="auto">
              <a:xfrm>
                <a:off x="960" y="672"/>
                <a:ext cx="19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14" name="Text Box 26">
                <a:extLst/>
              </p:cNvPr>
              <p:cNvSpPr txBox="1">
                <a:spLocks noChangeArrowheads="1"/>
              </p:cNvSpPr>
              <p:nvPr/>
            </p:nvSpPr>
            <p:spPr bwMode="auto">
              <a:xfrm>
                <a:off x="491" y="1906"/>
                <a:ext cx="1130" cy="230"/>
              </a:xfrm>
              <a:prstGeom prst="rect">
                <a:avLst/>
              </a:prstGeom>
              <a:solidFill>
                <a:srgbClr val="FFFFFF"/>
              </a:solidFill>
              <a:ln w="38100">
                <a:gradFill>
                  <a:gsLst>
                    <a:gs pos="0">
                      <a:srgbClr val="BBE0E3">
                        <a:lumMod val="5000"/>
                        <a:lumOff val="95000"/>
                      </a:srgbClr>
                    </a:gs>
                    <a:gs pos="74000">
                      <a:srgbClr val="BBE0E3">
                        <a:lumMod val="45000"/>
                        <a:lumOff val="55000"/>
                      </a:srgbClr>
                    </a:gs>
                    <a:gs pos="83000">
                      <a:srgbClr val="BBE0E3">
                        <a:lumMod val="45000"/>
                        <a:lumOff val="55000"/>
                      </a:srgbClr>
                    </a:gs>
                    <a:gs pos="100000">
                      <a:srgbClr val="BBE0E3">
                        <a:lumMod val="30000"/>
                        <a:lumOff val="70000"/>
                      </a:srgbClr>
                    </a:gs>
                  </a:gsLst>
                  <a:lin ang="5400000" scaled="1"/>
                </a:gradFill>
                <a:miter lim="800000"/>
                <a:headEnd/>
                <a:tailEnd/>
              </a:ln>
            </p:spPr>
            <p:txBody>
              <a:bodyPr wrap="square">
                <a:spAutoFit/>
              </a:bodyPr>
              <a:lstStyle>
                <a:lvl1pPr eaLnBrk="0" hangingPunct="0">
                  <a:spcBef>
                    <a:spcPct val="20000"/>
                  </a:spcBef>
                  <a:defRPr sz="2400">
                    <a:solidFill>
                      <a:schemeClr val="tx1"/>
                    </a:solidFill>
                    <a:latin typeface="Tahoma" panose="020B0604030504040204" pitchFamily="34" charset="0"/>
                  </a:defRPr>
                </a:lvl1pPr>
                <a:lvl2pPr marL="742950" indent="-285750" eaLnBrk="0" hangingPunct="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r" defTabSz="914400" eaLnBrk="0" fontAlgn="base" latinLnBrk="0" hangingPunct="0">
                  <a:lnSpc>
                    <a:spcPct val="100000"/>
                  </a:lnSpc>
                  <a:spcBef>
                    <a:spcPct val="50000"/>
                  </a:spcBef>
                  <a:spcAft>
                    <a:spcPct val="0"/>
                  </a:spcAft>
                  <a:buClrTx/>
                  <a:buSzTx/>
                  <a:buFontTx/>
                  <a:buNone/>
                  <a:tabLst/>
                  <a:defRPr/>
                </a:pPr>
                <a:r>
                  <a:rPr kumimoji="0" lang="en-GB" altLang="en-US" sz="1400" b="1" i="0" u="none" strike="noStrike" kern="0" cap="none" spc="0" normalizeH="0" baseline="0" noProof="0" dirty="0">
                    <a:ln>
                      <a:noFill/>
                    </a:ln>
                    <a:solidFill>
                      <a:schemeClr val="accent1">
                        <a:lumMod val="50000"/>
                      </a:schemeClr>
                    </a:solidFill>
                    <a:effectLst/>
                    <a:uLnTx/>
                    <a:uFillTx/>
                    <a:latin typeface="Tahoma"/>
                  </a:rPr>
                  <a:t>SINGLE GLAZED</a:t>
                </a:r>
              </a:p>
            </p:txBody>
          </p:sp>
        </p:grpSp>
        <p:sp>
          <p:nvSpPr>
            <p:cNvPr id="15" name="Freeform 27"/>
            <p:cNvSpPr>
              <a:spLocks/>
            </p:cNvSpPr>
            <p:nvPr/>
          </p:nvSpPr>
          <p:spPr bwMode="auto">
            <a:xfrm>
              <a:off x="1799407" y="2344786"/>
              <a:ext cx="305083" cy="291901"/>
            </a:xfrm>
            <a:custGeom>
              <a:avLst/>
              <a:gdLst>
                <a:gd name="T0" fmla="*/ 0 w 192"/>
                <a:gd name="T1" fmla="*/ 0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0 w 192"/>
                <a:gd name="T11" fmla="*/ 2147483647 h 192"/>
                <a:gd name="T12" fmla="*/ 0 w 192"/>
                <a:gd name="T13" fmla="*/ 0 h 192"/>
                <a:gd name="T14" fmla="*/ 0 60000 65536"/>
                <a:gd name="T15" fmla="*/ 0 60000 65536"/>
                <a:gd name="T16" fmla="*/ 0 60000 65536"/>
                <a:gd name="T17" fmla="*/ 0 60000 65536"/>
                <a:gd name="T18" fmla="*/ 0 60000 65536"/>
                <a:gd name="T19" fmla="*/ 0 60000 65536"/>
                <a:gd name="T20" fmla="*/ 0 60000 65536"/>
                <a:gd name="T21" fmla="*/ 0 w 192"/>
                <a:gd name="T22" fmla="*/ 0 h 192"/>
                <a:gd name="T23" fmla="*/ 192 w 19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92">
                  <a:moveTo>
                    <a:pt x="0" y="0"/>
                  </a:moveTo>
                  <a:lnTo>
                    <a:pt x="96" y="48"/>
                  </a:lnTo>
                  <a:lnTo>
                    <a:pt x="192" y="48"/>
                  </a:lnTo>
                  <a:lnTo>
                    <a:pt x="192" y="144"/>
                  </a:lnTo>
                  <a:lnTo>
                    <a:pt x="96" y="144"/>
                  </a:lnTo>
                  <a:lnTo>
                    <a:pt x="0" y="192"/>
                  </a:lnTo>
                  <a:lnTo>
                    <a:pt x="0" y="0"/>
                  </a:lnTo>
                  <a:close/>
                </a:path>
              </a:pathLst>
            </a:custGeom>
            <a:solidFill>
              <a:srgbClr val="FFFFFF"/>
            </a:solidFill>
            <a:ln w="12700" cmpd="sng">
              <a:solidFill>
                <a:srgbClr val="000000"/>
              </a:solidFill>
              <a:prstDash val="solid"/>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000000"/>
                </a:solidFill>
                <a:effectLst/>
                <a:uLnTx/>
                <a:uFillTx/>
                <a:latin typeface="Arial" charset="0"/>
              </a:endParaRPr>
            </a:p>
          </p:txBody>
        </p:sp>
      </p:grpSp>
      <p:grpSp>
        <p:nvGrpSpPr>
          <p:cNvPr id="83" name="Group 82">
            <a:extLst>
              <a:ext uri="{FF2B5EF4-FFF2-40B4-BE49-F238E27FC236}">
                <a16:creationId xmlns:a16="http://schemas.microsoft.com/office/drawing/2014/main" id="{BDFD1905-7984-43D9-B3FB-0BB5BA4C28CA}"/>
              </a:ext>
            </a:extLst>
          </p:cNvPr>
          <p:cNvGrpSpPr/>
          <p:nvPr/>
        </p:nvGrpSpPr>
        <p:grpSpPr>
          <a:xfrm>
            <a:off x="6097215" y="1356846"/>
            <a:ext cx="2684038" cy="2290831"/>
            <a:chOff x="6097215" y="1356846"/>
            <a:chExt cx="2684038" cy="2290831"/>
          </a:xfrm>
        </p:grpSpPr>
        <p:grpSp>
          <p:nvGrpSpPr>
            <p:cNvPr id="16" name="Group 28"/>
            <p:cNvGrpSpPr>
              <a:grpSpLocks/>
            </p:cNvGrpSpPr>
            <p:nvPr/>
          </p:nvGrpSpPr>
          <p:grpSpPr bwMode="auto">
            <a:xfrm>
              <a:off x="6097215" y="1356846"/>
              <a:ext cx="2684038" cy="2290831"/>
              <a:chOff x="3826" y="432"/>
              <a:chExt cx="1859" cy="1714"/>
            </a:xfrm>
          </p:grpSpPr>
          <p:sp>
            <p:nvSpPr>
              <p:cNvPr id="17" name="Oval 29"/>
              <p:cNvSpPr>
                <a:spLocks noChangeArrowheads="1"/>
              </p:cNvSpPr>
              <p:nvPr/>
            </p:nvSpPr>
            <p:spPr bwMode="auto">
              <a:xfrm>
                <a:off x="3888" y="432"/>
                <a:ext cx="1584" cy="1632"/>
              </a:xfrm>
              <a:prstGeom prst="ellipse">
                <a:avLst/>
              </a:prstGeom>
              <a:gradFill rotWithShape="0">
                <a:gsLst>
                  <a:gs pos="0">
                    <a:srgbClr val="00CCFF"/>
                  </a:gs>
                  <a:gs pos="100000">
                    <a:srgbClr val="00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18" name="Group 30"/>
              <p:cNvGrpSpPr>
                <a:grpSpLocks/>
              </p:cNvGrpSpPr>
              <p:nvPr/>
            </p:nvGrpSpPr>
            <p:grpSpPr bwMode="auto">
              <a:xfrm flipH="1">
                <a:off x="4512" y="672"/>
                <a:ext cx="339" cy="1152"/>
                <a:chOff x="2016" y="1728"/>
                <a:chExt cx="339" cy="1152"/>
              </a:xfrm>
            </p:grpSpPr>
            <p:sp>
              <p:nvSpPr>
                <p:cNvPr id="20" name="Rectangle 31"/>
                <p:cNvSpPr>
                  <a:spLocks noChangeArrowheads="1"/>
                </p:cNvSpPr>
                <p:nvPr/>
              </p:nvSpPr>
              <p:spPr bwMode="auto">
                <a:xfrm>
                  <a:off x="2016" y="1728"/>
                  <a:ext cx="192" cy="115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21" name="Rectangle 32"/>
                <p:cNvSpPr>
                  <a:spLocks noChangeArrowheads="1"/>
                </p:cNvSpPr>
                <p:nvPr/>
              </p:nvSpPr>
              <p:spPr bwMode="auto">
                <a:xfrm flipH="1">
                  <a:off x="2208" y="1728"/>
                  <a:ext cx="25" cy="115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22" name="Rectangle 33"/>
                <p:cNvSpPr>
                  <a:spLocks noChangeArrowheads="1"/>
                </p:cNvSpPr>
                <p:nvPr/>
              </p:nvSpPr>
              <p:spPr bwMode="auto">
                <a:xfrm>
                  <a:off x="2239" y="1728"/>
                  <a:ext cx="116" cy="115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19" name="Text Box 34">
                <a:extLst/>
              </p:cNvPr>
              <p:cNvSpPr txBox="1">
                <a:spLocks noChangeArrowheads="1"/>
              </p:cNvSpPr>
              <p:nvPr/>
            </p:nvSpPr>
            <p:spPr bwMode="auto">
              <a:xfrm>
                <a:off x="3826" y="1916"/>
                <a:ext cx="1859" cy="230"/>
              </a:xfrm>
              <a:prstGeom prst="rect">
                <a:avLst/>
              </a:prstGeom>
              <a:solidFill>
                <a:srgbClr val="FFFFFF"/>
              </a:solidFill>
              <a:ln w="38100">
                <a:gradFill>
                  <a:gsLst>
                    <a:gs pos="0">
                      <a:srgbClr val="BBE0E3">
                        <a:lumMod val="5000"/>
                        <a:lumOff val="95000"/>
                      </a:srgbClr>
                    </a:gs>
                    <a:gs pos="74000">
                      <a:srgbClr val="BBE0E3">
                        <a:lumMod val="45000"/>
                        <a:lumOff val="55000"/>
                      </a:srgbClr>
                    </a:gs>
                    <a:gs pos="83000">
                      <a:srgbClr val="BBE0E3">
                        <a:lumMod val="45000"/>
                        <a:lumOff val="55000"/>
                      </a:srgbClr>
                    </a:gs>
                    <a:gs pos="100000">
                      <a:srgbClr val="BBE0E3">
                        <a:lumMod val="30000"/>
                        <a:lumOff val="70000"/>
                      </a:srgbClr>
                    </a:gs>
                  </a:gsLst>
                  <a:lin ang="5400000" scaled="1"/>
                </a:gradFill>
                <a:miter lim="800000"/>
                <a:headEnd/>
                <a:tailEnd/>
              </a:ln>
            </p:spPr>
            <p:txBody>
              <a:bodyPr wrap="square">
                <a:spAutoFit/>
              </a:bodyPr>
              <a:lstStyle>
                <a:lvl1pPr eaLnBrk="0" hangingPunct="0">
                  <a:spcBef>
                    <a:spcPct val="20000"/>
                  </a:spcBef>
                  <a:defRPr sz="2400">
                    <a:solidFill>
                      <a:schemeClr val="tx1"/>
                    </a:solidFill>
                    <a:latin typeface="Tahoma" panose="020B0604030504040204" pitchFamily="34" charset="0"/>
                  </a:defRPr>
                </a:lvl1pPr>
                <a:lvl2pPr marL="742950" indent="-285750" eaLnBrk="0" hangingPunct="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r" defTabSz="914400" eaLnBrk="0" fontAlgn="base" latinLnBrk="0" hangingPunct="0">
                  <a:lnSpc>
                    <a:spcPct val="100000"/>
                  </a:lnSpc>
                  <a:spcBef>
                    <a:spcPct val="50000"/>
                  </a:spcBef>
                  <a:spcAft>
                    <a:spcPct val="0"/>
                  </a:spcAft>
                  <a:buClrTx/>
                  <a:buSzTx/>
                  <a:buFontTx/>
                  <a:buNone/>
                  <a:tabLst/>
                  <a:defRPr/>
                </a:pPr>
                <a:r>
                  <a:rPr kumimoji="0" lang="en-GB" altLang="en-US" sz="1400" b="1" i="0" u="none" strike="noStrike" kern="0" cap="none" spc="0" normalizeH="0" baseline="0" noProof="0" dirty="0">
                    <a:ln>
                      <a:noFill/>
                    </a:ln>
                    <a:solidFill>
                      <a:schemeClr val="accent1">
                        <a:lumMod val="50000"/>
                      </a:schemeClr>
                    </a:solidFill>
                    <a:effectLst/>
                    <a:uLnTx/>
                    <a:uFillTx/>
                    <a:latin typeface="Tahoma"/>
                  </a:rPr>
                  <a:t>SINGLE GLAZED INTEGRAL</a:t>
                </a:r>
              </a:p>
            </p:txBody>
          </p:sp>
        </p:grpSp>
        <p:sp>
          <p:nvSpPr>
            <p:cNvPr id="23" name="Freeform 35"/>
            <p:cNvSpPr>
              <a:spLocks/>
            </p:cNvSpPr>
            <p:nvPr/>
          </p:nvSpPr>
          <p:spPr bwMode="auto">
            <a:xfrm>
              <a:off x="7376355" y="2344786"/>
              <a:ext cx="305083" cy="291901"/>
            </a:xfrm>
            <a:custGeom>
              <a:avLst/>
              <a:gdLst>
                <a:gd name="T0" fmla="*/ 0 w 192"/>
                <a:gd name="T1" fmla="*/ 0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0 w 192"/>
                <a:gd name="T11" fmla="*/ 2147483647 h 192"/>
                <a:gd name="T12" fmla="*/ 0 w 192"/>
                <a:gd name="T13" fmla="*/ 0 h 192"/>
                <a:gd name="T14" fmla="*/ 0 60000 65536"/>
                <a:gd name="T15" fmla="*/ 0 60000 65536"/>
                <a:gd name="T16" fmla="*/ 0 60000 65536"/>
                <a:gd name="T17" fmla="*/ 0 60000 65536"/>
                <a:gd name="T18" fmla="*/ 0 60000 65536"/>
                <a:gd name="T19" fmla="*/ 0 60000 65536"/>
                <a:gd name="T20" fmla="*/ 0 60000 65536"/>
                <a:gd name="T21" fmla="*/ 0 w 192"/>
                <a:gd name="T22" fmla="*/ 0 h 192"/>
                <a:gd name="T23" fmla="*/ 192 w 19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92">
                  <a:moveTo>
                    <a:pt x="0" y="0"/>
                  </a:moveTo>
                  <a:lnTo>
                    <a:pt x="96" y="48"/>
                  </a:lnTo>
                  <a:lnTo>
                    <a:pt x="192" y="48"/>
                  </a:lnTo>
                  <a:lnTo>
                    <a:pt x="192" y="144"/>
                  </a:lnTo>
                  <a:lnTo>
                    <a:pt x="96" y="144"/>
                  </a:lnTo>
                  <a:lnTo>
                    <a:pt x="0" y="192"/>
                  </a:lnTo>
                  <a:lnTo>
                    <a:pt x="0" y="0"/>
                  </a:lnTo>
                  <a:close/>
                </a:path>
              </a:pathLst>
            </a:custGeom>
            <a:solidFill>
              <a:srgbClr val="FFFFFF"/>
            </a:solidFill>
            <a:ln w="12700" cmpd="sng">
              <a:solidFill>
                <a:srgbClr val="000000"/>
              </a:solidFill>
              <a:prstDash val="solid"/>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000000"/>
                </a:solidFill>
                <a:effectLst/>
                <a:uLnTx/>
                <a:uFillTx/>
                <a:latin typeface="Arial" charset="0"/>
              </a:endParaRPr>
            </a:p>
          </p:txBody>
        </p:sp>
      </p:grpSp>
      <p:grpSp>
        <p:nvGrpSpPr>
          <p:cNvPr id="24" name="Group 23"/>
          <p:cNvGrpSpPr>
            <a:grpSpLocks/>
          </p:cNvGrpSpPr>
          <p:nvPr/>
        </p:nvGrpSpPr>
        <p:grpSpPr bwMode="auto">
          <a:xfrm>
            <a:off x="804570" y="3961606"/>
            <a:ext cx="2286990" cy="2474094"/>
            <a:chOff x="977900" y="3810001"/>
            <a:chExt cx="2514600" cy="2938474"/>
          </a:xfrm>
        </p:grpSpPr>
        <p:grpSp>
          <p:nvGrpSpPr>
            <p:cNvPr id="25" name="Group 2"/>
            <p:cNvGrpSpPr>
              <a:grpSpLocks/>
            </p:cNvGrpSpPr>
            <p:nvPr/>
          </p:nvGrpSpPr>
          <p:grpSpPr bwMode="auto">
            <a:xfrm>
              <a:off x="977900" y="3810001"/>
              <a:ext cx="2514600" cy="2938474"/>
              <a:chOff x="288" y="2400"/>
              <a:chExt cx="1584" cy="1850"/>
            </a:xfrm>
          </p:grpSpPr>
          <p:sp>
            <p:nvSpPr>
              <p:cNvPr id="27" name="Oval 3"/>
              <p:cNvSpPr>
                <a:spLocks noChangeArrowheads="1"/>
              </p:cNvSpPr>
              <p:nvPr/>
            </p:nvSpPr>
            <p:spPr bwMode="auto">
              <a:xfrm>
                <a:off x="288" y="2400"/>
                <a:ext cx="1584" cy="1632"/>
              </a:xfrm>
              <a:prstGeom prst="ellipse">
                <a:avLst/>
              </a:prstGeom>
              <a:gradFill rotWithShape="0">
                <a:gsLst>
                  <a:gs pos="0">
                    <a:srgbClr val="00CCFF"/>
                  </a:gs>
                  <a:gs pos="100000">
                    <a:srgbClr val="00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28" name="Group 4"/>
              <p:cNvGrpSpPr>
                <a:grpSpLocks/>
              </p:cNvGrpSpPr>
              <p:nvPr/>
            </p:nvGrpSpPr>
            <p:grpSpPr bwMode="auto">
              <a:xfrm>
                <a:off x="768" y="2640"/>
                <a:ext cx="582" cy="1152"/>
                <a:chOff x="768" y="2688"/>
                <a:chExt cx="582" cy="1152"/>
              </a:xfrm>
            </p:grpSpPr>
            <p:sp>
              <p:nvSpPr>
                <p:cNvPr id="30" name="Rectangle 5"/>
                <p:cNvSpPr>
                  <a:spLocks noChangeArrowheads="1"/>
                </p:cNvSpPr>
                <p:nvPr/>
              </p:nvSpPr>
              <p:spPr bwMode="auto">
                <a:xfrm>
                  <a:off x="768" y="2688"/>
                  <a:ext cx="19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31" name="Group 6"/>
                <p:cNvGrpSpPr>
                  <a:grpSpLocks/>
                </p:cNvGrpSpPr>
                <p:nvPr/>
              </p:nvGrpSpPr>
              <p:grpSpPr bwMode="auto">
                <a:xfrm>
                  <a:off x="960" y="2688"/>
                  <a:ext cx="390" cy="1152"/>
                  <a:chOff x="960" y="2688"/>
                  <a:chExt cx="390" cy="1152"/>
                </a:xfrm>
              </p:grpSpPr>
              <p:grpSp>
                <p:nvGrpSpPr>
                  <p:cNvPr id="32" name="Group 7"/>
                  <p:cNvGrpSpPr>
                    <a:grpSpLocks/>
                  </p:cNvGrpSpPr>
                  <p:nvPr/>
                </p:nvGrpSpPr>
                <p:grpSpPr bwMode="auto">
                  <a:xfrm>
                    <a:off x="960" y="2688"/>
                    <a:ext cx="288" cy="1152"/>
                    <a:chOff x="960" y="2688"/>
                    <a:chExt cx="288" cy="1152"/>
                  </a:xfrm>
                </p:grpSpPr>
                <p:sp>
                  <p:nvSpPr>
                    <p:cNvPr id="34" name="Rectangle 8"/>
                    <p:cNvSpPr>
                      <a:spLocks noChangeArrowheads="1"/>
                    </p:cNvSpPr>
                    <p:nvPr/>
                  </p:nvSpPr>
                  <p:spPr bwMode="auto">
                    <a:xfrm>
                      <a:off x="960" y="2688"/>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35" name="Rectangle 9"/>
                    <p:cNvSpPr>
                      <a:spLocks noChangeArrowheads="1"/>
                    </p:cNvSpPr>
                    <p:nvPr/>
                  </p:nvSpPr>
                  <p:spPr bwMode="auto">
                    <a:xfrm>
                      <a:off x="960" y="3696"/>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36" name="Rectangle 10"/>
                    <p:cNvSpPr>
                      <a:spLocks noChangeArrowheads="1"/>
                    </p:cNvSpPr>
                    <p:nvPr/>
                  </p:nvSpPr>
                  <p:spPr bwMode="auto">
                    <a:xfrm>
                      <a:off x="960" y="2832"/>
                      <a:ext cx="288" cy="861"/>
                    </a:xfrm>
                    <a:prstGeom prst="rect">
                      <a:avLst/>
                    </a:prstGeom>
                    <a:solidFill>
                      <a:srgbClr val="00CCFF"/>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37" name="Rectangle 11"/>
                    <p:cNvSpPr>
                      <a:spLocks noChangeArrowheads="1"/>
                    </p:cNvSpPr>
                    <p:nvPr/>
                  </p:nvSpPr>
                  <p:spPr bwMode="auto">
                    <a:xfrm>
                      <a:off x="988" y="2736"/>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38" name="Rectangle 12"/>
                    <p:cNvSpPr>
                      <a:spLocks noChangeArrowheads="1"/>
                    </p:cNvSpPr>
                    <p:nvPr/>
                  </p:nvSpPr>
                  <p:spPr bwMode="auto">
                    <a:xfrm>
                      <a:off x="988" y="3696"/>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33" name="Rectangle 13"/>
                  <p:cNvSpPr>
                    <a:spLocks noChangeArrowheads="1"/>
                  </p:cNvSpPr>
                  <p:nvPr/>
                </p:nvSpPr>
                <p:spPr bwMode="auto">
                  <a:xfrm>
                    <a:off x="1248" y="2688"/>
                    <a:ext cx="10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grpSp>
          <p:sp>
            <p:nvSpPr>
              <p:cNvPr id="29" name="Text Box 14">
                <a:extLst/>
              </p:cNvPr>
              <p:cNvSpPr txBox="1">
                <a:spLocks noChangeArrowheads="1"/>
              </p:cNvSpPr>
              <p:nvPr/>
            </p:nvSpPr>
            <p:spPr bwMode="auto">
              <a:xfrm>
                <a:off x="321" y="3859"/>
                <a:ext cx="1521" cy="391"/>
              </a:xfrm>
              <a:prstGeom prst="rect">
                <a:avLst/>
              </a:prstGeom>
              <a:solidFill>
                <a:srgbClr val="FFFFFF"/>
              </a:solidFill>
              <a:ln w="38100">
                <a:gradFill>
                  <a:gsLst>
                    <a:gs pos="0">
                      <a:srgbClr val="BBE0E3">
                        <a:lumMod val="5000"/>
                        <a:lumOff val="95000"/>
                      </a:srgbClr>
                    </a:gs>
                    <a:gs pos="74000">
                      <a:srgbClr val="BBE0E3">
                        <a:lumMod val="45000"/>
                        <a:lumOff val="55000"/>
                      </a:srgbClr>
                    </a:gs>
                    <a:gs pos="83000">
                      <a:srgbClr val="BBE0E3">
                        <a:lumMod val="45000"/>
                        <a:lumOff val="55000"/>
                      </a:srgbClr>
                    </a:gs>
                    <a:gs pos="100000">
                      <a:srgbClr val="BBE0E3">
                        <a:lumMod val="30000"/>
                        <a:lumOff val="70000"/>
                      </a:srgbClr>
                    </a:gs>
                  </a:gsLst>
                  <a:lin ang="5400000" scaled="1"/>
                </a:gradFill>
                <a:miter lim="800000"/>
                <a:headEnd/>
                <a:tailEnd/>
              </a:ln>
            </p:spPr>
            <p:txBody>
              <a:bodyPr wrap="square">
                <a:spAutoFit/>
              </a:bodyPr>
              <a:lstStyle>
                <a:lvl1pPr eaLnBrk="0" hangingPunct="0">
                  <a:spcBef>
                    <a:spcPct val="20000"/>
                  </a:spcBef>
                  <a:defRPr sz="2400">
                    <a:solidFill>
                      <a:schemeClr val="tx1"/>
                    </a:solidFill>
                    <a:latin typeface="Tahoma" panose="020B0604030504040204" pitchFamily="34" charset="0"/>
                  </a:defRPr>
                </a:lvl1pPr>
                <a:lvl2pPr marL="742950" indent="-285750" eaLnBrk="0" hangingPunct="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altLang="en-US" sz="1400" b="1" i="0" u="none" strike="noStrike" kern="0" cap="none" spc="0" normalizeH="0" baseline="0" noProof="0" dirty="0">
                    <a:ln>
                      <a:noFill/>
                    </a:ln>
                    <a:solidFill>
                      <a:schemeClr val="accent1">
                        <a:lumMod val="50000"/>
                      </a:schemeClr>
                    </a:solidFill>
                    <a:effectLst/>
                    <a:uLnTx/>
                    <a:uFillTx/>
                    <a:latin typeface="Tahoma"/>
                  </a:rPr>
                  <a:t>DOUBLE GLAZED UNITS</a:t>
                </a:r>
              </a:p>
            </p:txBody>
          </p:sp>
        </p:grpSp>
        <p:sp>
          <p:nvSpPr>
            <p:cNvPr id="26" name="Freeform 36"/>
            <p:cNvSpPr>
              <a:spLocks/>
            </p:cNvSpPr>
            <p:nvPr/>
          </p:nvSpPr>
          <p:spPr bwMode="auto">
            <a:xfrm>
              <a:off x="1736299" y="4616349"/>
              <a:ext cx="914400" cy="914400"/>
            </a:xfrm>
            <a:custGeom>
              <a:avLst/>
              <a:gdLst>
                <a:gd name="T0" fmla="*/ 0 w 576"/>
                <a:gd name="T1" fmla="*/ 2147483647 h 576"/>
                <a:gd name="T2" fmla="*/ 2147483647 w 576"/>
                <a:gd name="T3" fmla="*/ 2147483647 h 576"/>
                <a:gd name="T4" fmla="*/ 2147483647 w 576"/>
                <a:gd name="T5" fmla="*/ 2147483647 h 576"/>
                <a:gd name="T6" fmla="*/ 2147483647 w 576"/>
                <a:gd name="T7" fmla="*/ 0 h 576"/>
                <a:gd name="T8" fmla="*/ 2147483647 w 576"/>
                <a:gd name="T9" fmla="*/ 0 h 576"/>
                <a:gd name="T10" fmla="*/ 2147483647 w 576"/>
                <a:gd name="T11" fmla="*/ 2147483647 h 576"/>
                <a:gd name="T12" fmla="*/ 2147483647 w 576"/>
                <a:gd name="T13" fmla="*/ 2147483647 h 576"/>
                <a:gd name="T14" fmla="*/ 2147483647 w 576"/>
                <a:gd name="T15" fmla="*/ 2147483647 h 576"/>
                <a:gd name="T16" fmla="*/ 2147483647 w 576"/>
                <a:gd name="T17" fmla="*/ 2147483647 h 576"/>
                <a:gd name="T18" fmla="*/ 2147483647 w 576"/>
                <a:gd name="T19" fmla="*/ 2147483647 h 576"/>
                <a:gd name="T20" fmla="*/ 2147483647 w 576"/>
                <a:gd name="T21" fmla="*/ 2147483647 h 576"/>
                <a:gd name="T22" fmla="*/ 2147483647 w 576"/>
                <a:gd name="T23" fmla="*/ 2147483647 h 576"/>
                <a:gd name="T24" fmla="*/ 2147483647 w 576"/>
                <a:gd name="T25" fmla="*/ 2147483647 h 576"/>
                <a:gd name="T26" fmla="*/ 0 w 576"/>
                <a:gd name="T27" fmla="*/ 2147483647 h 576"/>
                <a:gd name="T28" fmla="*/ 0 w 576"/>
                <a:gd name="T29" fmla="*/ 2147483647 h 5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6"/>
                <a:gd name="T46" fmla="*/ 0 h 576"/>
                <a:gd name="T47" fmla="*/ 576 w 576"/>
                <a:gd name="T48" fmla="*/ 576 h 5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6" h="576">
                  <a:moveTo>
                    <a:pt x="0" y="192"/>
                  </a:moveTo>
                  <a:lnTo>
                    <a:pt x="96" y="240"/>
                  </a:lnTo>
                  <a:lnTo>
                    <a:pt x="192" y="240"/>
                  </a:lnTo>
                  <a:lnTo>
                    <a:pt x="192" y="0"/>
                  </a:lnTo>
                  <a:lnTo>
                    <a:pt x="480" y="0"/>
                  </a:lnTo>
                  <a:lnTo>
                    <a:pt x="480" y="144"/>
                  </a:lnTo>
                  <a:lnTo>
                    <a:pt x="576" y="144"/>
                  </a:lnTo>
                  <a:lnTo>
                    <a:pt x="576" y="432"/>
                  </a:lnTo>
                  <a:lnTo>
                    <a:pt x="480" y="432"/>
                  </a:lnTo>
                  <a:lnTo>
                    <a:pt x="480" y="576"/>
                  </a:lnTo>
                  <a:lnTo>
                    <a:pt x="192" y="576"/>
                  </a:lnTo>
                  <a:lnTo>
                    <a:pt x="192" y="336"/>
                  </a:lnTo>
                  <a:lnTo>
                    <a:pt x="96" y="336"/>
                  </a:lnTo>
                  <a:lnTo>
                    <a:pt x="0" y="384"/>
                  </a:lnTo>
                  <a:lnTo>
                    <a:pt x="0" y="192"/>
                  </a:lnTo>
                  <a:close/>
                </a:path>
              </a:pathLst>
            </a:custGeom>
            <a:solidFill>
              <a:srgbClr val="FFFFFF"/>
            </a:solidFill>
            <a:ln w="12700" cmpd="sng">
              <a:solidFill>
                <a:srgbClr val="000000"/>
              </a:solidFill>
              <a:prstDash val="solid"/>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000000"/>
                </a:solidFill>
                <a:effectLst/>
                <a:uLnTx/>
                <a:uFillTx/>
                <a:latin typeface="Arial" charset="0"/>
              </a:endParaRPr>
            </a:p>
          </p:txBody>
        </p:sp>
      </p:grpSp>
      <p:grpSp>
        <p:nvGrpSpPr>
          <p:cNvPr id="39" name="Group 38"/>
          <p:cNvGrpSpPr>
            <a:grpSpLocks/>
          </p:cNvGrpSpPr>
          <p:nvPr/>
        </p:nvGrpSpPr>
        <p:grpSpPr bwMode="auto">
          <a:xfrm>
            <a:off x="3357917" y="3947993"/>
            <a:ext cx="2418374" cy="2452245"/>
            <a:chOff x="3443289" y="3810000"/>
            <a:chExt cx="2659061" cy="2912695"/>
          </a:xfrm>
        </p:grpSpPr>
        <p:grpSp>
          <p:nvGrpSpPr>
            <p:cNvPr id="40" name="Group 38"/>
            <p:cNvGrpSpPr>
              <a:grpSpLocks/>
            </p:cNvGrpSpPr>
            <p:nvPr/>
          </p:nvGrpSpPr>
          <p:grpSpPr bwMode="auto">
            <a:xfrm>
              <a:off x="3587750" y="3810000"/>
              <a:ext cx="2514600" cy="2590800"/>
              <a:chOff x="2160" y="2400"/>
              <a:chExt cx="1584" cy="1632"/>
            </a:xfrm>
          </p:grpSpPr>
          <p:grpSp>
            <p:nvGrpSpPr>
              <p:cNvPr id="42" name="Group 39"/>
              <p:cNvGrpSpPr>
                <a:grpSpLocks/>
              </p:cNvGrpSpPr>
              <p:nvPr/>
            </p:nvGrpSpPr>
            <p:grpSpPr bwMode="auto">
              <a:xfrm>
                <a:off x="2160" y="2400"/>
                <a:ext cx="1584" cy="1632"/>
                <a:chOff x="2112" y="2400"/>
                <a:chExt cx="1584" cy="1632"/>
              </a:xfrm>
            </p:grpSpPr>
            <p:sp>
              <p:nvSpPr>
                <p:cNvPr id="45" name="Oval 40"/>
                <p:cNvSpPr>
                  <a:spLocks noChangeArrowheads="1"/>
                </p:cNvSpPr>
                <p:nvPr/>
              </p:nvSpPr>
              <p:spPr bwMode="auto">
                <a:xfrm>
                  <a:off x="2112" y="2400"/>
                  <a:ext cx="1584" cy="1632"/>
                </a:xfrm>
                <a:prstGeom prst="ellipse">
                  <a:avLst/>
                </a:prstGeom>
                <a:gradFill rotWithShape="0">
                  <a:gsLst>
                    <a:gs pos="0">
                      <a:srgbClr val="00CCFF"/>
                    </a:gs>
                    <a:gs pos="100000">
                      <a:srgbClr val="00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charset="0"/>
                  </a:endParaRPr>
                </a:p>
              </p:txBody>
            </p:sp>
            <p:grpSp>
              <p:nvGrpSpPr>
                <p:cNvPr id="46" name="Group 41"/>
                <p:cNvGrpSpPr>
                  <a:grpSpLocks/>
                </p:cNvGrpSpPr>
                <p:nvPr/>
              </p:nvGrpSpPr>
              <p:grpSpPr bwMode="auto">
                <a:xfrm>
                  <a:off x="2496" y="2640"/>
                  <a:ext cx="723" cy="1152"/>
                  <a:chOff x="2496" y="2640"/>
                  <a:chExt cx="723" cy="1152"/>
                </a:xfrm>
              </p:grpSpPr>
              <p:sp>
                <p:nvSpPr>
                  <p:cNvPr id="47" name="Rectangle 42"/>
                  <p:cNvSpPr>
                    <a:spLocks noChangeArrowheads="1"/>
                  </p:cNvSpPr>
                  <p:nvPr/>
                </p:nvSpPr>
                <p:spPr bwMode="auto">
                  <a:xfrm>
                    <a:off x="2496" y="2640"/>
                    <a:ext cx="19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48" name="Group 43"/>
                  <p:cNvGrpSpPr>
                    <a:grpSpLocks/>
                  </p:cNvGrpSpPr>
                  <p:nvPr/>
                </p:nvGrpSpPr>
                <p:grpSpPr bwMode="auto">
                  <a:xfrm>
                    <a:off x="2688" y="2640"/>
                    <a:ext cx="288" cy="1152"/>
                    <a:chOff x="2688" y="2640"/>
                    <a:chExt cx="288" cy="1152"/>
                  </a:xfrm>
                </p:grpSpPr>
                <p:sp>
                  <p:nvSpPr>
                    <p:cNvPr id="53" name="Rectangle 44"/>
                    <p:cNvSpPr>
                      <a:spLocks noChangeArrowheads="1"/>
                    </p:cNvSpPr>
                    <p:nvPr/>
                  </p:nvSpPr>
                  <p:spPr bwMode="auto">
                    <a:xfrm>
                      <a:off x="2688" y="2640"/>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54" name="Rectangle 45"/>
                    <p:cNvSpPr>
                      <a:spLocks noChangeArrowheads="1"/>
                    </p:cNvSpPr>
                    <p:nvPr/>
                  </p:nvSpPr>
                  <p:spPr bwMode="auto">
                    <a:xfrm>
                      <a:off x="2688" y="3648"/>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55" name="Rectangle 46"/>
                    <p:cNvSpPr>
                      <a:spLocks noChangeArrowheads="1"/>
                    </p:cNvSpPr>
                    <p:nvPr/>
                  </p:nvSpPr>
                  <p:spPr bwMode="auto">
                    <a:xfrm>
                      <a:off x="2688" y="2784"/>
                      <a:ext cx="288" cy="861"/>
                    </a:xfrm>
                    <a:prstGeom prst="rect">
                      <a:avLst/>
                    </a:prstGeom>
                    <a:solidFill>
                      <a:srgbClr val="00CCFF"/>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56" name="Rectangle 47"/>
                    <p:cNvSpPr>
                      <a:spLocks noChangeArrowheads="1"/>
                    </p:cNvSpPr>
                    <p:nvPr/>
                  </p:nvSpPr>
                  <p:spPr bwMode="auto">
                    <a:xfrm>
                      <a:off x="2716" y="2688"/>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57" name="Rectangle 48"/>
                    <p:cNvSpPr>
                      <a:spLocks noChangeArrowheads="1"/>
                    </p:cNvSpPr>
                    <p:nvPr/>
                  </p:nvSpPr>
                  <p:spPr bwMode="auto">
                    <a:xfrm>
                      <a:off x="2716" y="3648"/>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49" name="Rectangle 49"/>
                  <p:cNvSpPr>
                    <a:spLocks noChangeArrowheads="1"/>
                  </p:cNvSpPr>
                  <p:nvPr/>
                </p:nvSpPr>
                <p:spPr bwMode="auto">
                  <a:xfrm>
                    <a:off x="2976" y="2640"/>
                    <a:ext cx="116"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50" name="Group 50"/>
                  <p:cNvGrpSpPr>
                    <a:grpSpLocks/>
                  </p:cNvGrpSpPr>
                  <p:nvPr/>
                </p:nvGrpSpPr>
                <p:grpSpPr bwMode="auto">
                  <a:xfrm>
                    <a:off x="3072" y="2640"/>
                    <a:ext cx="147" cy="1152"/>
                    <a:chOff x="3072" y="2640"/>
                    <a:chExt cx="147" cy="1152"/>
                  </a:xfrm>
                </p:grpSpPr>
                <p:sp>
                  <p:nvSpPr>
                    <p:cNvPr id="51" name="Rectangle 51"/>
                    <p:cNvSpPr>
                      <a:spLocks noChangeArrowheads="1"/>
                    </p:cNvSpPr>
                    <p:nvPr/>
                  </p:nvSpPr>
                  <p:spPr bwMode="auto">
                    <a:xfrm flipH="1">
                      <a:off x="3072" y="2640"/>
                      <a:ext cx="25" cy="1152"/>
                    </a:xfrm>
                    <a:prstGeom prst="rect">
                      <a:avLst/>
                    </a:prstGeom>
                    <a:solidFill>
                      <a:srgbClr val="CCFFFF"/>
                    </a:solidFill>
                    <a:ln w="9525">
                      <a:solidFill>
                        <a:srgbClr val="99CC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52" name="Rectangle 52"/>
                    <p:cNvSpPr>
                      <a:spLocks noChangeArrowheads="1"/>
                    </p:cNvSpPr>
                    <p:nvPr/>
                  </p:nvSpPr>
                  <p:spPr bwMode="auto">
                    <a:xfrm>
                      <a:off x="3103" y="2640"/>
                      <a:ext cx="116"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grpSp>
          </p:grpSp>
          <p:sp>
            <p:nvSpPr>
              <p:cNvPr id="43" name="Freeform 53"/>
              <p:cNvSpPr>
                <a:spLocks/>
              </p:cNvSpPr>
              <p:nvPr/>
            </p:nvSpPr>
            <p:spPr bwMode="auto">
              <a:xfrm>
                <a:off x="2544" y="2928"/>
                <a:ext cx="720" cy="528"/>
              </a:xfrm>
              <a:custGeom>
                <a:avLst/>
                <a:gdLst>
                  <a:gd name="T0" fmla="*/ 0 w 720"/>
                  <a:gd name="T1" fmla="*/ 192 h 528"/>
                  <a:gd name="T2" fmla="*/ 96 w 720"/>
                  <a:gd name="T3" fmla="*/ 240 h 528"/>
                  <a:gd name="T4" fmla="*/ 192 w 720"/>
                  <a:gd name="T5" fmla="*/ 240 h 528"/>
                  <a:gd name="T6" fmla="*/ 192 w 720"/>
                  <a:gd name="T7" fmla="*/ 0 h 528"/>
                  <a:gd name="T8" fmla="*/ 480 w 720"/>
                  <a:gd name="T9" fmla="*/ 0 h 528"/>
                  <a:gd name="T10" fmla="*/ 480 w 720"/>
                  <a:gd name="T11" fmla="*/ 96 h 528"/>
                  <a:gd name="T12" fmla="*/ 720 w 720"/>
                  <a:gd name="T13" fmla="*/ 96 h 528"/>
                  <a:gd name="T14" fmla="*/ 720 w 720"/>
                  <a:gd name="T15" fmla="*/ 432 h 528"/>
                  <a:gd name="T16" fmla="*/ 480 w 720"/>
                  <a:gd name="T17" fmla="*/ 432 h 528"/>
                  <a:gd name="T18" fmla="*/ 480 w 720"/>
                  <a:gd name="T19" fmla="*/ 528 h 528"/>
                  <a:gd name="T20" fmla="*/ 192 w 720"/>
                  <a:gd name="T21" fmla="*/ 528 h 528"/>
                  <a:gd name="T22" fmla="*/ 192 w 720"/>
                  <a:gd name="T23" fmla="*/ 336 h 528"/>
                  <a:gd name="T24" fmla="*/ 96 w 720"/>
                  <a:gd name="T25" fmla="*/ 336 h 528"/>
                  <a:gd name="T26" fmla="*/ 0 w 720"/>
                  <a:gd name="T27" fmla="*/ 384 h 528"/>
                  <a:gd name="T28" fmla="*/ 0 w 720"/>
                  <a:gd name="T29" fmla="*/ 192 h 5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0"/>
                  <a:gd name="T46" fmla="*/ 0 h 528"/>
                  <a:gd name="T47" fmla="*/ 720 w 720"/>
                  <a:gd name="T48" fmla="*/ 528 h 5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0" h="528">
                    <a:moveTo>
                      <a:pt x="0" y="192"/>
                    </a:moveTo>
                    <a:lnTo>
                      <a:pt x="96" y="240"/>
                    </a:lnTo>
                    <a:lnTo>
                      <a:pt x="192" y="240"/>
                    </a:lnTo>
                    <a:lnTo>
                      <a:pt x="192" y="0"/>
                    </a:lnTo>
                    <a:lnTo>
                      <a:pt x="480" y="0"/>
                    </a:lnTo>
                    <a:lnTo>
                      <a:pt x="480" y="96"/>
                    </a:lnTo>
                    <a:lnTo>
                      <a:pt x="720" y="96"/>
                    </a:lnTo>
                    <a:lnTo>
                      <a:pt x="720" y="432"/>
                    </a:lnTo>
                    <a:lnTo>
                      <a:pt x="480" y="432"/>
                    </a:lnTo>
                    <a:lnTo>
                      <a:pt x="480" y="528"/>
                    </a:lnTo>
                    <a:lnTo>
                      <a:pt x="192" y="528"/>
                    </a:lnTo>
                    <a:lnTo>
                      <a:pt x="192" y="336"/>
                    </a:lnTo>
                    <a:lnTo>
                      <a:pt x="96" y="336"/>
                    </a:lnTo>
                    <a:lnTo>
                      <a:pt x="0" y="384"/>
                    </a:lnTo>
                    <a:lnTo>
                      <a:pt x="0" y="192"/>
                    </a:lnTo>
                    <a:close/>
                  </a:path>
                </a:pathLst>
              </a:custGeom>
              <a:solidFill>
                <a:srgbClr val="FFFFFF"/>
              </a:solidFill>
              <a:ln w="12700" cmpd="sng">
                <a:solidFill>
                  <a:srgbClr val="000000"/>
                </a:solidFill>
                <a:prstDash val="solid"/>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000000"/>
                  </a:solidFill>
                  <a:effectLst/>
                  <a:uLnTx/>
                  <a:uFillTx/>
                  <a:latin typeface="Arial" charset="0"/>
                </a:endParaRPr>
              </a:p>
            </p:txBody>
          </p:sp>
          <p:sp>
            <p:nvSpPr>
              <p:cNvPr id="44" name="Rectangle 54"/>
              <p:cNvSpPr>
                <a:spLocks noChangeArrowheads="1"/>
              </p:cNvSpPr>
              <p:nvPr/>
            </p:nvSpPr>
            <p:spPr bwMode="auto">
              <a:xfrm>
                <a:off x="2736" y="2928"/>
                <a:ext cx="288" cy="528"/>
              </a:xfrm>
              <a:prstGeom prst="rect">
                <a:avLst/>
              </a:prstGeom>
              <a:solidFill>
                <a:srgbClr val="FFFFFF"/>
              </a:solidFill>
              <a:ln w="12700">
                <a:solidFill>
                  <a:srgbClr val="000000"/>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41" name="Text Box 56">
              <a:extLst/>
            </p:cNvPr>
            <p:cNvSpPr txBox="1">
              <a:spLocks noChangeArrowheads="1"/>
            </p:cNvSpPr>
            <p:nvPr/>
          </p:nvSpPr>
          <p:spPr bwMode="auto">
            <a:xfrm>
              <a:off x="3443289" y="6101232"/>
              <a:ext cx="2652835" cy="621463"/>
            </a:xfrm>
            <a:prstGeom prst="rect">
              <a:avLst/>
            </a:prstGeom>
            <a:solidFill>
              <a:srgbClr val="FFFFFF"/>
            </a:solidFill>
            <a:ln w="38100">
              <a:gradFill>
                <a:gsLst>
                  <a:gs pos="0">
                    <a:srgbClr val="BBE0E3">
                      <a:lumMod val="5000"/>
                      <a:lumOff val="95000"/>
                    </a:srgbClr>
                  </a:gs>
                  <a:gs pos="74000">
                    <a:srgbClr val="BBE0E3">
                      <a:lumMod val="45000"/>
                      <a:lumOff val="55000"/>
                    </a:srgbClr>
                  </a:gs>
                  <a:gs pos="83000">
                    <a:srgbClr val="BBE0E3">
                      <a:lumMod val="45000"/>
                      <a:lumOff val="55000"/>
                    </a:srgbClr>
                  </a:gs>
                  <a:gs pos="100000">
                    <a:srgbClr val="BBE0E3">
                      <a:lumMod val="30000"/>
                      <a:lumOff val="70000"/>
                    </a:srgbClr>
                  </a:gs>
                </a:gsLst>
                <a:lin ang="5400000" scaled="1"/>
              </a:gradFill>
              <a:miter lim="800000"/>
              <a:headEnd/>
              <a:tailEnd/>
            </a:ln>
          </p:spPr>
          <p:txBody>
            <a:bodyPr wrap="square">
              <a:spAutoFit/>
            </a:bodyPr>
            <a:lstStyle>
              <a:lvl1pPr eaLnBrk="0" hangingPunct="0">
                <a:spcBef>
                  <a:spcPct val="20000"/>
                </a:spcBef>
                <a:defRPr sz="2400">
                  <a:solidFill>
                    <a:schemeClr val="tx1"/>
                  </a:solidFill>
                  <a:latin typeface="Tahoma" panose="020B0604030504040204" pitchFamily="34" charset="0"/>
                </a:defRPr>
              </a:lvl1pPr>
              <a:lvl2pPr marL="742950" indent="-285750" eaLnBrk="0" hangingPunct="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altLang="en-US" sz="1400" b="1" i="0" u="none" strike="noStrike" kern="0" cap="none" spc="0" normalizeH="0" baseline="0" noProof="0" dirty="0">
                  <a:ln>
                    <a:noFill/>
                  </a:ln>
                  <a:solidFill>
                    <a:schemeClr val="accent1">
                      <a:lumMod val="50000"/>
                    </a:schemeClr>
                  </a:solidFill>
                  <a:effectLst/>
                  <a:uLnTx/>
                  <a:uFillTx/>
                  <a:latin typeface="Tahoma"/>
                </a:rPr>
                <a:t>DOUBLE GLAZED LAMINATED</a:t>
              </a:r>
            </a:p>
          </p:txBody>
        </p:sp>
      </p:grpSp>
      <p:grpSp>
        <p:nvGrpSpPr>
          <p:cNvPr id="58" name="Group 57"/>
          <p:cNvGrpSpPr>
            <a:grpSpLocks/>
          </p:cNvGrpSpPr>
          <p:nvPr/>
        </p:nvGrpSpPr>
        <p:grpSpPr bwMode="auto">
          <a:xfrm>
            <a:off x="6187725" y="3892618"/>
            <a:ext cx="2286283" cy="2523973"/>
            <a:chOff x="6353175" y="3808413"/>
            <a:chExt cx="2514600" cy="2998101"/>
          </a:xfrm>
        </p:grpSpPr>
        <p:grpSp>
          <p:nvGrpSpPr>
            <p:cNvPr id="59" name="Group 57"/>
            <p:cNvGrpSpPr>
              <a:grpSpLocks/>
            </p:cNvGrpSpPr>
            <p:nvPr/>
          </p:nvGrpSpPr>
          <p:grpSpPr bwMode="auto">
            <a:xfrm>
              <a:off x="6353175" y="3808413"/>
              <a:ext cx="2514600" cy="2590800"/>
              <a:chOff x="3936" y="2400"/>
              <a:chExt cx="1584" cy="1632"/>
            </a:xfrm>
          </p:grpSpPr>
          <p:sp>
            <p:nvSpPr>
              <p:cNvPr id="61" name="Oval 58"/>
              <p:cNvSpPr>
                <a:spLocks noChangeArrowheads="1"/>
              </p:cNvSpPr>
              <p:nvPr/>
            </p:nvSpPr>
            <p:spPr bwMode="auto">
              <a:xfrm>
                <a:off x="3936" y="2400"/>
                <a:ext cx="1584" cy="1632"/>
              </a:xfrm>
              <a:prstGeom prst="ellipse">
                <a:avLst/>
              </a:prstGeom>
              <a:gradFill rotWithShape="0">
                <a:gsLst>
                  <a:gs pos="0">
                    <a:srgbClr val="00CCFF"/>
                  </a:gs>
                  <a:gs pos="100000">
                    <a:srgbClr val="00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62" name="Rectangle 59"/>
              <p:cNvSpPr>
                <a:spLocks noChangeArrowheads="1"/>
              </p:cNvSpPr>
              <p:nvPr/>
            </p:nvSpPr>
            <p:spPr bwMode="auto">
              <a:xfrm>
                <a:off x="4704" y="2640"/>
                <a:ext cx="10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63" name="Group 60"/>
              <p:cNvGrpSpPr>
                <a:grpSpLocks/>
              </p:cNvGrpSpPr>
              <p:nvPr/>
            </p:nvGrpSpPr>
            <p:grpSpPr bwMode="auto">
              <a:xfrm>
                <a:off x="4224" y="2640"/>
                <a:ext cx="982" cy="1152"/>
                <a:chOff x="4224" y="2640"/>
                <a:chExt cx="982" cy="1152"/>
              </a:xfrm>
            </p:grpSpPr>
            <p:sp>
              <p:nvSpPr>
                <p:cNvPr id="64" name="Rectangle 61"/>
                <p:cNvSpPr>
                  <a:spLocks noChangeArrowheads="1"/>
                </p:cNvSpPr>
                <p:nvPr/>
              </p:nvSpPr>
              <p:spPr bwMode="auto">
                <a:xfrm>
                  <a:off x="4224" y="2640"/>
                  <a:ext cx="192"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nvGrpSpPr>
                <p:cNvPr id="65" name="Group 62"/>
                <p:cNvGrpSpPr>
                  <a:grpSpLocks/>
                </p:cNvGrpSpPr>
                <p:nvPr/>
              </p:nvGrpSpPr>
              <p:grpSpPr bwMode="auto">
                <a:xfrm>
                  <a:off x="4416" y="2640"/>
                  <a:ext cx="288" cy="1152"/>
                  <a:chOff x="4416" y="2640"/>
                  <a:chExt cx="288" cy="1152"/>
                </a:xfrm>
              </p:grpSpPr>
              <p:sp>
                <p:nvSpPr>
                  <p:cNvPr id="77" name="Rectangle 63"/>
                  <p:cNvSpPr>
                    <a:spLocks noChangeArrowheads="1"/>
                  </p:cNvSpPr>
                  <p:nvPr/>
                </p:nvSpPr>
                <p:spPr bwMode="auto">
                  <a:xfrm>
                    <a:off x="4416" y="2640"/>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78" name="Rectangle 64"/>
                  <p:cNvSpPr>
                    <a:spLocks noChangeArrowheads="1"/>
                  </p:cNvSpPr>
                  <p:nvPr/>
                </p:nvSpPr>
                <p:spPr bwMode="auto">
                  <a:xfrm>
                    <a:off x="4416" y="3648"/>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79" name="Rectangle 65"/>
                  <p:cNvSpPr>
                    <a:spLocks noChangeArrowheads="1"/>
                  </p:cNvSpPr>
                  <p:nvPr/>
                </p:nvSpPr>
                <p:spPr bwMode="auto">
                  <a:xfrm>
                    <a:off x="4416" y="2784"/>
                    <a:ext cx="288" cy="861"/>
                  </a:xfrm>
                  <a:prstGeom prst="rect">
                    <a:avLst/>
                  </a:prstGeom>
                  <a:solidFill>
                    <a:srgbClr val="00CCFF"/>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80" name="Rectangle 66"/>
                  <p:cNvSpPr>
                    <a:spLocks noChangeArrowheads="1"/>
                  </p:cNvSpPr>
                  <p:nvPr/>
                </p:nvSpPr>
                <p:spPr bwMode="auto">
                  <a:xfrm>
                    <a:off x="4444" y="2688"/>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81" name="Rectangle 67"/>
                  <p:cNvSpPr>
                    <a:spLocks noChangeArrowheads="1"/>
                  </p:cNvSpPr>
                  <p:nvPr/>
                </p:nvSpPr>
                <p:spPr bwMode="auto">
                  <a:xfrm>
                    <a:off x="4444" y="3648"/>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grpSp>
              <p:nvGrpSpPr>
                <p:cNvPr id="66" name="Group 68"/>
                <p:cNvGrpSpPr>
                  <a:grpSpLocks/>
                </p:cNvGrpSpPr>
                <p:nvPr/>
              </p:nvGrpSpPr>
              <p:grpSpPr bwMode="auto">
                <a:xfrm>
                  <a:off x="4800" y="2640"/>
                  <a:ext cx="406" cy="1152"/>
                  <a:chOff x="4800" y="2640"/>
                  <a:chExt cx="406" cy="1152"/>
                </a:xfrm>
              </p:grpSpPr>
              <p:grpSp>
                <p:nvGrpSpPr>
                  <p:cNvPr id="70" name="Group 69"/>
                  <p:cNvGrpSpPr>
                    <a:grpSpLocks/>
                  </p:cNvGrpSpPr>
                  <p:nvPr/>
                </p:nvGrpSpPr>
                <p:grpSpPr bwMode="auto">
                  <a:xfrm>
                    <a:off x="4800" y="2640"/>
                    <a:ext cx="290" cy="1152"/>
                    <a:chOff x="4800" y="2640"/>
                    <a:chExt cx="290" cy="1152"/>
                  </a:xfrm>
                </p:grpSpPr>
                <p:sp>
                  <p:nvSpPr>
                    <p:cNvPr id="72" name="Rectangle 70"/>
                    <p:cNvSpPr>
                      <a:spLocks noChangeArrowheads="1"/>
                    </p:cNvSpPr>
                    <p:nvPr/>
                  </p:nvSpPr>
                  <p:spPr bwMode="auto">
                    <a:xfrm>
                      <a:off x="4802" y="2640"/>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73" name="Rectangle 71"/>
                    <p:cNvSpPr>
                      <a:spLocks noChangeArrowheads="1"/>
                    </p:cNvSpPr>
                    <p:nvPr/>
                  </p:nvSpPr>
                  <p:spPr bwMode="auto">
                    <a:xfrm>
                      <a:off x="4802" y="3648"/>
                      <a:ext cx="288" cy="144"/>
                    </a:xfrm>
                    <a:prstGeom prst="rect">
                      <a:avLst/>
                    </a:prstGeom>
                    <a:solidFill>
                      <a:srgbClr val="808080"/>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74" name="Rectangle 72"/>
                    <p:cNvSpPr>
                      <a:spLocks noChangeArrowheads="1"/>
                    </p:cNvSpPr>
                    <p:nvPr/>
                  </p:nvSpPr>
                  <p:spPr bwMode="auto">
                    <a:xfrm>
                      <a:off x="4800" y="2784"/>
                      <a:ext cx="290" cy="861"/>
                    </a:xfrm>
                    <a:prstGeom prst="rect">
                      <a:avLst/>
                    </a:prstGeom>
                    <a:solidFill>
                      <a:srgbClr val="00CCFF"/>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75" name="Rectangle 73"/>
                    <p:cNvSpPr>
                      <a:spLocks noChangeArrowheads="1"/>
                    </p:cNvSpPr>
                    <p:nvPr/>
                  </p:nvSpPr>
                  <p:spPr bwMode="auto">
                    <a:xfrm>
                      <a:off x="4830" y="2688"/>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76" name="Rectangle 74"/>
                    <p:cNvSpPr>
                      <a:spLocks noChangeArrowheads="1"/>
                    </p:cNvSpPr>
                    <p:nvPr/>
                  </p:nvSpPr>
                  <p:spPr bwMode="auto">
                    <a:xfrm>
                      <a:off x="4830" y="3648"/>
                      <a:ext cx="240" cy="96"/>
                    </a:xfrm>
                    <a:prstGeom prst="rect">
                      <a:avLst/>
                    </a:prstGeom>
                    <a:solidFill>
                      <a:srgbClr val="B2B2B2"/>
                    </a:solidFill>
                    <a:ln w="9525">
                      <a:solidFill>
                        <a:srgbClr val="FFFFFF"/>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71" name="Rectangle 75"/>
                  <p:cNvSpPr>
                    <a:spLocks noChangeArrowheads="1"/>
                  </p:cNvSpPr>
                  <p:nvPr/>
                </p:nvSpPr>
                <p:spPr bwMode="auto">
                  <a:xfrm>
                    <a:off x="5090" y="2640"/>
                    <a:ext cx="116" cy="1152"/>
                  </a:xfrm>
                  <a:prstGeom prst="rect">
                    <a:avLst/>
                  </a:prstGeom>
                  <a:solidFill>
                    <a:srgbClr val="99FF99"/>
                  </a:solidFill>
                  <a:ln w="9525">
                    <a:solidFill>
                      <a:srgbClr val="339966"/>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sp>
              <p:nvSpPr>
                <p:cNvPr id="67" name="Freeform 76"/>
                <p:cNvSpPr>
                  <a:spLocks/>
                </p:cNvSpPr>
                <p:nvPr/>
              </p:nvSpPr>
              <p:spPr bwMode="auto">
                <a:xfrm>
                  <a:off x="4224" y="2928"/>
                  <a:ext cx="960" cy="576"/>
                </a:xfrm>
                <a:custGeom>
                  <a:avLst/>
                  <a:gdLst>
                    <a:gd name="T0" fmla="*/ 0 w 960"/>
                    <a:gd name="T1" fmla="*/ 192 h 576"/>
                    <a:gd name="T2" fmla="*/ 96 w 960"/>
                    <a:gd name="T3" fmla="*/ 240 h 576"/>
                    <a:gd name="T4" fmla="*/ 192 w 960"/>
                    <a:gd name="T5" fmla="*/ 240 h 576"/>
                    <a:gd name="T6" fmla="*/ 192 w 960"/>
                    <a:gd name="T7" fmla="*/ 0 h 576"/>
                    <a:gd name="T8" fmla="*/ 480 w 960"/>
                    <a:gd name="T9" fmla="*/ 0 h 576"/>
                    <a:gd name="T10" fmla="*/ 480 w 960"/>
                    <a:gd name="T11" fmla="*/ 96 h 576"/>
                    <a:gd name="T12" fmla="*/ 576 w 960"/>
                    <a:gd name="T13" fmla="*/ 96 h 576"/>
                    <a:gd name="T14" fmla="*/ 576 w 960"/>
                    <a:gd name="T15" fmla="*/ 0 h 576"/>
                    <a:gd name="T16" fmla="*/ 864 w 960"/>
                    <a:gd name="T17" fmla="*/ 0 h 576"/>
                    <a:gd name="T18" fmla="*/ 864 w 960"/>
                    <a:gd name="T19" fmla="*/ 96 h 576"/>
                    <a:gd name="T20" fmla="*/ 960 w 960"/>
                    <a:gd name="T21" fmla="*/ 96 h 576"/>
                    <a:gd name="T22" fmla="*/ 960 w 960"/>
                    <a:gd name="T23" fmla="*/ 480 h 576"/>
                    <a:gd name="T24" fmla="*/ 864 w 960"/>
                    <a:gd name="T25" fmla="*/ 480 h 576"/>
                    <a:gd name="T26" fmla="*/ 864 w 960"/>
                    <a:gd name="T27" fmla="*/ 576 h 576"/>
                    <a:gd name="T28" fmla="*/ 576 w 960"/>
                    <a:gd name="T29" fmla="*/ 576 h 576"/>
                    <a:gd name="T30" fmla="*/ 576 w 960"/>
                    <a:gd name="T31" fmla="*/ 480 h 576"/>
                    <a:gd name="T32" fmla="*/ 480 w 960"/>
                    <a:gd name="T33" fmla="*/ 480 h 576"/>
                    <a:gd name="T34" fmla="*/ 480 w 960"/>
                    <a:gd name="T35" fmla="*/ 576 h 576"/>
                    <a:gd name="T36" fmla="*/ 192 w 960"/>
                    <a:gd name="T37" fmla="*/ 576 h 576"/>
                    <a:gd name="T38" fmla="*/ 192 w 960"/>
                    <a:gd name="T39" fmla="*/ 336 h 576"/>
                    <a:gd name="T40" fmla="*/ 96 w 960"/>
                    <a:gd name="T41" fmla="*/ 336 h 576"/>
                    <a:gd name="T42" fmla="*/ 0 w 960"/>
                    <a:gd name="T43" fmla="*/ 384 h 576"/>
                    <a:gd name="T44" fmla="*/ 0 w 960"/>
                    <a:gd name="T45" fmla="*/ 192 h 5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0"/>
                    <a:gd name="T70" fmla="*/ 0 h 576"/>
                    <a:gd name="T71" fmla="*/ 960 w 960"/>
                    <a:gd name="T72" fmla="*/ 576 h 5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0" h="576">
                      <a:moveTo>
                        <a:pt x="0" y="192"/>
                      </a:moveTo>
                      <a:lnTo>
                        <a:pt x="96" y="240"/>
                      </a:lnTo>
                      <a:lnTo>
                        <a:pt x="192" y="240"/>
                      </a:lnTo>
                      <a:lnTo>
                        <a:pt x="192" y="0"/>
                      </a:lnTo>
                      <a:lnTo>
                        <a:pt x="480" y="0"/>
                      </a:lnTo>
                      <a:lnTo>
                        <a:pt x="480" y="96"/>
                      </a:lnTo>
                      <a:lnTo>
                        <a:pt x="576" y="96"/>
                      </a:lnTo>
                      <a:lnTo>
                        <a:pt x="576" y="0"/>
                      </a:lnTo>
                      <a:lnTo>
                        <a:pt x="864" y="0"/>
                      </a:lnTo>
                      <a:lnTo>
                        <a:pt x="864" y="96"/>
                      </a:lnTo>
                      <a:lnTo>
                        <a:pt x="960" y="96"/>
                      </a:lnTo>
                      <a:lnTo>
                        <a:pt x="960" y="480"/>
                      </a:lnTo>
                      <a:lnTo>
                        <a:pt x="864" y="480"/>
                      </a:lnTo>
                      <a:lnTo>
                        <a:pt x="864" y="576"/>
                      </a:lnTo>
                      <a:lnTo>
                        <a:pt x="576" y="576"/>
                      </a:lnTo>
                      <a:lnTo>
                        <a:pt x="576" y="480"/>
                      </a:lnTo>
                      <a:lnTo>
                        <a:pt x="480" y="480"/>
                      </a:lnTo>
                      <a:lnTo>
                        <a:pt x="480" y="576"/>
                      </a:lnTo>
                      <a:lnTo>
                        <a:pt x="192" y="576"/>
                      </a:lnTo>
                      <a:lnTo>
                        <a:pt x="192" y="336"/>
                      </a:lnTo>
                      <a:lnTo>
                        <a:pt x="96" y="336"/>
                      </a:lnTo>
                      <a:lnTo>
                        <a:pt x="0" y="384"/>
                      </a:lnTo>
                      <a:lnTo>
                        <a:pt x="0" y="192"/>
                      </a:lnTo>
                      <a:close/>
                    </a:path>
                  </a:pathLst>
                </a:custGeom>
                <a:solidFill>
                  <a:srgbClr val="FFFFFF"/>
                </a:solidFill>
                <a:ln w="12700" cmpd="sng">
                  <a:solidFill>
                    <a:srgbClr val="000000"/>
                  </a:solidFill>
                  <a:prstDash val="solid"/>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3200" b="0" i="0" u="none" strike="noStrike" kern="0" cap="none" spc="0" normalizeH="0" baseline="0" noProof="0">
                    <a:ln>
                      <a:noFill/>
                    </a:ln>
                    <a:solidFill>
                      <a:srgbClr val="000000"/>
                    </a:solidFill>
                    <a:effectLst/>
                    <a:uLnTx/>
                    <a:uFillTx/>
                    <a:latin typeface="Arial" charset="0"/>
                  </a:endParaRPr>
                </a:p>
              </p:txBody>
            </p:sp>
            <p:sp>
              <p:nvSpPr>
                <p:cNvPr id="68" name="Rectangle 77"/>
                <p:cNvSpPr>
                  <a:spLocks noChangeArrowheads="1"/>
                </p:cNvSpPr>
                <p:nvPr/>
              </p:nvSpPr>
              <p:spPr bwMode="auto">
                <a:xfrm>
                  <a:off x="4416" y="2928"/>
                  <a:ext cx="288" cy="576"/>
                </a:xfrm>
                <a:prstGeom prst="rect">
                  <a:avLst/>
                </a:prstGeom>
                <a:solidFill>
                  <a:srgbClr val="FFFFFF"/>
                </a:solidFill>
                <a:ln w="12700">
                  <a:solidFill>
                    <a:srgbClr val="000000"/>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sp>
              <p:nvSpPr>
                <p:cNvPr id="69" name="Rectangle 78"/>
                <p:cNvSpPr>
                  <a:spLocks noChangeArrowheads="1"/>
                </p:cNvSpPr>
                <p:nvPr/>
              </p:nvSpPr>
              <p:spPr bwMode="auto">
                <a:xfrm>
                  <a:off x="4800" y="2928"/>
                  <a:ext cx="288" cy="576"/>
                </a:xfrm>
                <a:prstGeom prst="rect">
                  <a:avLst/>
                </a:prstGeom>
                <a:solidFill>
                  <a:srgbClr val="FFFFFF"/>
                </a:solidFill>
                <a:ln w="12700">
                  <a:solidFill>
                    <a:srgbClr val="000000"/>
                  </a:solidFill>
                  <a:miter lim="800000"/>
                  <a:headEnd/>
                  <a:tailEnd/>
                </a:ln>
              </p:spPr>
              <p:txBody>
                <a:bodyPr wrap="none" anchor="ctr"/>
                <a:lstStyle>
                  <a:lvl1pPr>
                    <a:spcBef>
                      <a:spcPct val="20000"/>
                    </a:spcBef>
                    <a:defRPr sz="2400">
                      <a:solidFill>
                        <a:schemeClr val="tx1"/>
                      </a:solidFill>
                      <a:latin typeface="Tahoma" pitchFamily="34" charset="0"/>
                    </a:defRPr>
                  </a:lvl1pPr>
                  <a:lvl2pPr marL="742950" indent="-285750">
                    <a:spcBef>
                      <a:spcPct val="20000"/>
                    </a:spcBef>
                    <a:buClr>
                      <a:srgbClr val="009EA0"/>
                    </a:buClr>
                    <a:buFont typeface="Tahoma" pitchFamily="34" charset="0"/>
                    <a:buChar char="•"/>
                    <a:defRPr sz="2000">
                      <a:solidFill>
                        <a:schemeClr val="tx1"/>
                      </a:solidFill>
                      <a:latin typeface="Tahoma" pitchFamily="34" charset="0"/>
                    </a:defRPr>
                  </a:lvl2pPr>
                  <a:lvl3pPr marL="1143000" indent="-228600">
                    <a:spcBef>
                      <a:spcPct val="20000"/>
                    </a:spcBef>
                    <a:buChar char="•"/>
                    <a:defRPr>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charset="0"/>
                  </a:endParaRPr>
                </a:p>
              </p:txBody>
            </p:sp>
          </p:grpSp>
        </p:grpSp>
        <p:sp>
          <p:nvSpPr>
            <p:cNvPr id="60" name="Text Box 79">
              <a:extLst/>
            </p:cNvPr>
            <p:cNvSpPr txBox="1">
              <a:spLocks noChangeArrowheads="1"/>
            </p:cNvSpPr>
            <p:nvPr/>
          </p:nvSpPr>
          <p:spPr bwMode="auto">
            <a:xfrm>
              <a:off x="6477861" y="6185007"/>
              <a:ext cx="2265225" cy="621507"/>
            </a:xfrm>
            <a:prstGeom prst="rect">
              <a:avLst/>
            </a:prstGeom>
            <a:solidFill>
              <a:srgbClr val="FFFFFF"/>
            </a:solidFill>
            <a:ln w="38100">
              <a:gradFill>
                <a:gsLst>
                  <a:gs pos="0">
                    <a:srgbClr val="BBE0E3">
                      <a:lumMod val="5000"/>
                      <a:lumOff val="95000"/>
                    </a:srgbClr>
                  </a:gs>
                  <a:gs pos="74000">
                    <a:srgbClr val="BBE0E3">
                      <a:lumMod val="45000"/>
                      <a:lumOff val="55000"/>
                    </a:srgbClr>
                  </a:gs>
                  <a:gs pos="83000">
                    <a:srgbClr val="BBE0E3">
                      <a:lumMod val="45000"/>
                      <a:lumOff val="55000"/>
                    </a:srgbClr>
                  </a:gs>
                  <a:gs pos="100000">
                    <a:srgbClr val="BBE0E3">
                      <a:lumMod val="30000"/>
                      <a:lumOff val="70000"/>
                    </a:srgbClr>
                  </a:gs>
                </a:gsLst>
                <a:lin ang="5400000" scaled="1"/>
              </a:gradFill>
              <a:miter lim="800000"/>
              <a:headEnd/>
              <a:tailEnd/>
            </a:ln>
          </p:spPr>
          <p:txBody>
            <a:bodyPr wrap="square">
              <a:spAutoFit/>
            </a:bodyPr>
            <a:lstStyle>
              <a:lvl1pPr eaLnBrk="0" hangingPunct="0">
                <a:spcBef>
                  <a:spcPct val="20000"/>
                </a:spcBef>
                <a:defRPr sz="2400">
                  <a:solidFill>
                    <a:schemeClr val="tx1"/>
                  </a:solidFill>
                  <a:latin typeface="Tahoma" panose="020B0604030504040204" pitchFamily="34" charset="0"/>
                </a:defRPr>
              </a:lvl1pPr>
              <a:lvl2pPr marL="742950" indent="-285750" eaLnBrk="0" hangingPunct="0">
                <a:spcBef>
                  <a:spcPct val="20000"/>
                </a:spcBef>
                <a:buClr>
                  <a:srgbClr val="009EA0"/>
                </a:buClr>
                <a:buFont typeface="Tahoma" panose="020B0604030504040204" pitchFamily="34" charset="0"/>
                <a:buChar char="•"/>
                <a:defRPr sz="2000">
                  <a:solidFill>
                    <a:schemeClr val="tx1"/>
                  </a:solidFill>
                  <a:latin typeface="Tahoma" panose="020B060403050404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altLang="en-US" sz="1400" b="1" i="0" u="none" strike="noStrike" kern="0" cap="none" spc="0" normalizeH="0" baseline="0" noProof="0" dirty="0">
                  <a:ln>
                    <a:noFill/>
                  </a:ln>
                  <a:solidFill>
                    <a:schemeClr val="accent1">
                      <a:lumMod val="50000"/>
                    </a:schemeClr>
                  </a:solidFill>
                  <a:effectLst/>
                  <a:uLnTx/>
                  <a:uFillTx/>
                  <a:latin typeface="Tahoma"/>
                </a:rPr>
                <a:t>TRIPLE GLAZED UNITS</a:t>
              </a:r>
            </a:p>
          </p:txBody>
        </p:sp>
      </p:grpSp>
      <p:pic>
        <p:nvPicPr>
          <p:cNvPr id="137" name="Picture 136">
            <a:extLst>
              <a:ext uri="{FF2B5EF4-FFF2-40B4-BE49-F238E27FC236}">
                <a16:creationId xmlns:a16="http://schemas.microsoft.com/office/drawing/2014/main" id="{760A7A1E-D299-421F-B37D-81620137F1E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85" name="Rectangle 84">
            <a:extLst>
              <a:ext uri="{FF2B5EF4-FFF2-40B4-BE49-F238E27FC236}">
                <a16:creationId xmlns:a16="http://schemas.microsoft.com/office/drawing/2014/main" id="{000666A6-E61D-401F-991A-05C32EA789CC}"/>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2">
            <a:extLst>
              <a:ext uri="{FF2B5EF4-FFF2-40B4-BE49-F238E27FC236}">
                <a16:creationId xmlns:a16="http://schemas.microsoft.com/office/drawing/2014/main" id="{932C56F1-3780-4AB1-A938-2217E1C55547}"/>
              </a:ext>
            </a:extLst>
          </p:cNvPr>
          <p:cNvSpPr txBox="1">
            <a:spLocks noChangeArrowheads="1"/>
          </p:cNvSpPr>
          <p:nvPr/>
        </p:nvSpPr>
        <p:spPr>
          <a:xfrm>
            <a:off x="719996" y="720000"/>
            <a:ext cx="6261630" cy="522000"/>
          </a:xfrm>
          <a:prstGeom prst="rect">
            <a:avLst/>
          </a:prstGeom>
        </p:spPr>
        <p:txBody>
          <a:bodyPr/>
          <a:lstStyle>
            <a:lvl1pPr algn="l" rtl="0" eaLnBrk="0" fontAlgn="base" hangingPunct="0">
              <a:spcBef>
                <a:spcPct val="0"/>
              </a:spcBef>
              <a:spcAft>
                <a:spcPct val="0"/>
              </a:spcAft>
              <a:defRPr sz="2400" b="1">
                <a:solidFill>
                  <a:srgbClr val="009EA0"/>
                </a:solidFill>
                <a:latin typeface="+mj-lt"/>
                <a:ea typeface="+mj-ea"/>
                <a:cs typeface="+mj-cs"/>
              </a:defRPr>
            </a:lvl1pPr>
            <a:lvl2pPr algn="l" rtl="0" eaLnBrk="0" fontAlgn="base" hangingPunct="0">
              <a:spcBef>
                <a:spcPct val="0"/>
              </a:spcBef>
              <a:spcAft>
                <a:spcPct val="0"/>
              </a:spcAft>
              <a:defRPr sz="2400" b="1">
                <a:solidFill>
                  <a:srgbClr val="009EA0"/>
                </a:solidFill>
                <a:latin typeface="Tahoma" pitchFamily="34" charset="0"/>
              </a:defRPr>
            </a:lvl2pPr>
            <a:lvl3pPr algn="l" rtl="0" eaLnBrk="0" fontAlgn="base" hangingPunct="0">
              <a:spcBef>
                <a:spcPct val="0"/>
              </a:spcBef>
              <a:spcAft>
                <a:spcPct val="0"/>
              </a:spcAft>
              <a:defRPr sz="2400" b="1">
                <a:solidFill>
                  <a:srgbClr val="009EA0"/>
                </a:solidFill>
                <a:latin typeface="Tahoma" pitchFamily="34" charset="0"/>
              </a:defRPr>
            </a:lvl3pPr>
            <a:lvl4pPr algn="l" rtl="0" eaLnBrk="0" fontAlgn="base" hangingPunct="0">
              <a:spcBef>
                <a:spcPct val="0"/>
              </a:spcBef>
              <a:spcAft>
                <a:spcPct val="0"/>
              </a:spcAft>
              <a:defRPr sz="2400" b="1">
                <a:solidFill>
                  <a:srgbClr val="009EA0"/>
                </a:solidFill>
                <a:latin typeface="Tahoma" pitchFamily="34" charset="0"/>
              </a:defRPr>
            </a:lvl4pPr>
            <a:lvl5pPr algn="l" rtl="0" eaLnBrk="0" fontAlgn="base" hangingPunct="0">
              <a:spcBef>
                <a:spcPct val="0"/>
              </a:spcBef>
              <a:spcAft>
                <a:spcPct val="0"/>
              </a:spcAft>
              <a:defRPr sz="2400" b="1">
                <a:solidFill>
                  <a:srgbClr val="009EA0"/>
                </a:solidFill>
                <a:latin typeface="Tahoma" pitchFamily="34" charset="0"/>
              </a:defRPr>
            </a:lvl5pPr>
            <a:lvl6pPr marL="457200" algn="l" rtl="0" fontAlgn="base">
              <a:spcBef>
                <a:spcPct val="0"/>
              </a:spcBef>
              <a:spcAft>
                <a:spcPct val="0"/>
              </a:spcAft>
              <a:defRPr sz="2400" b="1">
                <a:solidFill>
                  <a:srgbClr val="009EA0"/>
                </a:solidFill>
                <a:latin typeface="Tahoma" pitchFamily="34" charset="0"/>
              </a:defRPr>
            </a:lvl6pPr>
            <a:lvl7pPr marL="914400" algn="l" rtl="0" fontAlgn="base">
              <a:spcBef>
                <a:spcPct val="0"/>
              </a:spcBef>
              <a:spcAft>
                <a:spcPct val="0"/>
              </a:spcAft>
              <a:defRPr sz="2400" b="1">
                <a:solidFill>
                  <a:srgbClr val="009EA0"/>
                </a:solidFill>
                <a:latin typeface="Tahoma" pitchFamily="34" charset="0"/>
              </a:defRPr>
            </a:lvl7pPr>
            <a:lvl8pPr marL="1371600" algn="l" rtl="0" fontAlgn="base">
              <a:spcBef>
                <a:spcPct val="0"/>
              </a:spcBef>
              <a:spcAft>
                <a:spcPct val="0"/>
              </a:spcAft>
              <a:defRPr sz="2400" b="1">
                <a:solidFill>
                  <a:srgbClr val="009EA0"/>
                </a:solidFill>
                <a:latin typeface="Tahoma" pitchFamily="34" charset="0"/>
              </a:defRPr>
            </a:lvl8pPr>
            <a:lvl9pPr marL="1828800" algn="l" rtl="0" fontAlgn="base">
              <a:spcBef>
                <a:spcPct val="0"/>
              </a:spcBef>
              <a:spcAft>
                <a:spcPct val="0"/>
              </a:spcAft>
              <a:defRPr sz="2400" b="1">
                <a:solidFill>
                  <a:srgbClr val="009EA0"/>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chemeClr val="accent1">
                    <a:lumMod val="50000"/>
                  </a:schemeClr>
                </a:solidFill>
                <a:effectLst/>
                <a:uLnTx/>
                <a:uFillTx/>
                <a:latin typeface="Tahoma"/>
                <a:ea typeface="+mj-ea"/>
                <a:cs typeface="+mj-cs"/>
              </a:rPr>
              <a:t>System Capabilities - Glass</a:t>
            </a:r>
          </a:p>
        </p:txBody>
      </p:sp>
      <p:pic>
        <p:nvPicPr>
          <p:cNvPr id="87" name="Picture 86">
            <a:extLst>
              <a:ext uri="{FF2B5EF4-FFF2-40B4-BE49-F238E27FC236}">
                <a16:creationId xmlns:a16="http://schemas.microsoft.com/office/drawing/2014/main" id="{B9BB81D8-5BC2-4B33-A40F-07C7425AA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sp>
        <p:nvSpPr>
          <p:cNvPr id="89" name="Footer Placeholder 88">
            <a:extLst>
              <a:ext uri="{FF2B5EF4-FFF2-40B4-BE49-F238E27FC236}">
                <a16:creationId xmlns:a16="http://schemas.microsoft.com/office/drawing/2014/main" id="{942E134A-2AF0-41F4-9D37-F238DF54E573}"/>
              </a:ext>
            </a:extLst>
          </p:cNvPr>
          <p:cNvSpPr>
            <a:spLocks noGrp="1"/>
          </p:cNvSpPr>
          <p:nvPr>
            <p:ph type="ftr" sz="quarter" idx="3"/>
          </p:nvPr>
        </p:nvSpPr>
        <p:spPr/>
        <p:txBody>
          <a:bodyPr/>
          <a:lstStyle/>
          <a:p>
            <a:r>
              <a:rPr lang="en-GB" altLang="ja-JP"/>
              <a:t>Speaker name</a:t>
            </a:r>
            <a:endParaRPr lang="ja-JP" altLang="en-US" dirty="0"/>
          </a:p>
        </p:txBody>
      </p:sp>
      <p:sp>
        <p:nvSpPr>
          <p:cNvPr id="90" name="Date Placeholder 89">
            <a:extLst>
              <a:ext uri="{FF2B5EF4-FFF2-40B4-BE49-F238E27FC236}">
                <a16:creationId xmlns:a16="http://schemas.microsoft.com/office/drawing/2014/main" id="{F52DBCCB-FA30-4D99-B796-522234EDD782}"/>
              </a:ext>
            </a:extLst>
          </p:cNvPr>
          <p:cNvSpPr>
            <a:spLocks noGrp="1"/>
          </p:cNvSpPr>
          <p:nvPr>
            <p:ph type="dt" sz="half" idx="2"/>
          </p:nvPr>
        </p:nvSpPr>
        <p:spPr/>
        <p:txBody>
          <a:bodyPr/>
          <a:lstStyle/>
          <a:p>
            <a:fld id="{B30BAA24-63D0-474E-A4E4-B5E8286FD8A0}" type="datetime1">
              <a:rPr lang="en-GB" altLang="ja-JP" smtClean="0"/>
              <a:t>01/06/2020</a:t>
            </a:fld>
            <a:endParaRPr lang="ja-JP" altLang="en-US" dirty="0"/>
          </a:p>
        </p:txBody>
      </p:sp>
      <p:sp>
        <p:nvSpPr>
          <p:cNvPr id="91" name="Slide Number Placeholder 90">
            <a:extLst>
              <a:ext uri="{FF2B5EF4-FFF2-40B4-BE49-F238E27FC236}">
                <a16:creationId xmlns:a16="http://schemas.microsoft.com/office/drawing/2014/main" id="{3AF5A5E2-2F6C-4906-88CB-CCD111E05359}"/>
              </a:ext>
            </a:extLst>
          </p:cNvPr>
          <p:cNvSpPr>
            <a:spLocks noGrp="1"/>
          </p:cNvSpPr>
          <p:nvPr>
            <p:ph type="sldNum" sz="quarter" idx="4"/>
          </p:nvPr>
        </p:nvSpPr>
        <p:spPr/>
        <p:txBody>
          <a:bodyPr/>
          <a:lstStyle/>
          <a:p>
            <a:fld id="{6C921AB9-5F11-43C5-B957-02FF2E1FCA22}" type="slidenum">
              <a:rPr lang="ja-JP" altLang="en-US" smtClean="0"/>
              <a:pPr/>
              <a:t>36</a:t>
            </a:fld>
            <a:endParaRPr lang="ja-JP" altLang="en-US" dirty="0"/>
          </a:p>
        </p:txBody>
      </p:sp>
    </p:spTree>
    <p:extLst>
      <p:ext uri="{BB962C8B-B14F-4D97-AF65-F5344CB8AC3E}">
        <p14:creationId xmlns:p14="http://schemas.microsoft.com/office/powerpoint/2010/main" val="3641899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fltVal val="0"/>
                                          </p:val>
                                        </p:tav>
                                        <p:tav tm="100000">
                                          <p:val>
                                            <p:strVal val="#ppt_w"/>
                                          </p:val>
                                        </p:tav>
                                      </p:tavLst>
                                    </p:anim>
                                    <p:anim calcmode="lin" valueType="num">
                                      <p:cBhvr>
                                        <p:cTn id="14" dur="500" fill="hold"/>
                                        <p:tgtEl>
                                          <p:spTgt spid="82"/>
                                        </p:tgtEl>
                                        <p:attrNameLst>
                                          <p:attrName>ppt_h</p:attrName>
                                        </p:attrNameLst>
                                      </p:cBhvr>
                                      <p:tavLst>
                                        <p:tav tm="0">
                                          <p:val>
                                            <p:fltVal val="0"/>
                                          </p:val>
                                        </p:tav>
                                        <p:tav tm="100000">
                                          <p:val>
                                            <p:strVal val="#ppt_h"/>
                                          </p:val>
                                        </p:tav>
                                      </p:tavLst>
                                    </p:anim>
                                    <p:animEffect transition="in" filter="fade">
                                      <p:cBhvr>
                                        <p:cTn id="15" dur="500"/>
                                        <p:tgtEl>
                                          <p:spTgt spid="8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Effect transition="in" filter="fade">
                                      <p:cBhvr>
                                        <p:cTn id="21" dur="500"/>
                                        <p:tgtEl>
                                          <p:spTgt spid="8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Effect transition="in" filter="fade">
                                      <p:cBhvr>
                                        <p:cTn id="3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6" name="Rectangle 4"/>
          <p:cNvSpPr>
            <a:spLocks noChangeArrowheads="1"/>
          </p:cNvSpPr>
          <p:nvPr/>
        </p:nvSpPr>
        <p:spPr bwMode="auto">
          <a:xfrm>
            <a:off x="719997" y="720000"/>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Typical Point-fixed Applications</a:t>
            </a:r>
          </a:p>
        </p:txBody>
      </p:sp>
      <p:sp>
        <p:nvSpPr>
          <p:cNvPr id="20488" name="Text Box 7"/>
          <p:cNvSpPr txBox="1">
            <a:spLocks noChangeArrowheads="1"/>
          </p:cNvSpPr>
          <p:nvPr/>
        </p:nvSpPr>
        <p:spPr bwMode="auto">
          <a:xfrm>
            <a:off x="5227049" y="5795381"/>
            <a:ext cx="2607821" cy="492443"/>
          </a:xfrm>
          <a:prstGeom prst="rect">
            <a:avLst/>
          </a:prstGeom>
          <a:noFill/>
          <a:ln w="9525">
            <a:noFill/>
            <a:miter lim="800000"/>
            <a:headEnd/>
            <a:tailEnd/>
          </a:ln>
        </p:spPr>
        <p:txBody>
          <a:bodyPr wrap="square" lIns="0" tIns="0" rIns="0" bIns="0">
            <a:spAutoFit/>
          </a:bodyPr>
          <a:lstStyle/>
          <a:p>
            <a:r>
              <a:rPr 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 James’ Place, </a:t>
            </a:r>
            <a:r>
              <a:rPr lang="en-US"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Cirencester</a:t>
            </a:r>
            <a:r>
              <a:rPr lang="en-GB"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br>
              <a:rPr lang="en-GB"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by </a:t>
            </a:r>
            <a:r>
              <a:rPr lang="en-GB" sz="16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Scott Brownrigg</a:t>
            </a:r>
            <a:endParaRPr lang="en-GB"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489" name="Picture 8" descr="Hamar Church2S"/>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712904" y="1190883"/>
            <a:ext cx="3420000" cy="1954287"/>
          </a:xfrm>
          <a:prstGeom prst="rect">
            <a:avLst/>
          </a:prstGeom>
          <a:noFill/>
          <a:ln w="12700">
            <a:noFill/>
            <a:miter lim="800000"/>
            <a:headEnd/>
            <a:tailEnd/>
          </a:ln>
        </p:spPr>
      </p:pic>
      <p:sp>
        <p:nvSpPr>
          <p:cNvPr id="13" name="Text Box 6"/>
          <p:cNvSpPr txBox="1">
            <a:spLocks noChangeArrowheads="1"/>
          </p:cNvSpPr>
          <p:nvPr/>
        </p:nvSpPr>
        <p:spPr bwMode="auto">
          <a:xfrm>
            <a:off x="712904" y="3152798"/>
            <a:ext cx="3420000" cy="492443"/>
          </a:xfrm>
          <a:prstGeom prst="rect">
            <a:avLst/>
          </a:prstGeom>
          <a:noFill/>
          <a:ln w="9525">
            <a:noFill/>
            <a:miter lim="800000"/>
            <a:headEnd/>
            <a:tailEnd/>
          </a:ln>
        </p:spPr>
        <p:txBody>
          <a:bodyPr wrap="square" lIns="0" tIns="0" rIns="0" bIns="0">
            <a:spAutoFit/>
          </a:bodyPr>
          <a:lstStyle/>
          <a:p>
            <a:r>
              <a:rPr 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Range Rover Showroom, </a:t>
            </a:r>
            <a:r>
              <a:rPr lang="en-US"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Erdington</a:t>
            </a:r>
            <a:r>
              <a:rPr 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br>
              <a:rPr 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by </a:t>
            </a:r>
            <a:r>
              <a:rPr lang="en-GB"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MDG Architects Warwickshire</a:t>
            </a:r>
            <a:endParaRPr lang="en-US"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C84601C0-C144-42F7-8C96-B0182E24A20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6" name="Rectangle 15">
            <a:extLst>
              <a:ext uri="{FF2B5EF4-FFF2-40B4-BE49-F238E27FC236}">
                <a16:creationId xmlns:a16="http://schemas.microsoft.com/office/drawing/2014/main" id="{EA916B61-7E7E-4532-B84B-4CEDC7BDD0B9}"/>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DBF49E-9B40-41DD-8DB4-77AA1B30EB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pic>
        <p:nvPicPr>
          <p:cNvPr id="6" name="Picture 5">
            <a:extLst>
              <a:ext uri="{FF2B5EF4-FFF2-40B4-BE49-F238E27FC236}">
                <a16:creationId xmlns:a16="http://schemas.microsoft.com/office/drawing/2014/main" id="{1F300BD4-7E4F-4D38-8732-07BA3057C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107" y="1190825"/>
            <a:ext cx="3081704" cy="4622556"/>
          </a:xfrm>
          <a:prstGeom prst="rect">
            <a:avLst/>
          </a:prstGeom>
          <a:ln>
            <a:noFill/>
          </a:ln>
        </p:spPr>
      </p:pic>
      <p:pic>
        <p:nvPicPr>
          <p:cNvPr id="12" name="Picture 11">
            <a:extLst>
              <a:ext uri="{FF2B5EF4-FFF2-40B4-BE49-F238E27FC236}">
                <a16:creationId xmlns:a16="http://schemas.microsoft.com/office/drawing/2014/main" id="{5AF9F4A8-352E-4CB5-BDE2-FD10EE305E4A}"/>
              </a:ext>
            </a:extLst>
          </p:cNvPr>
          <p:cNvPicPr>
            <a:picLocks noChangeAspect="1"/>
          </p:cNvPicPr>
          <p:nvPr/>
        </p:nvPicPr>
        <p:blipFill rotWithShape="1">
          <a:blip r:embed="rId7">
            <a:extLst>
              <a:ext uri="{28A0092B-C50C-407E-A947-70E740481C1C}">
                <a14:useLocalDpi xmlns:a14="http://schemas.microsoft.com/office/drawing/2010/main" val="0"/>
              </a:ext>
            </a:extLst>
          </a:blip>
          <a:srcRect b="5937"/>
          <a:stretch/>
        </p:blipFill>
        <p:spPr>
          <a:xfrm>
            <a:off x="712904" y="3673080"/>
            <a:ext cx="3420000" cy="2140301"/>
          </a:xfrm>
          <a:prstGeom prst="rect">
            <a:avLst/>
          </a:prstGeom>
        </p:spPr>
      </p:pic>
      <p:sp>
        <p:nvSpPr>
          <p:cNvPr id="15" name="Text Box 6">
            <a:extLst>
              <a:ext uri="{FF2B5EF4-FFF2-40B4-BE49-F238E27FC236}">
                <a16:creationId xmlns:a16="http://schemas.microsoft.com/office/drawing/2014/main" id="{E9FBFA5F-9935-40B8-B2B1-A34A0F65C7EB}"/>
              </a:ext>
            </a:extLst>
          </p:cNvPr>
          <p:cNvSpPr txBox="1">
            <a:spLocks noChangeArrowheads="1"/>
          </p:cNvSpPr>
          <p:nvPr/>
        </p:nvSpPr>
        <p:spPr bwMode="auto">
          <a:xfrm>
            <a:off x="719996" y="5804633"/>
            <a:ext cx="2922614" cy="492443"/>
          </a:xfrm>
          <a:prstGeom prst="rect">
            <a:avLst/>
          </a:prstGeom>
          <a:noFill/>
          <a:ln w="9525">
            <a:noFill/>
            <a:miter lim="800000"/>
            <a:headEnd/>
            <a:tailEnd/>
          </a:ln>
        </p:spPr>
        <p:txBody>
          <a:bodyPr wrap="square" lIns="0" tIns="0" rIns="0" bIns="0">
            <a:spAutoFit/>
          </a:bodyPr>
          <a:lstStyle/>
          <a:p>
            <a:r>
              <a:rPr lang="en-US" sz="16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Stonehenge Visitors’ Centre by Denton Corker Marshall</a:t>
            </a:r>
          </a:p>
        </p:txBody>
      </p:sp>
      <p:sp>
        <p:nvSpPr>
          <p:cNvPr id="3" name="Slide Number Placeholder 2">
            <a:extLst>
              <a:ext uri="{FF2B5EF4-FFF2-40B4-BE49-F238E27FC236}">
                <a16:creationId xmlns:a16="http://schemas.microsoft.com/office/drawing/2014/main" id="{61944B3D-A3C8-428C-8F61-E0FDBDF77214}"/>
              </a:ext>
            </a:extLst>
          </p:cNvPr>
          <p:cNvSpPr>
            <a:spLocks noGrp="1"/>
          </p:cNvSpPr>
          <p:nvPr>
            <p:ph type="sldNum" sz="quarter" idx="10"/>
          </p:nvPr>
        </p:nvSpPr>
        <p:spPr/>
        <p:txBody>
          <a:bodyPr/>
          <a:lstStyle/>
          <a:p>
            <a:pPr>
              <a:defRPr/>
            </a:pPr>
            <a:fld id="{7521A84E-57A0-4CB6-A4AF-0E65DE3B74BE}" type="slidenum">
              <a:rPr lang="en-GB" smtClean="0"/>
              <a:pPr>
                <a:defRPr/>
              </a:pPr>
              <a:t>37</a:t>
            </a:fld>
            <a:endParaRPr lang="en-GB"/>
          </a:p>
        </p:txBody>
      </p:sp>
    </p:spTree>
    <p:extLst>
      <p:ext uri="{BB962C8B-B14F-4D97-AF65-F5344CB8AC3E}">
        <p14:creationId xmlns:p14="http://schemas.microsoft.com/office/powerpoint/2010/main" val="4326861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0489"/>
                                        </p:tgtEl>
                                        <p:attrNameLst>
                                          <p:attrName>style.visibility</p:attrName>
                                        </p:attrNameLst>
                                      </p:cBhvr>
                                      <p:to>
                                        <p:strVal val="visible"/>
                                      </p:to>
                                    </p:set>
                                    <p:anim calcmode="lin" valueType="num">
                                      <p:cBhvr>
                                        <p:cTn id="12" dur="500" fill="hold"/>
                                        <p:tgtEl>
                                          <p:spTgt spid="20489"/>
                                        </p:tgtEl>
                                        <p:attrNameLst>
                                          <p:attrName>ppt_w</p:attrName>
                                        </p:attrNameLst>
                                      </p:cBhvr>
                                      <p:tavLst>
                                        <p:tav tm="0">
                                          <p:val>
                                            <p:fltVal val="0"/>
                                          </p:val>
                                        </p:tav>
                                        <p:tav tm="100000">
                                          <p:val>
                                            <p:strVal val="#ppt_w"/>
                                          </p:val>
                                        </p:tav>
                                      </p:tavLst>
                                    </p:anim>
                                    <p:anim calcmode="lin" valueType="num">
                                      <p:cBhvr>
                                        <p:cTn id="13" dur="500" fill="hold"/>
                                        <p:tgtEl>
                                          <p:spTgt spid="20489"/>
                                        </p:tgtEl>
                                        <p:attrNameLst>
                                          <p:attrName>ppt_h</p:attrName>
                                        </p:attrNameLst>
                                      </p:cBhvr>
                                      <p:tavLst>
                                        <p:tav tm="0">
                                          <p:val>
                                            <p:fltVal val="0"/>
                                          </p:val>
                                        </p:tav>
                                        <p:tav tm="100000">
                                          <p:val>
                                            <p:strVal val="#ppt_h"/>
                                          </p:val>
                                        </p:tav>
                                      </p:tavLst>
                                    </p:anim>
                                    <p:animEffect transition="in" filter="fade">
                                      <p:cBhvr>
                                        <p:cTn id="14" dur="500"/>
                                        <p:tgtEl>
                                          <p:spTgt spid="2048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500" fill="hold"/>
                                        <p:tgtEl>
                                          <p:spTgt spid="20488"/>
                                        </p:tgtEl>
                                        <p:attrNameLst>
                                          <p:attrName>ppt_w</p:attrName>
                                        </p:attrNameLst>
                                      </p:cBhvr>
                                      <p:tavLst>
                                        <p:tav tm="0">
                                          <p:val>
                                            <p:fltVal val="0"/>
                                          </p:val>
                                        </p:tav>
                                        <p:tav tm="100000">
                                          <p:val>
                                            <p:strVal val="#ppt_w"/>
                                          </p:val>
                                        </p:tav>
                                      </p:tavLst>
                                    </p:anim>
                                    <p:anim calcmode="lin" valueType="num">
                                      <p:cBhvr>
                                        <p:cTn id="24" dur="500" fill="hold"/>
                                        <p:tgtEl>
                                          <p:spTgt spid="20488"/>
                                        </p:tgtEl>
                                        <p:attrNameLst>
                                          <p:attrName>ppt_h</p:attrName>
                                        </p:attrNameLst>
                                      </p:cBhvr>
                                      <p:tavLst>
                                        <p:tav tm="0">
                                          <p:val>
                                            <p:fltVal val="0"/>
                                          </p:val>
                                        </p:tav>
                                        <p:tav tm="100000">
                                          <p:val>
                                            <p:strVal val="#ppt_h"/>
                                          </p:val>
                                        </p:tav>
                                      </p:tavLst>
                                    </p:anim>
                                    <p:animEffect transition="in" filter="fade">
                                      <p:cBhvr>
                                        <p:cTn id="25" dur="500"/>
                                        <p:tgtEl>
                                          <p:spTgt spid="20488"/>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216A-BCBD-4F9D-ABCB-C7BC2F61727B}"/>
              </a:ext>
            </a:extLst>
          </p:cNvPr>
          <p:cNvSpPr>
            <a:spLocks noGrp="1"/>
          </p:cNvSpPr>
          <p:nvPr>
            <p:ph type="title" sz="quarter"/>
          </p:nvPr>
        </p:nvSpPr>
        <p:spPr>
          <a:xfrm>
            <a:off x="720000" y="720000"/>
            <a:ext cx="7772400" cy="540000"/>
          </a:xfrm>
        </p:spPr>
        <p:txBody>
          <a:bodyPr>
            <a:normAutofit/>
          </a:bodyPr>
          <a:lstStyle/>
          <a:p>
            <a:r>
              <a:rPr lang="en-GB" sz="2800" dirty="0">
                <a:solidFill>
                  <a:schemeClr val="accent1">
                    <a:lumMod val="50000"/>
                  </a:schemeClr>
                </a:solidFill>
              </a:rPr>
              <a:t>Market Walk, Newton Abbot</a:t>
            </a:r>
          </a:p>
        </p:txBody>
      </p:sp>
      <p:sp>
        <p:nvSpPr>
          <p:cNvPr id="7" name="Rectangle 6">
            <a:extLst>
              <a:ext uri="{FF2B5EF4-FFF2-40B4-BE49-F238E27FC236}">
                <a16:creationId xmlns:a16="http://schemas.microsoft.com/office/drawing/2014/main" id="{91E27B11-F96A-44C6-BF9A-8C875FA0BF6E}"/>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4D7CB11-0D81-4C70-ADBE-0AE8C1A3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pic>
        <p:nvPicPr>
          <p:cNvPr id="9" name="Picture 8">
            <a:extLst>
              <a:ext uri="{FF2B5EF4-FFF2-40B4-BE49-F238E27FC236}">
                <a16:creationId xmlns:a16="http://schemas.microsoft.com/office/drawing/2014/main" id="{CC87CD6A-A901-4BC0-A17B-ECA5F7DE3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337" y="0"/>
            <a:ext cx="1121663" cy="1260000"/>
          </a:xfrm>
          <a:prstGeom prst="rect">
            <a:avLst/>
          </a:prstGeom>
        </p:spPr>
      </p:pic>
      <p:pic>
        <p:nvPicPr>
          <p:cNvPr id="6" name="Picture 5">
            <a:extLst>
              <a:ext uri="{FF2B5EF4-FFF2-40B4-BE49-F238E27FC236}">
                <a16:creationId xmlns:a16="http://schemas.microsoft.com/office/drawing/2014/main" id="{64DD055F-14D1-4054-9611-3F17C6030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757" y="1351436"/>
            <a:ext cx="3348000" cy="2236464"/>
          </a:xfrm>
          <a:prstGeom prst="rect">
            <a:avLst/>
          </a:prstGeom>
        </p:spPr>
      </p:pic>
      <p:pic>
        <p:nvPicPr>
          <p:cNvPr id="10" name="Picture 9">
            <a:extLst>
              <a:ext uri="{FF2B5EF4-FFF2-40B4-BE49-F238E27FC236}">
                <a16:creationId xmlns:a16="http://schemas.microsoft.com/office/drawing/2014/main" id="{5D9A895E-EEF7-4DD8-AC52-A7AC473F8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0200" y="1351436"/>
            <a:ext cx="3191043" cy="4786564"/>
          </a:xfrm>
          <a:prstGeom prst="rect">
            <a:avLst/>
          </a:prstGeom>
        </p:spPr>
      </p:pic>
      <p:pic>
        <p:nvPicPr>
          <p:cNvPr id="11" name="Picture 10">
            <a:extLst>
              <a:ext uri="{FF2B5EF4-FFF2-40B4-BE49-F238E27FC236}">
                <a16:creationId xmlns:a16="http://schemas.microsoft.com/office/drawing/2014/main" id="{0BA11A7E-1570-48A4-BF11-8DD9E7125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757" y="3901536"/>
            <a:ext cx="3348000" cy="2236464"/>
          </a:xfrm>
          <a:prstGeom prst="rect">
            <a:avLst/>
          </a:prstGeom>
        </p:spPr>
      </p:pic>
      <p:sp>
        <p:nvSpPr>
          <p:cNvPr id="4" name="Slide Number Placeholder 3">
            <a:extLst>
              <a:ext uri="{FF2B5EF4-FFF2-40B4-BE49-F238E27FC236}">
                <a16:creationId xmlns:a16="http://schemas.microsoft.com/office/drawing/2014/main" id="{505DD89A-7251-4038-902F-9CFB6CAC9B46}"/>
              </a:ext>
            </a:extLst>
          </p:cNvPr>
          <p:cNvSpPr>
            <a:spLocks noGrp="1"/>
          </p:cNvSpPr>
          <p:nvPr>
            <p:ph type="sldNum" sz="quarter" idx="10"/>
          </p:nvPr>
        </p:nvSpPr>
        <p:spPr/>
        <p:txBody>
          <a:bodyPr/>
          <a:lstStyle/>
          <a:p>
            <a:pPr>
              <a:defRPr/>
            </a:pPr>
            <a:fld id="{7521A84E-57A0-4CB6-A4AF-0E65DE3B74BE}" type="slidenum">
              <a:rPr lang="en-GB" smtClean="0"/>
              <a:pPr>
                <a:defRPr/>
              </a:pPr>
              <a:t>38</a:t>
            </a:fld>
            <a:endParaRPr lang="en-GB"/>
          </a:p>
        </p:txBody>
      </p:sp>
    </p:spTree>
    <p:extLst>
      <p:ext uri="{BB962C8B-B14F-4D97-AF65-F5344CB8AC3E}">
        <p14:creationId xmlns:p14="http://schemas.microsoft.com/office/powerpoint/2010/main" val="591877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398FC-E6D0-4255-B063-5790DC793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Freeform 4">
            <a:extLst>
              <a:ext uri="{FF2B5EF4-FFF2-40B4-BE49-F238E27FC236}">
                <a16:creationId xmlns:a16="http://schemas.microsoft.com/office/drawing/2014/main" id="{4FB3F7C5-502B-4F5D-9451-DD3386C24CF3}"/>
              </a:ext>
            </a:extLst>
          </p:cNvPr>
          <p:cNvSpPr>
            <a:spLocks/>
          </p:cNvSpPr>
          <p:nvPr/>
        </p:nvSpPr>
        <p:spPr bwMode="auto">
          <a:xfrm>
            <a:off x="-7936" y="3176337"/>
            <a:ext cx="9151936" cy="3681663"/>
          </a:xfrm>
          <a:custGeom>
            <a:avLst/>
            <a:gdLst/>
            <a:ahLst/>
            <a:cxnLst>
              <a:cxn ang="0">
                <a:pos x="0" y="618"/>
              </a:cxn>
              <a:cxn ang="0">
                <a:pos x="2072" y="2606"/>
              </a:cxn>
              <a:cxn ang="0">
                <a:pos x="5835" y="0"/>
              </a:cxn>
              <a:cxn ang="0">
                <a:pos x="5835" y="3301"/>
              </a:cxn>
              <a:cxn ang="0">
                <a:pos x="8" y="3309"/>
              </a:cxn>
              <a:cxn ang="0">
                <a:pos x="0" y="618"/>
              </a:cxn>
            </a:cxnLst>
            <a:rect l="0" t="0" r="r" b="b"/>
            <a:pathLst>
              <a:path w="5835" h="3309">
                <a:moveTo>
                  <a:pt x="0" y="618"/>
                </a:moveTo>
                <a:lnTo>
                  <a:pt x="2072" y="2606"/>
                </a:lnTo>
                <a:lnTo>
                  <a:pt x="5835" y="0"/>
                </a:lnTo>
                <a:lnTo>
                  <a:pt x="5835" y="3301"/>
                </a:lnTo>
                <a:lnTo>
                  <a:pt x="8" y="3309"/>
                </a:lnTo>
                <a:lnTo>
                  <a:pt x="0" y="618"/>
                </a:lnTo>
                <a:close/>
              </a:path>
            </a:pathLst>
          </a:custGeom>
          <a:solidFill>
            <a:srgbClr val="FFFFFF"/>
          </a:solidFill>
          <a:ln w="9525">
            <a:noFill/>
            <a:round/>
            <a:headEnd/>
            <a:tailEnd/>
          </a:ln>
          <a:effectLst/>
        </p:spPr>
        <p:txBody>
          <a:bodyPr wrap="none" anchor="ctr"/>
          <a:lstStyle/>
          <a:p>
            <a:pPr>
              <a:defRPr/>
            </a:pPr>
            <a:endParaRPr lang="en-GB" dirty="0">
              <a:effectLst>
                <a:outerShdw blurRad="38100" dist="38100" dir="2700000" algn="tl">
                  <a:srgbClr val="000000">
                    <a:alpha val="43137"/>
                  </a:srgbClr>
                </a:outerShdw>
              </a:effectLst>
            </a:endParaRPr>
          </a:p>
        </p:txBody>
      </p:sp>
      <p:sp>
        <p:nvSpPr>
          <p:cNvPr id="1398794" name="Rectangle 10"/>
          <p:cNvSpPr>
            <a:spLocks noChangeArrowheads="1"/>
          </p:cNvSpPr>
          <p:nvPr/>
        </p:nvSpPr>
        <p:spPr bwMode="auto">
          <a:xfrm>
            <a:off x="243205" y="349250"/>
            <a:ext cx="6702425" cy="3079750"/>
          </a:xfrm>
          <a:prstGeom prst="rect">
            <a:avLst/>
          </a:prstGeom>
          <a:noFill/>
          <a:ln w="9525">
            <a:noFill/>
            <a:miter lim="800000"/>
            <a:headEnd/>
            <a:tailEnd/>
          </a:ln>
          <a:effectLst>
            <a:outerShdw dist="35921" dir="2700000" algn="ctr" rotWithShape="0">
              <a:schemeClr val="hlink"/>
            </a:outerShdw>
          </a:effectLst>
        </p:spPr>
        <p:txBody>
          <a:bodyPr/>
          <a:lstStyle/>
          <a:p>
            <a:pPr marL="0" marR="0" lvl="0" indent="0" algn="l" defTabSz="914400" rtl="0" eaLnBrk="1" fontAlgn="auto" latinLnBrk="0" hangingPunct="1">
              <a:lnSpc>
                <a:spcPct val="85000"/>
              </a:lnSpc>
              <a:spcBef>
                <a:spcPts val="0"/>
              </a:spcBef>
              <a:spcAft>
                <a:spcPts val="0"/>
              </a:spcAft>
              <a:buClrTx/>
              <a:buSzTx/>
              <a:buFontTx/>
              <a:buNone/>
              <a:tabLst>
                <a:tab pos="860425" algn="l"/>
              </a:tabLst>
              <a:defRPr/>
            </a:pPr>
            <a:r>
              <a:rPr kumimoji="1" lang="en-US" sz="6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Glass for</a:t>
            </a:r>
            <a:br>
              <a:rPr kumimoji="1" lang="en-US" sz="6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1" lang="en-US" sz="6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Fire-resistance</a:t>
            </a:r>
          </a:p>
        </p:txBody>
      </p:sp>
      <p:pic>
        <p:nvPicPr>
          <p:cNvPr id="13" name="Picture 12">
            <a:extLst>
              <a:ext uri="{FF2B5EF4-FFF2-40B4-BE49-F238E27FC236}">
                <a16:creationId xmlns:a16="http://schemas.microsoft.com/office/drawing/2014/main" id="{78FFB790-A8D9-497C-A0CE-C8B8DA71E1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511"/>
          <a:stretch/>
        </p:blipFill>
        <p:spPr>
          <a:xfrm>
            <a:off x="7114893" y="6091364"/>
            <a:ext cx="1888137" cy="409447"/>
          </a:xfrm>
          <a:prstGeom prst="rect">
            <a:avLst/>
          </a:prstGeom>
        </p:spPr>
      </p:pic>
      <p:sp>
        <p:nvSpPr>
          <p:cNvPr id="4" name="Slide Number Placeholder 3">
            <a:extLst>
              <a:ext uri="{FF2B5EF4-FFF2-40B4-BE49-F238E27FC236}">
                <a16:creationId xmlns:a16="http://schemas.microsoft.com/office/drawing/2014/main" id="{8260B401-4883-4FBC-97AD-A6A167A15546}"/>
              </a:ext>
            </a:extLst>
          </p:cNvPr>
          <p:cNvSpPr>
            <a:spLocks noGrp="1"/>
          </p:cNvSpPr>
          <p:nvPr>
            <p:ph type="sldNum" sz="quarter" idx="10"/>
          </p:nvPr>
        </p:nvSpPr>
        <p:spPr/>
        <p:txBody>
          <a:bodyPr/>
          <a:lstStyle/>
          <a:p>
            <a:pPr>
              <a:defRPr/>
            </a:pPr>
            <a:fld id="{52CFF3F3-9C47-440A-8807-4B91B125A786}" type="slidenum">
              <a:rPr lang="en-GB" sz="1050" smtClean="0"/>
              <a:pPr>
                <a:defRPr/>
              </a:pPr>
              <a:t>39</a:t>
            </a:fld>
            <a:endParaRPr lang="en-GB" sz="1050" dirty="0"/>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78" name="Rectangle 14"/>
          <p:cNvSpPr>
            <a:spLocks noGrp="1" noChangeArrowheads="1"/>
          </p:cNvSpPr>
          <p:nvPr>
            <p:ph type="body" idx="1"/>
          </p:nvPr>
        </p:nvSpPr>
        <p:spPr>
          <a:xfrm>
            <a:off x="720000" y="1465003"/>
            <a:ext cx="3886707" cy="4413770"/>
          </a:xfrm>
        </p:spPr>
        <p:txBody>
          <a:bodyPr>
            <a:normAutofit/>
          </a:bodyPr>
          <a:lstStyle/>
          <a:p>
            <a:pPr>
              <a:lnSpc>
                <a:spcPct val="95000"/>
              </a:lnSpc>
              <a:spcBef>
                <a:spcPct val="30000"/>
              </a:spcBef>
              <a:buFont typeface="Arial" pitchFamily="34" charset="0"/>
              <a:buChar char="•"/>
              <a:defRPr/>
            </a:pPr>
            <a:r>
              <a:rPr lang="en-US" sz="2000" dirty="0">
                <a:solidFill>
                  <a:schemeClr val="accent1">
                    <a:lumMod val="50000"/>
                  </a:schemeClr>
                </a:solidFill>
                <a:latin typeface="Tahoma" pitchFamily="34" charset="0"/>
              </a:rPr>
              <a:t>Pilkington / NSG Background </a:t>
            </a:r>
          </a:p>
          <a:p>
            <a:pPr>
              <a:lnSpc>
                <a:spcPct val="95000"/>
              </a:lnSpc>
              <a:spcBef>
                <a:spcPct val="30000"/>
              </a:spcBef>
              <a:buFont typeface="Arial" pitchFamily="34" charset="0"/>
              <a:buChar char="•"/>
              <a:defRPr/>
            </a:pPr>
            <a:r>
              <a:rPr lang="en-US" sz="2000" dirty="0">
                <a:solidFill>
                  <a:schemeClr val="accent1">
                    <a:lumMod val="50000"/>
                  </a:schemeClr>
                </a:solidFill>
                <a:latin typeface="Tahoma" pitchFamily="34" charset="0"/>
              </a:rPr>
              <a:t>Float Glass Manufacture</a:t>
            </a:r>
          </a:p>
          <a:p>
            <a:pPr lvl="1">
              <a:lnSpc>
                <a:spcPct val="95000"/>
              </a:lnSpc>
              <a:spcBef>
                <a:spcPct val="30000"/>
              </a:spcBef>
              <a:buFont typeface="Tahoma" panose="020B0604030504040204" pitchFamily="34" charset="0"/>
              <a:buChar char="‒"/>
              <a:defRPr/>
            </a:pPr>
            <a:r>
              <a:rPr lang="en-US" sz="1800" dirty="0">
                <a:solidFill>
                  <a:schemeClr val="accent1">
                    <a:lumMod val="50000"/>
                  </a:schemeClr>
                </a:solidFill>
              </a:rPr>
              <a:t>Method</a:t>
            </a:r>
          </a:p>
          <a:p>
            <a:pPr lvl="1">
              <a:lnSpc>
                <a:spcPct val="95000"/>
              </a:lnSpc>
              <a:spcBef>
                <a:spcPct val="30000"/>
              </a:spcBef>
              <a:buFont typeface="Tahoma" panose="020B0604030504040204" pitchFamily="34" charset="0"/>
              <a:buChar char="‒"/>
              <a:defRPr/>
            </a:pPr>
            <a:r>
              <a:rPr lang="en-US" sz="1800" dirty="0">
                <a:solidFill>
                  <a:schemeClr val="accent1">
                    <a:lumMod val="50000"/>
                  </a:schemeClr>
                </a:solidFill>
                <a:latin typeface="Tahoma" pitchFamily="34" charset="0"/>
              </a:rPr>
              <a:t>Sustainability</a:t>
            </a:r>
          </a:p>
          <a:p>
            <a:pPr lvl="1">
              <a:lnSpc>
                <a:spcPct val="95000"/>
              </a:lnSpc>
              <a:spcBef>
                <a:spcPct val="30000"/>
              </a:spcBef>
              <a:buFont typeface="Tahoma" panose="020B0604030504040204" pitchFamily="34" charset="0"/>
              <a:buChar char="‒"/>
              <a:defRPr/>
            </a:pPr>
            <a:r>
              <a:rPr lang="en-US" sz="1800" dirty="0">
                <a:solidFill>
                  <a:schemeClr val="accent1">
                    <a:lumMod val="50000"/>
                  </a:schemeClr>
                </a:solidFill>
              </a:rPr>
              <a:t>Characteristics</a:t>
            </a:r>
            <a:endParaRPr lang="en-US" sz="1800" dirty="0">
              <a:solidFill>
                <a:schemeClr val="accent1">
                  <a:lumMod val="50000"/>
                </a:schemeClr>
              </a:solidFill>
              <a:latin typeface="Tahoma" pitchFamily="34" charset="0"/>
            </a:endParaRPr>
          </a:p>
          <a:p>
            <a:pPr>
              <a:lnSpc>
                <a:spcPct val="95000"/>
              </a:lnSpc>
              <a:spcBef>
                <a:spcPct val="30000"/>
              </a:spcBef>
              <a:buFont typeface="Arial" pitchFamily="34" charset="0"/>
              <a:buChar char="•"/>
              <a:defRPr/>
            </a:pPr>
            <a:r>
              <a:rPr lang="en-US" sz="2000" dirty="0">
                <a:solidFill>
                  <a:schemeClr val="accent1">
                    <a:lumMod val="50000"/>
                  </a:schemeClr>
                </a:solidFill>
                <a:latin typeface="Tahoma" pitchFamily="34" charset="0"/>
              </a:rPr>
              <a:t>Energy Management </a:t>
            </a:r>
          </a:p>
          <a:p>
            <a:pPr lvl="1">
              <a:lnSpc>
                <a:spcPct val="95000"/>
              </a:lnSpc>
              <a:spcBef>
                <a:spcPct val="30000"/>
              </a:spcBef>
              <a:buFont typeface="Tahoma" panose="020B0604030504040204" pitchFamily="34" charset="0"/>
              <a:buChar char="‒"/>
              <a:defRPr/>
            </a:pPr>
            <a:r>
              <a:rPr lang="en-US" sz="1800" dirty="0">
                <a:solidFill>
                  <a:schemeClr val="accent1">
                    <a:lumMod val="50000"/>
                  </a:schemeClr>
                </a:solidFill>
              </a:rPr>
              <a:t>Thermal insulation</a:t>
            </a:r>
          </a:p>
          <a:p>
            <a:pPr lvl="1">
              <a:lnSpc>
                <a:spcPct val="95000"/>
              </a:lnSpc>
              <a:spcBef>
                <a:spcPct val="30000"/>
              </a:spcBef>
              <a:buFont typeface="Tahoma" panose="020B0604030504040204" pitchFamily="34" charset="0"/>
              <a:buChar char="‒"/>
              <a:defRPr/>
            </a:pPr>
            <a:r>
              <a:rPr lang="en-US" sz="1800" dirty="0">
                <a:solidFill>
                  <a:schemeClr val="accent1">
                    <a:lumMod val="50000"/>
                  </a:schemeClr>
                </a:solidFill>
                <a:latin typeface="Tahoma" pitchFamily="34" charset="0"/>
              </a:rPr>
              <a:t>Solar control</a:t>
            </a:r>
          </a:p>
          <a:p>
            <a:pPr>
              <a:lnSpc>
                <a:spcPct val="95000"/>
              </a:lnSpc>
              <a:spcBef>
                <a:spcPct val="30000"/>
              </a:spcBef>
              <a:defRPr/>
            </a:pPr>
            <a:r>
              <a:rPr lang="en-US" sz="2000" dirty="0">
                <a:solidFill>
                  <a:schemeClr val="accent1">
                    <a:lumMod val="50000"/>
                  </a:schemeClr>
                </a:solidFill>
              </a:rPr>
              <a:t>Point-fixed Glazing Systems</a:t>
            </a:r>
          </a:p>
          <a:p>
            <a:pPr>
              <a:lnSpc>
                <a:spcPct val="95000"/>
              </a:lnSpc>
              <a:spcBef>
                <a:spcPct val="30000"/>
              </a:spcBef>
              <a:buFont typeface="Arial" pitchFamily="34" charset="0"/>
              <a:buChar char="•"/>
              <a:defRPr/>
            </a:pPr>
            <a:r>
              <a:rPr lang="en-US" sz="2000" dirty="0">
                <a:solidFill>
                  <a:schemeClr val="accent1">
                    <a:lumMod val="50000"/>
                  </a:schemeClr>
                </a:solidFill>
                <a:latin typeface="Tahoma" pitchFamily="34" charset="0"/>
              </a:rPr>
              <a:t>Fire-resistance </a:t>
            </a:r>
          </a:p>
          <a:p>
            <a:pPr>
              <a:lnSpc>
                <a:spcPct val="95000"/>
              </a:lnSpc>
              <a:spcBef>
                <a:spcPct val="30000"/>
              </a:spcBef>
              <a:buFont typeface="Arial" pitchFamily="34" charset="0"/>
              <a:buChar char="•"/>
              <a:defRPr/>
            </a:pPr>
            <a:r>
              <a:rPr lang="en-US" sz="2000" dirty="0">
                <a:solidFill>
                  <a:schemeClr val="accent1">
                    <a:lumMod val="50000"/>
                  </a:schemeClr>
                </a:solidFill>
                <a:latin typeface="Tahoma" pitchFamily="34" charset="0"/>
              </a:rPr>
              <a:t>Self-cleaning Glass </a:t>
            </a:r>
          </a:p>
          <a:p>
            <a:pPr>
              <a:lnSpc>
                <a:spcPct val="95000"/>
              </a:lnSpc>
              <a:spcBef>
                <a:spcPct val="30000"/>
              </a:spcBef>
              <a:buFont typeface="Arial" pitchFamily="34" charset="0"/>
              <a:buChar char="•"/>
              <a:defRPr/>
            </a:pPr>
            <a:r>
              <a:rPr lang="en-US" sz="2000" dirty="0">
                <a:solidFill>
                  <a:schemeClr val="accent1">
                    <a:lumMod val="50000"/>
                  </a:schemeClr>
                </a:solidFill>
              </a:rPr>
              <a:t>Questions</a:t>
            </a:r>
            <a:endParaRPr lang="en-US" sz="2000" dirty="0">
              <a:solidFill>
                <a:schemeClr val="accent1">
                  <a:lumMod val="50000"/>
                </a:schemeClr>
              </a:solidFill>
              <a:latin typeface="Tahoma" pitchFamily="34" charset="0"/>
            </a:endParaRPr>
          </a:p>
        </p:txBody>
      </p:sp>
      <p:pic>
        <p:nvPicPr>
          <p:cNvPr id="6" name="Picture 5">
            <a:extLst>
              <a:ext uri="{FF2B5EF4-FFF2-40B4-BE49-F238E27FC236}">
                <a16:creationId xmlns:a16="http://schemas.microsoft.com/office/drawing/2014/main" id="{AA5B0F2D-1BE3-4F2E-912A-CB434B1AE7D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6F01A263-3984-4C2D-A4A8-E6AD9F7AE6DD}"/>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84123F8-2DBF-4862-8D17-4107D225738D}"/>
              </a:ext>
            </a:extLst>
          </p:cNvPr>
          <p:cNvSpPr txBox="1"/>
          <p:nvPr/>
        </p:nvSpPr>
        <p:spPr>
          <a:xfrm>
            <a:off x="720000" y="720000"/>
            <a:ext cx="5072062" cy="523220"/>
          </a:xfrm>
          <a:prstGeom prst="rect">
            <a:avLst/>
          </a:prstGeom>
          <a:noFill/>
        </p:spPr>
        <p:txBody>
          <a:bodyPr wrap="square" rtlCol="0">
            <a:spAutoFit/>
          </a:bodyPr>
          <a:lstStyle/>
          <a:p>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Contents</a:t>
            </a:r>
            <a:endParaRPr lang="en-GB"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384D9DB-5E7C-46BC-846A-F0C59C0C2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433" y="981610"/>
            <a:ext cx="3448869" cy="4918721"/>
          </a:xfrm>
          <a:prstGeom prst="rect">
            <a:avLst/>
          </a:prstGeom>
        </p:spPr>
      </p:pic>
      <p:sp>
        <p:nvSpPr>
          <p:cNvPr id="5" name="TextBox 4">
            <a:extLst>
              <a:ext uri="{FF2B5EF4-FFF2-40B4-BE49-F238E27FC236}">
                <a16:creationId xmlns:a16="http://schemas.microsoft.com/office/drawing/2014/main" id="{299CE49F-166E-4D69-9619-11A358B59A98}"/>
              </a:ext>
            </a:extLst>
          </p:cNvPr>
          <p:cNvSpPr txBox="1"/>
          <p:nvPr/>
        </p:nvSpPr>
        <p:spPr>
          <a:xfrm>
            <a:off x="5641966" y="5878773"/>
            <a:ext cx="2325804" cy="430887"/>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 Materials Innovation Factory by Fairhurst Design Group </a:t>
            </a:r>
          </a:p>
        </p:txBody>
      </p:sp>
      <p:sp>
        <p:nvSpPr>
          <p:cNvPr id="8" name="Footer Placeholder 7">
            <a:extLst>
              <a:ext uri="{FF2B5EF4-FFF2-40B4-BE49-F238E27FC236}">
                <a16:creationId xmlns:a16="http://schemas.microsoft.com/office/drawing/2014/main" id="{F2D7836B-F91E-4FD7-A357-4AA5D6ABDEFE}"/>
              </a:ext>
            </a:extLst>
          </p:cNvPr>
          <p:cNvSpPr>
            <a:spLocks noGrp="1"/>
          </p:cNvSpPr>
          <p:nvPr>
            <p:ph type="ftr" sz="quarter" idx="12"/>
          </p:nvPr>
        </p:nvSpPr>
        <p:spPr/>
        <p:txBody>
          <a:bodyPr/>
          <a:lstStyle/>
          <a:p>
            <a:pPr>
              <a:defRPr/>
            </a:pPr>
            <a:r>
              <a:rPr lang="en-GB"/>
              <a:t>Speaker name</a:t>
            </a:r>
          </a:p>
        </p:txBody>
      </p:sp>
      <p:sp>
        <p:nvSpPr>
          <p:cNvPr id="10" name="Date Placeholder 9">
            <a:extLst>
              <a:ext uri="{FF2B5EF4-FFF2-40B4-BE49-F238E27FC236}">
                <a16:creationId xmlns:a16="http://schemas.microsoft.com/office/drawing/2014/main" id="{3CEF5F47-ECCD-4871-8A91-E3B08E367680}"/>
              </a:ext>
            </a:extLst>
          </p:cNvPr>
          <p:cNvSpPr>
            <a:spLocks noGrp="1"/>
          </p:cNvSpPr>
          <p:nvPr>
            <p:ph type="dt" sz="half" idx="10"/>
          </p:nvPr>
        </p:nvSpPr>
        <p:spPr/>
        <p:txBody>
          <a:bodyPr/>
          <a:lstStyle/>
          <a:p>
            <a:pPr>
              <a:defRPr/>
            </a:pPr>
            <a:fld id="{6F0C78B5-C632-47E8-81C2-B3787DED65C3}" type="datetime1">
              <a:rPr lang="en-GB" smtClean="0"/>
              <a:t>01/06/2020</a:t>
            </a:fld>
            <a:endParaRPr lang="en-GB"/>
          </a:p>
        </p:txBody>
      </p:sp>
      <p:sp>
        <p:nvSpPr>
          <p:cNvPr id="11" name="Slide Number Placeholder 10">
            <a:extLst>
              <a:ext uri="{FF2B5EF4-FFF2-40B4-BE49-F238E27FC236}">
                <a16:creationId xmlns:a16="http://schemas.microsoft.com/office/drawing/2014/main" id="{86AB043B-7C07-4CD5-B19F-8F3BA96C1FC2}"/>
              </a:ext>
            </a:extLst>
          </p:cNvPr>
          <p:cNvSpPr>
            <a:spLocks noGrp="1"/>
          </p:cNvSpPr>
          <p:nvPr>
            <p:ph type="sldNum" sz="quarter" idx="11"/>
          </p:nvPr>
        </p:nvSpPr>
        <p:spPr/>
        <p:txBody>
          <a:bodyPr/>
          <a:lstStyle/>
          <a:p>
            <a:pPr>
              <a:defRPr/>
            </a:pPr>
            <a:fld id="{0980C07E-5A38-456E-8C2F-DB1E62FD6475}" type="slidenum">
              <a:rPr lang="en-GB" smtClean="0"/>
              <a:pPr>
                <a:defRPr/>
              </a:pPr>
              <a:t>4</a:t>
            </a:fld>
            <a:endParaRPr lang="en-GB"/>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7" name="Rectangle 3"/>
          <p:cNvSpPr>
            <a:spLocks noGrp="1" noChangeArrowheads="1"/>
          </p:cNvSpPr>
          <p:nvPr>
            <p:ph type="body" idx="4294967295"/>
          </p:nvPr>
        </p:nvSpPr>
        <p:spPr>
          <a:xfrm>
            <a:off x="787586" y="1634683"/>
            <a:ext cx="7568828" cy="4896000"/>
          </a:xfrm>
        </p:spPr>
        <p:txBody>
          <a:bodyPr lIns="0" tIns="0" rIns="0" bIns="0">
            <a:normAutofit/>
          </a:bodyPr>
          <a:lstStyle/>
          <a:p>
            <a:pPr marL="457200" indent="-457200" eaLnBrk="1" hangingPunct="1">
              <a:lnSpc>
                <a:spcPct val="80000"/>
              </a:lnSpc>
              <a:buFont typeface="Arial" panose="020B0604020202020204" pitchFamily="34" charset="0"/>
              <a:buChar char="•"/>
              <a:defRPr/>
            </a:pPr>
            <a:r>
              <a:rPr lang="en-GB" sz="2000" dirty="0">
                <a:solidFill>
                  <a:schemeClr val="accent1">
                    <a:lumMod val="50000"/>
                  </a:schemeClr>
                </a:solidFill>
                <a:latin typeface="Tahoma" pitchFamily="34" charset="0"/>
              </a:rPr>
              <a:t>Non load-bearing glazed elements to be tested </a:t>
            </a:r>
            <a:r>
              <a:rPr lang="en-GB" sz="2000" dirty="0">
                <a:solidFill>
                  <a:schemeClr val="accent1">
                    <a:lumMod val="50000"/>
                  </a:schemeClr>
                </a:solidFill>
              </a:rPr>
              <a:t>British Standard (BS 476-22:1987) or European Standard (BS EN 1363-1:2020)</a:t>
            </a:r>
            <a:endParaRPr lang="en-GB" sz="2000" dirty="0">
              <a:solidFill>
                <a:schemeClr val="accent1">
                  <a:lumMod val="50000"/>
                </a:schemeClr>
              </a:solidFill>
              <a:latin typeface="Tahoma" pitchFamily="34" charset="0"/>
            </a:endParaRPr>
          </a:p>
          <a:p>
            <a:pPr marL="457200" indent="-457200" eaLnBrk="1" hangingPunct="1">
              <a:lnSpc>
                <a:spcPct val="80000"/>
              </a:lnSpc>
              <a:buFont typeface="Arial" panose="020B0604020202020204" pitchFamily="34" charset="0"/>
              <a:buChar char="•"/>
              <a:defRPr/>
            </a:pPr>
            <a:endParaRPr lang="en-GB" sz="2000" dirty="0">
              <a:solidFill>
                <a:schemeClr val="accent1">
                  <a:lumMod val="50000"/>
                </a:schemeClr>
              </a:solidFill>
              <a:latin typeface="Tahoma" pitchFamily="34" charset="0"/>
            </a:endParaRPr>
          </a:p>
          <a:p>
            <a:pPr marL="457200" indent="-457200" eaLnBrk="1" hangingPunct="1">
              <a:lnSpc>
                <a:spcPct val="80000"/>
              </a:lnSpc>
              <a:buFont typeface="Arial" panose="020B0604020202020204" pitchFamily="34" charset="0"/>
              <a:buChar char="•"/>
              <a:defRPr/>
            </a:pPr>
            <a:r>
              <a:rPr lang="en-GB" sz="2000" dirty="0">
                <a:solidFill>
                  <a:schemeClr val="accent1">
                    <a:lumMod val="50000"/>
                  </a:schemeClr>
                </a:solidFill>
                <a:latin typeface="Tahoma" pitchFamily="34" charset="0"/>
              </a:rPr>
              <a:t>Two classifications of performance:</a:t>
            </a:r>
          </a:p>
          <a:p>
            <a:pPr marL="630238" lvl="1" indent="-271463" eaLnBrk="1" hangingPunct="1">
              <a:lnSpc>
                <a:spcPct val="90000"/>
              </a:lnSpc>
              <a:spcBef>
                <a:spcPct val="10000"/>
              </a:spcBef>
              <a:defRPr/>
            </a:pPr>
            <a:r>
              <a:rPr lang="en-GB" sz="1800" dirty="0">
                <a:solidFill>
                  <a:schemeClr val="accent1">
                    <a:lumMod val="50000"/>
                  </a:schemeClr>
                </a:solidFill>
                <a:latin typeface="Tahoma" pitchFamily="34" charset="0"/>
              </a:rPr>
              <a:t>Integrity</a:t>
            </a:r>
          </a:p>
          <a:p>
            <a:pPr marL="630238" lvl="1" indent="-271463" eaLnBrk="1" hangingPunct="1">
              <a:lnSpc>
                <a:spcPct val="90000"/>
              </a:lnSpc>
              <a:spcBef>
                <a:spcPct val="10000"/>
              </a:spcBef>
              <a:defRPr/>
            </a:pPr>
            <a:r>
              <a:rPr lang="en-GB" sz="1800" dirty="0">
                <a:solidFill>
                  <a:schemeClr val="accent1">
                    <a:lumMod val="50000"/>
                  </a:schemeClr>
                </a:solidFill>
                <a:latin typeface="Tahoma" pitchFamily="34" charset="0"/>
              </a:rPr>
              <a:t>Insulation</a:t>
            </a:r>
          </a:p>
          <a:p>
            <a:pPr marL="358775" lvl="1" indent="0" eaLnBrk="1" hangingPunct="1">
              <a:lnSpc>
                <a:spcPct val="90000"/>
              </a:lnSpc>
              <a:spcBef>
                <a:spcPct val="10000"/>
              </a:spcBef>
              <a:buNone/>
              <a:defRPr/>
            </a:pPr>
            <a:endParaRPr lang="en-GB" sz="1800" dirty="0">
              <a:solidFill>
                <a:schemeClr val="accent1">
                  <a:lumMod val="50000"/>
                </a:schemeClr>
              </a:solidFill>
              <a:latin typeface="Tahoma" pitchFamily="34" charset="0"/>
            </a:endParaRPr>
          </a:p>
          <a:p>
            <a:pPr marL="457200" indent="-457200" eaLnBrk="1" hangingPunct="1">
              <a:lnSpc>
                <a:spcPct val="80000"/>
              </a:lnSpc>
              <a:buFont typeface="Arial" panose="020B0604020202020204" pitchFamily="34" charset="0"/>
              <a:buChar char="•"/>
              <a:defRPr/>
            </a:pPr>
            <a:r>
              <a:rPr lang="en-GB" sz="2000" dirty="0">
                <a:solidFill>
                  <a:schemeClr val="accent1">
                    <a:lumMod val="50000"/>
                  </a:schemeClr>
                </a:solidFill>
                <a:latin typeface="Tahoma" pitchFamily="34" charset="0"/>
              </a:rPr>
              <a:t>Fire performance ratings </a:t>
            </a:r>
            <a:br>
              <a:rPr lang="en-GB" sz="2000" dirty="0">
                <a:solidFill>
                  <a:schemeClr val="accent1">
                    <a:lumMod val="50000"/>
                  </a:schemeClr>
                </a:solidFill>
                <a:latin typeface="Tahoma" pitchFamily="34" charset="0"/>
              </a:rPr>
            </a:br>
            <a:r>
              <a:rPr lang="en-GB" sz="2000" dirty="0">
                <a:solidFill>
                  <a:schemeClr val="accent1">
                    <a:lumMod val="50000"/>
                  </a:schemeClr>
                </a:solidFill>
                <a:latin typeface="Tahoma" pitchFamily="34" charset="0"/>
              </a:rPr>
              <a:t>in 15 minutes steps, </a:t>
            </a:r>
            <a:br>
              <a:rPr lang="en-GB" sz="2000" dirty="0">
                <a:solidFill>
                  <a:schemeClr val="accent1">
                    <a:lumMod val="50000"/>
                  </a:schemeClr>
                </a:solidFill>
                <a:latin typeface="Tahoma" pitchFamily="34" charset="0"/>
              </a:rPr>
            </a:br>
            <a:r>
              <a:rPr lang="en-GB" sz="2000" dirty="0">
                <a:solidFill>
                  <a:schemeClr val="accent1">
                    <a:lumMod val="50000"/>
                  </a:schemeClr>
                </a:solidFill>
                <a:latin typeface="Tahoma" pitchFamily="34" charset="0"/>
              </a:rPr>
              <a:t>more generally 30 </a:t>
            </a:r>
            <a:br>
              <a:rPr lang="en-GB" sz="2000" dirty="0">
                <a:solidFill>
                  <a:schemeClr val="accent1">
                    <a:lumMod val="50000"/>
                  </a:schemeClr>
                </a:solidFill>
                <a:latin typeface="Tahoma" pitchFamily="34" charset="0"/>
              </a:rPr>
            </a:br>
            <a:r>
              <a:rPr lang="en-GB" sz="2000" dirty="0">
                <a:solidFill>
                  <a:schemeClr val="accent1">
                    <a:lumMod val="50000"/>
                  </a:schemeClr>
                </a:solidFill>
                <a:latin typeface="Tahoma" pitchFamily="34" charset="0"/>
              </a:rPr>
              <a:t>minute steps, often </a:t>
            </a:r>
            <a:br>
              <a:rPr lang="en-GB" sz="2000" dirty="0">
                <a:solidFill>
                  <a:schemeClr val="accent1">
                    <a:lumMod val="50000"/>
                  </a:schemeClr>
                </a:solidFill>
                <a:latin typeface="Tahoma" pitchFamily="34" charset="0"/>
              </a:rPr>
            </a:br>
            <a:r>
              <a:rPr lang="en-GB" sz="2000" dirty="0">
                <a:solidFill>
                  <a:schemeClr val="accent1">
                    <a:lumMod val="50000"/>
                  </a:schemeClr>
                </a:solidFill>
                <a:latin typeface="Tahoma" pitchFamily="34" charset="0"/>
              </a:rPr>
              <a:t>specified by two figures</a:t>
            </a:r>
          </a:p>
          <a:p>
            <a:pPr lvl="1" indent="-285750">
              <a:lnSpc>
                <a:spcPct val="80000"/>
              </a:lnSpc>
              <a:defRPr/>
            </a:pPr>
            <a:r>
              <a:rPr lang="en-GB" sz="1800" dirty="0">
                <a:solidFill>
                  <a:schemeClr val="accent1">
                    <a:lumMod val="50000"/>
                  </a:schemeClr>
                </a:solidFill>
                <a:latin typeface="Tahoma" pitchFamily="34" charset="0"/>
              </a:rPr>
              <a:t>e.g. 60/30 (60 mins integrity/</a:t>
            </a:r>
            <a:br>
              <a:rPr lang="en-GB" sz="1800" dirty="0">
                <a:solidFill>
                  <a:schemeClr val="accent1">
                    <a:lumMod val="50000"/>
                  </a:schemeClr>
                </a:solidFill>
                <a:latin typeface="Tahoma" pitchFamily="34" charset="0"/>
              </a:rPr>
            </a:br>
            <a:r>
              <a:rPr lang="en-GB" sz="1800" dirty="0">
                <a:solidFill>
                  <a:schemeClr val="accent1">
                    <a:lumMod val="50000"/>
                  </a:schemeClr>
                </a:solidFill>
                <a:latin typeface="Tahoma" pitchFamily="34" charset="0"/>
              </a:rPr>
              <a:t>30 mins insulation)</a:t>
            </a:r>
          </a:p>
          <a:p>
            <a:pPr marL="179388" indent="-179388" eaLnBrk="1" hangingPunct="1">
              <a:lnSpc>
                <a:spcPct val="80000"/>
              </a:lnSpc>
              <a:defRPr/>
            </a:pPr>
            <a:endParaRPr lang="en-GB" sz="2800" dirty="0">
              <a:latin typeface="Tahoma" pitchFamily="34" charset="0"/>
            </a:endParaRPr>
          </a:p>
          <a:p>
            <a:pPr marL="179388" indent="-179388" eaLnBrk="1" hangingPunct="1">
              <a:lnSpc>
                <a:spcPct val="80000"/>
              </a:lnSpc>
              <a:defRPr/>
            </a:pPr>
            <a:endParaRPr lang="en-GB" sz="2800" dirty="0">
              <a:latin typeface="Tahoma" pitchFamily="34" charset="0"/>
            </a:endParaRPr>
          </a:p>
        </p:txBody>
      </p:sp>
      <p:sp>
        <p:nvSpPr>
          <p:cNvPr id="6" name="Rectangle 4"/>
          <p:cNvSpPr>
            <a:spLocks noChangeArrowheads="1"/>
          </p:cNvSpPr>
          <p:nvPr/>
        </p:nvSpPr>
        <p:spPr bwMode="auto">
          <a:xfrm>
            <a:off x="720000" y="720000"/>
            <a:ext cx="6261630" cy="522000"/>
          </a:xfrm>
          <a:prstGeom prst="rect">
            <a:avLst/>
          </a:prstGeom>
          <a:noFill/>
          <a:ln w="9525">
            <a:noFill/>
            <a:miter lim="800000"/>
            <a:headEnd/>
            <a:tailEnd/>
          </a:ln>
          <a:effectLst/>
        </p:spPr>
        <p:txBody>
          <a:bodyPr lIns="0" tIns="0" rIns="0" bIns="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1" lang="en-GB" sz="2800" b="0" i="0" u="none" strike="noStrike" kern="1200" cap="none" spc="0" normalizeH="0" baseline="0" noProof="0" dirty="0">
                <a:ln>
                  <a:noFill/>
                </a:ln>
                <a:solidFill>
                  <a:srgbClr val="009DE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Fire-resistance Standards </a:t>
            </a:r>
          </a:p>
        </p:txBody>
      </p:sp>
      <p:pic>
        <p:nvPicPr>
          <p:cNvPr id="8" name="Picture 7">
            <a:extLst>
              <a:ext uri="{FF2B5EF4-FFF2-40B4-BE49-F238E27FC236}">
                <a16:creationId xmlns:a16="http://schemas.microsoft.com/office/drawing/2014/main" id="{7E529219-D1C9-43FE-AAA1-9775F1746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0" name="Rectangle 9">
            <a:extLst>
              <a:ext uri="{FF2B5EF4-FFF2-40B4-BE49-F238E27FC236}">
                <a16:creationId xmlns:a16="http://schemas.microsoft.com/office/drawing/2014/main" id="{7FF80F93-5594-4FCF-94DA-0D430596F62D}"/>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37B0F68-344F-4BC9-B92F-EC8658A46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pic>
        <p:nvPicPr>
          <p:cNvPr id="3" name="Picture 2">
            <a:extLst>
              <a:ext uri="{FF2B5EF4-FFF2-40B4-BE49-F238E27FC236}">
                <a16:creationId xmlns:a16="http://schemas.microsoft.com/office/drawing/2014/main" id="{9B2DCA62-4B8D-4F08-BA0C-4AE15032D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018" y="3119084"/>
            <a:ext cx="3868798" cy="2572034"/>
          </a:xfrm>
          <a:prstGeom prst="rect">
            <a:avLst/>
          </a:prstGeom>
        </p:spPr>
      </p:pic>
      <p:sp>
        <p:nvSpPr>
          <p:cNvPr id="4" name="TextBox 3">
            <a:extLst>
              <a:ext uri="{FF2B5EF4-FFF2-40B4-BE49-F238E27FC236}">
                <a16:creationId xmlns:a16="http://schemas.microsoft.com/office/drawing/2014/main" id="{278BD4C8-BA78-4829-A824-9DDFD8D5354C}"/>
              </a:ext>
            </a:extLst>
          </p:cNvPr>
          <p:cNvSpPr txBox="1"/>
          <p:nvPr/>
        </p:nvSpPr>
        <p:spPr>
          <a:xfrm>
            <a:off x="5333031" y="5725467"/>
            <a:ext cx="2690771" cy="461665"/>
          </a:xfrm>
          <a:prstGeom prst="rect">
            <a:avLst/>
          </a:prstGeom>
          <a:noFill/>
        </p:spPr>
        <p:txBody>
          <a:bodyPr wrap="square" rtlCol="0">
            <a:spAutoFit/>
          </a:bodyPr>
          <a:lstStyle/>
          <a:p>
            <a:r>
              <a:rPr lang="en-GB" sz="12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Lydia Eva Court Dementia Care Unit by Barron And Smith Architects</a:t>
            </a:r>
          </a:p>
        </p:txBody>
      </p:sp>
      <p:sp>
        <p:nvSpPr>
          <p:cNvPr id="9" name="Footer Placeholder 8">
            <a:extLst>
              <a:ext uri="{FF2B5EF4-FFF2-40B4-BE49-F238E27FC236}">
                <a16:creationId xmlns:a16="http://schemas.microsoft.com/office/drawing/2014/main" id="{E2A6FD23-06DE-40CD-93DC-8F3D5BCAE4A5}"/>
              </a:ext>
            </a:extLst>
          </p:cNvPr>
          <p:cNvSpPr>
            <a:spLocks noGrp="1"/>
          </p:cNvSpPr>
          <p:nvPr>
            <p:ph type="ftr" sz="quarter" idx="11"/>
          </p:nvPr>
        </p:nvSpPr>
        <p:spPr/>
        <p:txBody>
          <a:bodyPr/>
          <a:lstStyle/>
          <a:p>
            <a:pPr>
              <a:defRPr/>
            </a:pPr>
            <a:r>
              <a:rPr lang="en-GB"/>
              <a:t>Speaker name</a:t>
            </a:r>
          </a:p>
        </p:txBody>
      </p:sp>
      <p:sp>
        <p:nvSpPr>
          <p:cNvPr id="11" name="Date Placeholder 10">
            <a:extLst>
              <a:ext uri="{FF2B5EF4-FFF2-40B4-BE49-F238E27FC236}">
                <a16:creationId xmlns:a16="http://schemas.microsoft.com/office/drawing/2014/main" id="{97D3CF93-F928-431F-8130-2C8EF25B2389}"/>
              </a:ext>
            </a:extLst>
          </p:cNvPr>
          <p:cNvSpPr>
            <a:spLocks noGrp="1"/>
          </p:cNvSpPr>
          <p:nvPr>
            <p:ph type="dt" sz="half" idx="10"/>
          </p:nvPr>
        </p:nvSpPr>
        <p:spPr/>
        <p:txBody>
          <a:bodyPr/>
          <a:lstStyle/>
          <a:p>
            <a:pPr>
              <a:defRPr/>
            </a:pPr>
            <a:fld id="{8FB17039-8BFA-40E2-9654-E97DACD7FB15}" type="datetime1">
              <a:rPr lang="en-GB" smtClean="0"/>
              <a:t>01/06/2020</a:t>
            </a:fld>
            <a:endParaRPr lang="en-GB"/>
          </a:p>
        </p:txBody>
      </p:sp>
      <p:sp>
        <p:nvSpPr>
          <p:cNvPr id="12" name="Slide Number Placeholder 11">
            <a:extLst>
              <a:ext uri="{FF2B5EF4-FFF2-40B4-BE49-F238E27FC236}">
                <a16:creationId xmlns:a16="http://schemas.microsoft.com/office/drawing/2014/main" id="{2B8F6399-9A02-46B3-831D-4C624E9EAABD}"/>
              </a:ext>
            </a:extLst>
          </p:cNvPr>
          <p:cNvSpPr>
            <a:spLocks noGrp="1"/>
          </p:cNvSpPr>
          <p:nvPr>
            <p:ph type="sldNum" sz="quarter" idx="12"/>
          </p:nvPr>
        </p:nvSpPr>
        <p:spPr/>
        <p:txBody>
          <a:bodyPr/>
          <a:lstStyle/>
          <a:p>
            <a:pPr>
              <a:defRPr/>
            </a:pPr>
            <a:fld id="{170405F4-68B8-4684-915A-13166611668B}" type="slidenum">
              <a:rPr lang="en-GB" smtClean="0"/>
              <a:pPr>
                <a:defRPr/>
              </a:pPr>
              <a:t>40</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0000" y="720000"/>
            <a:ext cx="7774044" cy="522000"/>
          </a:xfrm>
        </p:spPr>
        <p:txBody>
          <a:bodyPr>
            <a:normAutofit/>
          </a:bodyPr>
          <a:lstStyle/>
          <a:p>
            <a:r>
              <a:rPr lang="en-GB" sz="2800" dirty="0">
                <a:solidFill>
                  <a:schemeClr val="accent1">
                    <a:lumMod val="50000"/>
                  </a:schemeClr>
                </a:solidFill>
              </a:rPr>
              <a:t>Definition of Integrity with Insulation </a:t>
            </a:r>
          </a:p>
        </p:txBody>
      </p:sp>
      <p:sp>
        <p:nvSpPr>
          <p:cNvPr id="3" name="Content Placeholder 2"/>
          <p:cNvSpPr>
            <a:spLocks noGrp="1"/>
          </p:cNvSpPr>
          <p:nvPr>
            <p:ph idx="1"/>
          </p:nvPr>
        </p:nvSpPr>
        <p:spPr>
          <a:xfrm>
            <a:off x="720000" y="1594059"/>
            <a:ext cx="8016875" cy="4455843"/>
          </a:xfrm>
        </p:spPr>
        <p:txBody>
          <a:bodyPr>
            <a:normAutofit lnSpcReduction="10000"/>
          </a:bodyPr>
          <a:lstStyle/>
          <a:p>
            <a:r>
              <a:rPr lang="en-GB" sz="2000" dirty="0">
                <a:solidFill>
                  <a:schemeClr val="accent1">
                    <a:lumMod val="50000"/>
                  </a:schemeClr>
                </a:solidFill>
              </a:rPr>
              <a:t>According to BS EN 1363-1: 2020 </a:t>
            </a:r>
            <a:br>
              <a:rPr lang="en-GB" sz="2000" dirty="0">
                <a:solidFill>
                  <a:schemeClr val="accent1">
                    <a:lumMod val="50000"/>
                  </a:schemeClr>
                </a:solidFill>
              </a:rPr>
            </a:br>
            <a:endParaRPr lang="en-US" sz="2000" i="1" dirty="0">
              <a:solidFill>
                <a:schemeClr val="accent1">
                  <a:lumMod val="50000"/>
                </a:schemeClr>
              </a:solidFill>
            </a:endParaRPr>
          </a:p>
          <a:p>
            <a:r>
              <a:rPr lang="en-US" sz="2000" b="1" dirty="0">
                <a:solidFill>
                  <a:schemeClr val="accent1">
                    <a:lumMod val="50000"/>
                  </a:schemeClr>
                </a:solidFill>
              </a:rPr>
              <a:t>3.1.9  Insulation</a:t>
            </a:r>
            <a:endParaRPr lang="en-US" sz="2000" b="1" i="1" dirty="0">
              <a:solidFill>
                <a:schemeClr val="accent1">
                  <a:lumMod val="50000"/>
                </a:schemeClr>
              </a:solidFill>
            </a:endParaRPr>
          </a:p>
          <a:p>
            <a:pPr marL="0" indent="0">
              <a:buNone/>
            </a:pPr>
            <a:r>
              <a:rPr lang="en-US" sz="1800" dirty="0">
                <a:solidFill>
                  <a:schemeClr val="accent1">
                    <a:lumMod val="50000"/>
                  </a:schemeClr>
                </a:solidFill>
              </a:rPr>
              <a:t>“The ability of a test specimen of a separating element of building construction, when exposed to fire on one side, to restrict the temperature rise of the unexposed face to below specified levels”.</a:t>
            </a:r>
          </a:p>
          <a:p>
            <a:endParaRPr lang="en-US" sz="1800" b="1" dirty="0">
              <a:solidFill>
                <a:schemeClr val="accent1">
                  <a:lumMod val="50000"/>
                </a:schemeClr>
              </a:solidFill>
            </a:endParaRPr>
          </a:p>
          <a:p>
            <a:r>
              <a:rPr lang="en-US" sz="2000" b="1" dirty="0">
                <a:solidFill>
                  <a:schemeClr val="accent1">
                    <a:lumMod val="50000"/>
                  </a:schemeClr>
                </a:solidFill>
              </a:rPr>
              <a:t>3.1.10  Integrity</a:t>
            </a:r>
            <a:endParaRPr lang="en-US" sz="2000" b="1" i="1" dirty="0">
              <a:solidFill>
                <a:schemeClr val="accent1">
                  <a:lumMod val="50000"/>
                </a:schemeClr>
              </a:solidFill>
            </a:endParaRPr>
          </a:p>
          <a:p>
            <a:pPr marL="0" indent="0">
              <a:buNone/>
            </a:pPr>
            <a:r>
              <a:rPr lang="en-US" sz="1800" dirty="0">
                <a:solidFill>
                  <a:schemeClr val="accent1">
                    <a:lumMod val="50000"/>
                  </a:schemeClr>
                </a:solidFill>
              </a:rPr>
              <a:t>“The ability of a test specimen of a</a:t>
            </a:r>
            <a:br>
              <a:rPr lang="en-US" sz="1800" dirty="0">
                <a:solidFill>
                  <a:schemeClr val="accent1">
                    <a:lumMod val="50000"/>
                  </a:schemeClr>
                </a:solidFill>
              </a:rPr>
            </a:br>
            <a:r>
              <a:rPr lang="en-US" sz="1800" dirty="0">
                <a:solidFill>
                  <a:schemeClr val="accent1">
                    <a:lumMod val="50000"/>
                  </a:schemeClr>
                </a:solidFill>
              </a:rPr>
              <a:t>separating element of building </a:t>
            </a:r>
            <a:br>
              <a:rPr lang="en-US" sz="1800" dirty="0">
                <a:solidFill>
                  <a:schemeClr val="accent1">
                    <a:lumMod val="50000"/>
                  </a:schemeClr>
                </a:solidFill>
              </a:rPr>
            </a:br>
            <a:r>
              <a:rPr lang="en-US" sz="1800" dirty="0">
                <a:solidFill>
                  <a:schemeClr val="accent1">
                    <a:lumMod val="50000"/>
                  </a:schemeClr>
                </a:solidFill>
              </a:rPr>
              <a:t>construction, when exposed to fire on </a:t>
            </a:r>
            <a:br>
              <a:rPr lang="en-US" sz="1800" dirty="0">
                <a:solidFill>
                  <a:schemeClr val="accent1">
                    <a:lumMod val="50000"/>
                  </a:schemeClr>
                </a:solidFill>
              </a:rPr>
            </a:br>
            <a:r>
              <a:rPr lang="en-US" sz="1800" dirty="0">
                <a:solidFill>
                  <a:schemeClr val="accent1">
                    <a:lumMod val="50000"/>
                  </a:schemeClr>
                </a:solidFill>
              </a:rPr>
              <a:t>one side, to prevent the passage of </a:t>
            </a:r>
            <a:br>
              <a:rPr lang="en-US" sz="1800" dirty="0">
                <a:solidFill>
                  <a:schemeClr val="accent1">
                    <a:lumMod val="50000"/>
                  </a:schemeClr>
                </a:solidFill>
              </a:rPr>
            </a:br>
            <a:r>
              <a:rPr lang="en-US" sz="1800" dirty="0">
                <a:solidFill>
                  <a:schemeClr val="accent1">
                    <a:lumMod val="50000"/>
                  </a:schemeClr>
                </a:solidFill>
              </a:rPr>
              <a:t>flames and hot gases through and to </a:t>
            </a:r>
            <a:br>
              <a:rPr lang="en-US" sz="1800" dirty="0">
                <a:solidFill>
                  <a:schemeClr val="accent1">
                    <a:lumMod val="50000"/>
                  </a:schemeClr>
                </a:solidFill>
              </a:rPr>
            </a:br>
            <a:r>
              <a:rPr lang="en-US" sz="1800" dirty="0">
                <a:solidFill>
                  <a:schemeClr val="accent1">
                    <a:lumMod val="50000"/>
                  </a:schemeClr>
                </a:solidFill>
              </a:rPr>
              <a:t>prevent the occurrence of flames on the </a:t>
            </a:r>
            <a:br>
              <a:rPr lang="en-US" sz="1800" dirty="0">
                <a:solidFill>
                  <a:schemeClr val="accent1">
                    <a:lumMod val="50000"/>
                  </a:schemeClr>
                </a:solidFill>
              </a:rPr>
            </a:br>
            <a:r>
              <a:rPr lang="en-US" sz="1800" dirty="0">
                <a:solidFill>
                  <a:schemeClr val="accent1">
                    <a:lumMod val="50000"/>
                  </a:schemeClr>
                </a:solidFill>
              </a:rPr>
              <a:t>unexposed side”.</a:t>
            </a:r>
            <a:endParaRPr lang="en-US" dirty="0"/>
          </a:p>
          <a:p>
            <a:endParaRPr lang="en-GB" dirty="0"/>
          </a:p>
        </p:txBody>
      </p:sp>
      <p:pic>
        <p:nvPicPr>
          <p:cNvPr id="8" name="Picture 7">
            <a:extLst>
              <a:ext uri="{FF2B5EF4-FFF2-40B4-BE49-F238E27FC236}">
                <a16:creationId xmlns:a16="http://schemas.microsoft.com/office/drawing/2014/main" id="{75CC35DD-6DA8-4427-B246-FD16FF9E3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1" name="Rectangle 10">
            <a:extLst>
              <a:ext uri="{FF2B5EF4-FFF2-40B4-BE49-F238E27FC236}">
                <a16:creationId xmlns:a16="http://schemas.microsoft.com/office/drawing/2014/main" id="{A901D723-4300-4ACC-8C41-489D2132D6E3}"/>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3E5112D-7BC5-4D48-BBEB-CC9409BA5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pic>
        <p:nvPicPr>
          <p:cNvPr id="5" name="Picture 4">
            <a:extLst>
              <a:ext uri="{FF2B5EF4-FFF2-40B4-BE49-F238E27FC236}">
                <a16:creationId xmlns:a16="http://schemas.microsoft.com/office/drawing/2014/main" id="{5E69443E-794C-4A53-BE3F-28A653845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949" y="3821980"/>
            <a:ext cx="3248025" cy="2165350"/>
          </a:xfrm>
          <a:prstGeom prst="rect">
            <a:avLst/>
          </a:prstGeom>
        </p:spPr>
      </p:pic>
      <p:sp>
        <p:nvSpPr>
          <p:cNvPr id="6" name="TextBox 5">
            <a:extLst>
              <a:ext uri="{FF2B5EF4-FFF2-40B4-BE49-F238E27FC236}">
                <a16:creationId xmlns:a16="http://schemas.microsoft.com/office/drawing/2014/main" id="{D99569B7-86CA-45CF-8C61-878E9F5B9060}"/>
              </a:ext>
            </a:extLst>
          </p:cNvPr>
          <p:cNvSpPr txBox="1"/>
          <p:nvPr/>
        </p:nvSpPr>
        <p:spPr>
          <a:xfrm>
            <a:off x="5611499" y="6049902"/>
            <a:ext cx="3248025" cy="276999"/>
          </a:xfrm>
          <a:prstGeom prst="rect">
            <a:avLst/>
          </a:prstGeom>
          <a:noFill/>
        </p:spPr>
        <p:txBody>
          <a:bodyPr wrap="square" rtlCol="0">
            <a:spAutoFit/>
          </a:bodyPr>
          <a:lstStyle/>
          <a:p>
            <a:r>
              <a:rPr lang="en-GB" sz="12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Pets Choice by Barnfield Construction</a:t>
            </a:r>
          </a:p>
        </p:txBody>
      </p:sp>
      <p:sp>
        <p:nvSpPr>
          <p:cNvPr id="10" name="Footer Placeholder 9">
            <a:extLst>
              <a:ext uri="{FF2B5EF4-FFF2-40B4-BE49-F238E27FC236}">
                <a16:creationId xmlns:a16="http://schemas.microsoft.com/office/drawing/2014/main" id="{98502AD1-088F-4BC5-A25D-D4036A7748CF}"/>
              </a:ext>
            </a:extLst>
          </p:cNvPr>
          <p:cNvSpPr>
            <a:spLocks noGrp="1"/>
          </p:cNvSpPr>
          <p:nvPr>
            <p:ph type="ftr" sz="quarter" idx="12"/>
          </p:nvPr>
        </p:nvSpPr>
        <p:spPr/>
        <p:txBody>
          <a:bodyPr/>
          <a:lstStyle/>
          <a:p>
            <a:pPr>
              <a:defRPr/>
            </a:pPr>
            <a:r>
              <a:rPr lang="en-GB"/>
              <a:t>Speaker name</a:t>
            </a:r>
          </a:p>
        </p:txBody>
      </p:sp>
      <p:sp>
        <p:nvSpPr>
          <p:cNvPr id="12" name="Date Placeholder 11">
            <a:extLst>
              <a:ext uri="{FF2B5EF4-FFF2-40B4-BE49-F238E27FC236}">
                <a16:creationId xmlns:a16="http://schemas.microsoft.com/office/drawing/2014/main" id="{089D14E0-6458-4592-999C-A8ECD9E17C9D}"/>
              </a:ext>
            </a:extLst>
          </p:cNvPr>
          <p:cNvSpPr>
            <a:spLocks noGrp="1"/>
          </p:cNvSpPr>
          <p:nvPr>
            <p:ph type="dt" sz="half" idx="10"/>
          </p:nvPr>
        </p:nvSpPr>
        <p:spPr/>
        <p:txBody>
          <a:bodyPr/>
          <a:lstStyle/>
          <a:p>
            <a:pPr>
              <a:defRPr/>
            </a:pPr>
            <a:fld id="{6E03D83B-EBC7-4F74-902E-6015F94A428B}" type="datetime1">
              <a:rPr lang="en-GB" smtClean="0"/>
              <a:t>01/06/2020</a:t>
            </a:fld>
            <a:endParaRPr lang="en-GB"/>
          </a:p>
        </p:txBody>
      </p:sp>
      <p:sp>
        <p:nvSpPr>
          <p:cNvPr id="13" name="Slide Number Placeholder 12">
            <a:extLst>
              <a:ext uri="{FF2B5EF4-FFF2-40B4-BE49-F238E27FC236}">
                <a16:creationId xmlns:a16="http://schemas.microsoft.com/office/drawing/2014/main" id="{59261B7D-284E-48BE-B122-E1134EADC07B}"/>
              </a:ext>
            </a:extLst>
          </p:cNvPr>
          <p:cNvSpPr>
            <a:spLocks noGrp="1"/>
          </p:cNvSpPr>
          <p:nvPr>
            <p:ph type="sldNum" sz="quarter" idx="11"/>
          </p:nvPr>
        </p:nvSpPr>
        <p:spPr/>
        <p:txBody>
          <a:bodyPr/>
          <a:lstStyle/>
          <a:p>
            <a:pPr>
              <a:defRPr/>
            </a:pPr>
            <a:fld id="{0980C07E-5A38-456E-8C2F-DB1E62FD6475}" type="slidenum">
              <a:rPr lang="en-GB" smtClean="0"/>
              <a:pPr>
                <a:defRPr/>
              </a:pPr>
              <a:t>41</a:t>
            </a:fld>
            <a:endParaRPr lang="en-GB"/>
          </a:p>
        </p:txBody>
      </p:sp>
    </p:spTree>
    <p:extLst>
      <p:ext uri="{BB962C8B-B14F-4D97-AF65-F5344CB8AC3E}">
        <p14:creationId xmlns:p14="http://schemas.microsoft.com/office/powerpoint/2010/main" val="1234354025"/>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Inetgrity &amp; Insul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428" y="720000"/>
            <a:ext cx="7451677" cy="5588758"/>
          </a:xfrm>
          <a:prstGeom prst="rect">
            <a:avLst/>
          </a:prstGeom>
          <a:noFill/>
          <a:ln w="9525">
            <a:noFill/>
            <a:miter lim="800000"/>
            <a:headEnd/>
            <a:tailEnd/>
          </a:ln>
        </p:spPr>
      </p:pic>
      <p:sp>
        <p:nvSpPr>
          <p:cNvPr id="37893" name="Text Box 4"/>
          <p:cNvSpPr txBox="1">
            <a:spLocks noChangeArrowheads="1"/>
          </p:cNvSpPr>
          <p:nvPr/>
        </p:nvSpPr>
        <p:spPr bwMode="auto">
          <a:xfrm>
            <a:off x="2621459" y="2084624"/>
            <a:ext cx="1860102" cy="943977"/>
          </a:xfrm>
          <a:prstGeom prst="rect">
            <a:avLst/>
          </a:prstGeom>
          <a:noFill/>
          <a:ln w="9525">
            <a:noFill/>
            <a:miter lim="800000"/>
            <a:headEnd/>
            <a:tailEnd/>
          </a:ln>
        </p:spPr>
        <p:txBody>
          <a:bodyPr wrap="none" lIns="90000" tIns="46800" rIns="90000" bIns="4680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GB" sz="2400" b="1" i="0" u="none" strike="noStrike" kern="120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Insulation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1" lang="en-GB" sz="2400" b="1" i="0" u="none" strike="noStrike" kern="120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1" lang="en-GB" sz="2400" b="1" i="0" u="none" strike="noStrike" kern="120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Integrity</a:t>
            </a:r>
          </a:p>
        </p:txBody>
      </p:sp>
      <p:sp>
        <p:nvSpPr>
          <p:cNvPr id="37894" name="Text Box 5"/>
          <p:cNvSpPr txBox="1">
            <a:spLocks noChangeArrowheads="1"/>
          </p:cNvSpPr>
          <p:nvPr/>
        </p:nvSpPr>
        <p:spPr bwMode="auto">
          <a:xfrm>
            <a:off x="4854183" y="2176956"/>
            <a:ext cx="1565150" cy="759311"/>
          </a:xfrm>
          <a:prstGeom prst="rect">
            <a:avLst/>
          </a:prstGeom>
          <a:noFill/>
          <a:ln w="9525">
            <a:noFill/>
            <a:miter lim="800000"/>
            <a:headEnd/>
            <a:tailEnd/>
          </a:ln>
        </p:spPr>
        <p:txBody>
          <a:bodyPr wrap="none" lIns="90000" tIns="46800" rIns="90000" bIns="4680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1" lang="en-GB" sz="2400" b="1" i="0" u="none" strike="noStrike" kern="120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Integrity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1" lang="en-GB" sz="2400" b="1" i="0" u="none" strike="noStrike" kern="120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only</a:t>
            </a:r>
          </a:p>
        </p:txBody>
      </p:sp>
      <p:sp>
        <p:nvSpPr>
          <p:cNvPr id="8" name="Rectangle 4"/>
          <p:cNvSpPr>
            <a:spLocks noChangeArrowheads="1"/>
          </p:cNvSpPr>
          <p:nvPr/>
        </p:nvSpPr>
        <p:spPr bwMode="auto">
          <a:xfrm>
            <a:off x="720000" y="720000"/>
            <a:ext cx="6261630" cy="522000"/>
          </a:xfrm>
          <a:prstGeom prst="rect">
            <a:avLst/>
          </a:prstGeom>
          <a:noFill/>
          <a:ln w="9525">
            <a:noFill/>
            <a:miter lim="800000"/>
            <a:headEnd/>
            <a:tailEnd/>
          </a:ln>
          <a:effectLst/>
        </p:spPr>
        <p:txBody>
          <a:bodyPr lIns="0" tIns="0" rIns="0" bIns="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1" lang="en-GB" sz="2800" b="0" i="0" u="none" strike="noStrike" kern="1200" cap="none" spc="0" normalizeH="0" baseline="0" noProof="0" dirty="0">
                <a:ln>
                  <a:noFill/>
                </a:ln>
                <a:solidFill>
                  <a:srgbClr val="009DE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Integrity with Insulation </a:t>
            </a:r>
          </a:p>
        </p:txBody>
      </p:sp>
      <p:pic>
        <p:nvPicPr>
          <p:cNvPr id="10" name="Picture 9">
            <a:extLst>
              <a:ext uri="{FF2B5EF4-FFF2-40B4-BE49-F238E27FC236}">
                <a16:creationId xmlns:a16="http://schemas.microsoft.com/office/drawing/2014/main" id="{D834A401-BD99-467E-AFCD-6B11ECB24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7ABAC265-07BE-4283-AAD0-C71EE0C285E4}"/>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22E8B52-E5C4-41A1-BADD-A64E63CBD1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4" name="Footer Placeholder 3">
            <a:extLst>
              <a:ext uri="{FF2B5EF4-FFF2-40B4-BE49-F238E27FC236}">
                <a16:creationId xmlns:a16="http://schemas.microsoft.com/office/drawing/2014/main" id="{260BB300-F53D-4057-AF2D-C27BE5281F29}"/>
              </a:ext>
            </a:extLst>
          </p:cNvPr>
          <p:cNvSpPr>
            <a:spLocks noGrp="1"/>
          </p:cNvSpPr>
          <p:nvPr>
            <p:ph type="ftr" sz="quarter" idx="11"/>
          </p:nvPr>
        </p:nvSpPr>
        <p:spPr/>
        <p:txBody>
          <a:bodyPr/>
          <a:lstStyle/>
          <a:p>
            <a:pPr>
              <a:defRPr/>
            </a:pPr>
            <a:r>
              <a:rPr lang="en-GB"/>
              <a:t>Speaker name</a:t>
            </a:r>
          </a:p>
        </p:txBody>
      </p:sp>
      <p:sp>
        <p:nvSpPr>
          <p:cNvPr id="5" name="Date Placeholder 4">
            <a:extLst>
              <a:ext uri="{FF2B5EF4-FFF2-40B4-BE49-F238E27FC236}">
                <a16:creationId xmlns:a16="http://schemas.microsoft.com/office/drawing/2014/main" id="{637A4952-A36A-45AA-9AC4-8C006B48553B}"/>
              </a:ext>
            </a:extLst>
          </p:cNvPr>
          <p:cNvSpPr>
            <a:spLocks noGrp="1"/>
          </p:cNvSpPr>
          <p:nvPr>
            <p:ph type="dt" sz="half" idx="10"/>
          </p:nvPr>
        </p:nvSpPr>
        <p:spPr/>
        <p:txBody>
          <a:bodyPr/>
          <a:lstStyle/>
          <a:p>
            <a:pPr>
              <a:defRPr/>
            </a:pPr>
            <a:fld id="{77C91BE7-25A9-4B86-B905-E0F6A5D5C27D}" type="datetime1">
              <a:rPr lang="en-GB" smtClean="0"/>
              <a:t>01/06/2020</a:t>
            </a:fld>
            <a:endParaRPr lang="en-GB"/>
          </a:p>
        </p:txBody>
      </p:sp>
      <p:sp>
        <p:nvSpPr>
          <p:cNvPr id="6" name="Slide Number Placeholder 5">
            <a:extLst>
              <a:ext uri="{FF2B5EF4-FFF2-40B4-BE49-F238E27FC236}">
                <a16:creationId xmlns:a16="http://schemas.microsoft.com/office/drawing/2014/main" id="{ABCA9FBB-BCC1-474C-BA6C-D83493A873A3}"/>
              </a:ext>
            </a:extLst>
          </p:cNvPr>
          <p:cNvSpPr>
            <a:spLocks noGrp="1"/>
          </p:cNvSpPr>
          <p:nvPr>
            <p:ph type="sldNum" sz="quarter" idx="12"/>
          </p:nvPr>
        </p:nvSpPr>
        <p:spPr/>
        <p:txBody>
          <a:bodyPr/>
          <a:lstStyle/>
          <a:p>
            <a:pPr>
              <a:defRPr/>
            </a:pPr>
            <a:fld id="{170405F4-68B8-4684-915A-13166611668B}" type="slidenum">
              <a:rPr lang="en-GB" smtClean="0"/>
              <a:pPr>
                <a:defRPr/>
              </a:pPr>
              <a:t>42</a:t>
            </a:fld>
            <a:endParaRPr lang="en-GB"/>
          </a:p>
        </p:txBody>
      </p:sp>
    </p:spTree>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F88DBA-2753-45F5-84C8-65B17E703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5" name="Rectangle 14">
            <a:extLst>
              <a:ext uri="{FF2B5EF4-FFF2-40B4-BE49-F238E27FC236}">
                <a16:creationId xmlns:a16="http://schemas.microsoft.com/office/drawing/2014/main" id="{B889D98D-B6DB-452C-8873-0187F55A9338}"/>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3A9C950E-B11D-40A7-AAD4-692CBA4AE667}"/>
              </a:ext>
            </a:extLst>
          </p:cNvPr>
          <p:cNvGraphicFramePr>
            <a:graphicFrameLocks noGrp="1"/>
          </p:cNvGraphicFramePr>
          <p:nvPr>
            <p:extLst>
              <p:ext uri="{D42A27DB-BD31-4B8C-83A1-F6EECF244321}">
                <p14:modId xmlns:p14="http://schemas.microsoft.com/office/powerpoint/2010/main" val="2940108554"/>
              </p:ext>
            </p:extLst>
          </p:nvPr>
        </p:nvGraphicFramePr>
        <p:xfrm>
          <a:off x="1524000" y="1884546"/>
          <a:ext cx="6096000" cy="2661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892651214"/>
                    </a:ext>
                  </a:extLst>
                </a:gridCol>
                <a:gridCol w="3048000">
                  <a:extLst>
                    <a:ext uri="{9D8B030D-6E8A-4147-A177-3AD203B41FA5}">
                      <a16:colId xmlns:a16="http://schemas.microsoft.com/office/drawing/2014/main" val="309693823"/>
                    </a:ext>
                  </a:extLst>
                </a:gridCol>
              </a:tblGrid>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Standard</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Application</a:t>
                      </a:r>
                    </a:p>
                  </a:txBody>
                  <a:tcPr/>
                </a:tc>
                <a:extLst>
                  <a:ext uri="{0D108BD9-81ED-4DB2-BD59-A6C34878D82A}">
                    <a16:rowId xmlns:a16="http://schemas.microsoft.com/office/drawing/2014/main" val="4273643850"/>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EN 1363-1:2020</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General Requirements for fire resistance tests</a:t>
                      </a:r>
                    </a:p>
                  </a:txBody>
                  <a:tcPr/>
                </a:tc>
                <a:extLst>
                  <a:ext uri="{0D108BD9-81ED-4DB2-BD59-A6C34878D82A}">
                    <a16:rowId xmlns:a16="http://schemas.microsoft.com/office/drawing/2014/main" val="3086683997"/>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EN 1364-1:2015</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Walls including glazing</a:t>
                      </a:r>
                    </a:p>
                  </a:txBody>
                  <a:tcPr/>
                </a:tc>
                <a:extLst>
                  <a:ext uri="{0D108BD9-81ED-4DB2-BD59-A6C34878D82A}">
                    <a16:rowId xmlns:a16="http://schemas.microsoft.com/office/drawing/2014/main" val="1415769826"/>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EN 1634–1:2015</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Fire doors &amp; walls including fire doors</a:t>
                      </a:r>
                    </a:p>
                  </a:txBody>
                  <a:tcPr/>
                </a:tc>
                <a:extLst>
                  <a:ext uri="{0D108BD9-81ED-4DB2-BD59-A6C34878D82A}">
                    <a16:rowId xmlns:a16="http://schemas.microsoft.com/office/drawing/2014/main" val="675888093"/>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EN 1365–1:2012</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Load bearing elements – Floors and Roofs</a:t>
                      </a:r>
                    </a:p>
                  </a:txBody>
                  <a:tcPr/>
                </a:tc>
                <a:extLst>
                  <a:ext uri="{0D108BD9-81ED-4DB2-BD59-A6C34878D82A}">
                    <a16:rowId xmlns:a16="http://schemas.microsoft.com/office/drawing/2014/main" val="3491178612"/>
                  </a:ext>
                </a:extLst>
              </a:tr>
            </a:tbl>
          </a:graphicData>
        </a:graphic>
      </p:graphicFrame>
      <p:graphicFrame>
        <p:nvGraphicFramePr>
          <p:cNvPr id="7" name="Table 6">
            <a:extLst>
              <a:ext uri="{FF2B5EF4-FFF2-40B4-BE49-F238E27FC236}">
                <a16:creationId xmlns:a16="http://schemas.microsoft.com/office/drawing/2014/main" id="{8966EF9C-BAA5-4653-BC8B-D75B327DC272}"/>
              </a:ext>
            </a:extLst>
          </p:cNvPr>
          <p:cNvGraphicFramePr>
            <a:graphicFrameLocks noGrp="1"/>
          </p:cNvGraphicFramePr>
          <p:nvPr>
            <p:extLst>
              <p:ext uri="{D42A27DB-BD31-4B8C-83A1-F6EECF244321}">
                <p14:modId xmlns:p14="http://schemas.microsoft.com/office/powerpoint/2010/main" val="353327542"/>
              </p:ext>
            </p:extLst>
          </p:nvPr>
        </p:nvGraphicFramePr>
        <p:xfrm>
          <a:off x="1524000" y="4524337"/>
          <a:ext cx="6096000" cy="1478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734425860"/>
                    </a:ext>
                  </a:extLst>
                </a:gridCol>
                <a:gridCol w="3048000">
                  <a:extLst>
                    <a:ext uri="{9D8B030D-6E8A-4147-A177-3AD203B41FA5}">
                      <a16:colId xmlns:a16="http://schemas.microsoft.com/office/drawing/2014/main" val="652301781"/>
                    </a:ext>
                  </a:extLst>
                </a:gridCol>
              </a:tblGrid>
              <a:tr h="0">
                <a:tc>
                  <a:txBody>
                    <a:bodyPr/>
                    <a:lstStyle/>
                    <a:p>
                      <a:r>
                        <a:rPr lang="en-GB" dirty="0">
                          <a:latin typeface="Tahoma" panose="020B0604030504040204" pitchFamily="34" charset="0"/>
                          <a:ea typeface="Tahoma" panose="020B0604030504040204" pitchFamily="34" charset="0"/>
                          <a:cs typeface="Tahoma" panose="020B0604030504040204" pitchFamily="34" charset="0"/>
                        </a:rPr>
                        <a:t>EN 13501–2:2016</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Classification document</a:t>
                      </a:r>
                    </a:p>
                  </a:txBody>
                  <a:tcPr/>
                </a:tc>
                <a:extLst>
                  <a:ext uri="{0D108BD9-81ED-4DB2-BD59-A6C34878D82A}">
                    <a16:rowId xmlns:a16="http://schemas.microsoft.com/office/drawing/2014/main" val="3250242539"/>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E</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Integrity</a:t>
                      </a:r>
                    </a:p>
                  </a:txBody>
                  <a:tcPr/>
                </a:tc>
                <a:extLst>
                  <a:ext uri="{0D108BD9-81ED-4DB2-BD59-A6C34878D82A}">
                    <a16:rowId xmlns:a16="http://schemas.microsoft.com/office/drawing/2014/main" val="92700778"/>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W</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Radiation</a:t>
                      </a:r>
                    </a:p>
                  </a:txBody>
                  <a:tcPr/>
                </a:tc>
                <a:extLst>
                  <a:ext uri="{0D108BD9-81ED-4DB2-BD59-A6C34878D82A}">
                    <a16:rowId xmlns:a16="http://schemas.microsoft.com/office/drawing/2014/main" val="1574859056"/>
                  </a:ext>
                </a:extLst>
              </a:tr>
              <a:tr h="370840">
                <a:tc>
                  <a:txBody>
                    <a:bodyPr/>
                    <a:lstStyle/>
                    <a:p>
                      <a:r>
                        <a:rPr lang="en-GB" dirty="0">
                          <a:latin typeface="Tahoma" panose="020B0604030504040204" pitchFamily="34" charset="0"/>
                          <a:ea typeface="Tahoma" panose="020B0604030504040204" pitchFamily="34" charset="0"/>
                          <a:cs typeface="Tahoma" panose="020B0604030504040204" pitchFamily="34" charset="0"/>
                        </a:rPr>
                        <a:t>I</a:t>
                      </a:r>
                    </a:p>
                  </a:txBody>
                  <a:tcPr/>
                </a:tc>
                <a:tc>
                  <a:txBody>
                    <a:bodyPr/>
                    <a:lstStyle/>
                    <a:p>
                      <a:r>
                        <a:rPr lang="en-GB" dirty="0">
                          <a:latin typeface="Tahoma" panose="020B0604030504040204" pitchFamily="34" charset="0"/>
                          <a:ea typeface="Tahoma" panose="020B0604030504040204" pitchFamily="34" charset="0"/>
                          <a:cs typeface="Tahoma" panose="020B0604030504040204" pitchFamily="34" charset="0"/>
                        </a:rPr>
                        <a:t>Insulation</a:t>
                      </a:r>
                    </a:p>
                  </a:txBody>
                  <a:tcPr/>
                </a:tc>
                <a:extLst>
                  <a:ext uri="{0D108BD9-81ED-4DB2-BD59-A6C34878D82A}">
                    <a16:rowId xmlns:a16="http://schemas.microsoft.com/office/drawing/2014/main" val="3421466811"/>
                  </a:ext>
                </a:extLst>
              </a:tr>
            </a:tbl>
          </a:graphicData>
        </a:graphic>
      </p:graphicFrame>
      <p:sp>
        <p:nvSpPr>
          <p:cNvPr id="9" name="Rectangle 8">
            <a:extLst>
              <a:ext uri="{FF2B5EF4-FFF2-40B4-BE49-F238E27FC236}">
                <a16:creationId xmlns:a16="http://schemas.microsoft.com/office/drawing/2014/main" id="{6A833678-98F1-4576-B228-9CA84BABE0B5}"/>
              </a:ext>
            </a:extLst>
          </p:cNvPr>
          <p:cNvSpPr/>
          <p:nvPr/>
        </p:nvSpPr>
        <p:spPr>
          <a:xfrm>
            <a:off x="720000" y="720000"/>
            <a:ext cx="7675952" cy="954107"/>
          </a:xfrm>
          <a:prstGeom prst="rect">
            <a:avLst/>
          </a:prstGeom>
        </p:spPr>
        <p:txBody>
          <a:bodyPr wrap="square">
            <a:spAutoFit/>
          </a:bodyPr>
          <a:lstStyle/>
          <a:p>
            <a:pPr>
              <a:spcBef>
                <a:spcPct val="25000"/>
              </a:spcBef>
              <a:tabLst>
                <a:tab pos="195263" algn="l"/>
                <a:tab pos="377825" algn="l"/>
                <a:tab pos="2481263" algn="l"/>
                <a:tab pos="2670175" algn="l"/>
              </a:tabLst>
              <a:defRPr/>
            </a:pPr>
            <a:r>
              <a:rPr lang="de-DE"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European Standards are more specific to type of glazed construction being tested</a:t>
            </a:r>
          </a:p>
        </p:txBody>
      </p:sp>
      <p:sp>
        <p:nvSpPr>
          <p:cNvPr id="8" name="Text Box 5">
            <a:extLst>
              <a:ext uri="{FF2B5EF4-FFF2-40B4-BE49-F238E27FC236}">
                <a16:creationId xmlns:a16="http://schemas.microsoft.com/office/drawing/2014/main" id="{B0E88659-EECA-4125-B370-B6E024189CDA}"/>
              </a:ext>
            </a:extLst>
          </p:cNvPr>
          <p:cNvSpPr txBox="1">
            <a:spLocks noChangeArrowheads="1"/>
          </p:cNvSpPr>
          <p:nvPr/>
        </p:nvSpPr>
        <p:spPr bwMode="auto">
          <a:xfrm>
            <a:off x="3739970" y="6002617"/>
            <a:ext cx="4655982" cy="461665"/>
          </a:xfrm>
          <a:prstGeom prst="rect">
            <a:avLst/>
          </a:prstGeom>
          <a:noFill/>
          <a:ln w="6350">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GB" sz="2400" b="0" i="0" u="none" strike="noStrike" kern="120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Always ask for fire test evidence!</a:t>
            </a:r>
          </a:p>
        </p:txBody>
      </p:sp>
      <p:pic>
        <p:nvPicPr>
          <p:cNvPr id="10" name="Picture 9">
            <a:extLst>
              <a:ext uri="{FF2B5EF4-FFF2-40B4-BE49-F238E27FC236}">
                <a16:creationId xmlns:a16="http://schemas.microsoft.com/office/drawing/2014/main" id="{D043C213-CBA8-4BE1-83C7-3621544CD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4" name="Footer Placeholder 3">
            <a:extLst>
              <a:ext uri="{FF2B5EF4-FFF2-40B4-BE49-F238E27FC236}">
                <a16:creationId xmlns:a16="http://schemas.microsoft.com/office/drawing/2014/main" id="{22C3745B-B056-4E0E-8CD9-DF4EA037BDF9}"/>
              </a:ext>
            </a:extLst>
          </p:cNvPr>
          <p:cNvSpPr>
            <a:spLocks noGrp="1"/>
          </p:cNvSpPr>
          <p:nvPr>
            <p:ph type="ftr" sz="quarter" idx="12"/>
          </p:nvPr>
        </p:nvSpPr>
        <p:spPr/>
        <p:txBody>
          <a:bodyPr/>
          <a:lstStyle/>
          <a:p>
            <a:pPr>
              <a:defRPr/>
            </a:pPr>
            <a:r>
              <a:rPr lang="en-GB"/>
              <a:t>Speaker name</a:t>
            </a:r>
          </a:p>
        </p:txBody>
      </p:sp>
      <p:sp>
        <p:nvSpPr>
          <p:cNvPr id="5" name="Date Placeholder 4">
            <a:extLst>
              <a:ext uri="{FF2B5EF4-FFF2-40B4-BE49-F238E27FC236}">
                <a16:creationId xmlns:a16="http://schemas.microsoft.com/office/drawing/2014/main" id="{FDC6FA89-38B7-4F22-9F2B-71AD8B01E9FD}"/>
              </a:ext>
            </a:extLst>
          </p:cNvPr>
          <p:cNvSpPr>
            <a:spLocks noGrp="1"/>
          </p:cNvSpPr>
          <p:nvPr>
            <p:ph type="dt" sz="half" idx="10"/>
          </p:nvPr>
        </p:nvSpPr>
        <p:spPr/>
        <p:txBody>
          <a:bodyPr/>
          <a:lstStyle/>
          <a:p>
            <a:pPr>
              <a:defRPr/>
            </a:pPr>
            <a:fld id="{B871094B-6221-4ABA-84BC-2CFB143759E0}" type="datetime1">
              <a:rPr lang="en-GB" smtClean="0"/>
              <a:t>01/06/2020</a:t>
            </a:fld>
            <a:endParaRPr lang="en-GB"/>
          </a:p>
        </p:txBody>
      </p:sp>
      <p:sp>
        <p:nvSpPr>
          <p:cNvPr id="11" name="Slide Number Placeholder 10">
            <a:extLst>
              <a:ext uri="{FF2B5EF4-FFF2-40B4-BE49-F238E27FC236}">
                <a16:creationId xmlns:a16="http://schemas.microsoft.com/office/drawing/2014/main" id="{5159FA2F-46DD-4E24-8477-B0F2771DC4BF}"/>
              </a:ext>
            </a:extLst>
          </p:cNvPr>
          <p:cNvSpPr>
            <a:spLocks noGrp="1"/>
          </p:cNvSpPr>
          <p:nvPr>
            <p:ph type="sldNum" sz="quarter" idx="11"/>
          </p:nvPr>
        </p:nvSpPr>
        <p:spPr/>
        <p:txBody>
          <a:bodyPr/>
          <a:lstStyle/>
          <a:p>
            <a:pPr>
              <a:defRPr/>
            </a:pPr>
            <a:fld id="{0980C07E-5A38-456E-8C2F-DB1E62FD6475}" type="slidenum">
              <a:rPr lang="en-GB" smtClean="0"/>
              <a:pPr>
                <a:defRPr/>
              </a:pPr>
              <a:t>43</a:t>
            </a:fld>
            <a:endParaRPr lang="en-GB"/>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a:xfrm>
            <a:off x="720000" y="720004"/>
            <a:ext cx="5696280" cy="522000"/>
          </a:xfrm>
        </p:spPr>
        <p:txBody>
          <a:bodyPr>
            <a:normAutofit/>
          </a:bodyPr>
          <a:lstStyle/>
          <a:p>
            <a:pPr>
              <a:defRPr/>
            </a:pPr>
            <a:r>
              <a:rPr lang="en-GB" sz="2800" kern="1200" dirty="0">
                <a:solidFill>
                  <a:schemeClr val="accent1">
                    <a:lumMod val="50000"/>
                  </a:schemeClr>
                </a:solidFill>
              </a:rPr>
              <a:t>Standard Temperature/Time Curve</a:t>
            </a:r>
          </a:p>
        </p:txBody>
      </p:sp>
      <p:sp>
        <p:nvSpPr>
          <p:cNvPr id="1429508" name="Text Box 4"/>
          <p:cNvSpPr txBox="1">
            <a:spLocks noChangeArrowheads="1"/>
          </p:cNvSpPr>
          <p:nvPr/>
        </p:nvSpPr>
        <p:spPr bwMode="auto">
          <a:xfrm>
            <a:off x="1915027" y="1418428"/>
            <a:ext cx="5313955" cy="369332"/>
          </a:xfrm>
          <a:prstGeom prst="rect">
            <a:avLst/>
          </a:prstGeom>
          <a:noFill/>
          <a:ln w="9525">
            <a:noFill/>
            <a:miter lim="800000"/>
            <a:headEnd/>
            <a:tailEnd/>
          </a:ln>
          <a:effec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2400" b="0" i="0" u="none" strike="noStrike" kern="1200" cap="none" spc="0" normalizeH="0" baseline="0" noProof="0" dirty="0">
                <a:ln>
                  <a:noFill/>
                </a:ln>
                <a:solidFill>
                  <a:srgbClr val="009DE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BS EN 1363-1:2020 or BS 476-22:1987</a:t>
            </a:r>
          </a:p>
        </p:txBody>
      </p:sp>
      <p:grpSp>
        <p:nvGrpSpPr>
          <p:cNvPr id="2" name="Group 5"/>
          <p:cNvGrpSpPr>
            <a:grpSpLocks/>
          </p:cNvGrpSpPr>
          <p:nvPr/>
        </p:nvGrpSpPr>
        <p:grpSpPr bwMode="auto">
          <a:xfrm>
            <a:off x="870906" y="1964184"/>
            <a:ext cx="7352194" cy="4330155"/>
            <a:chOff x="353" y="969"/>
            <a:chExt cx="4868" cy="3068"/>
          </a:xfrm>
        </p:grpSpPr>
        <p:sp>
          <p:nvSpPr>
            <p:cNvPr id="1429510" name="Rectangle 6"/>
            <p:cNvSpPr>
              <a:spLocks noChangeArrowheads="1"/>
            </p:cNvSpPr>
            <p:nvPr/>
          </p:nvSpPr>
          <p:spPr bwMode="auto">
            <a:xfrm>
              <a:off x="748" y="1273"/>
              <a:ext cx="4407" cy="2336"/>
            </a:xfrm>
            <a:prstGeom prst="rect">
              <a:avLst/>
            </a:prstGeom>
            <a:solidFill>
              <a:srgbClr val="000000">
                <a:alpha val="50000"/>
              </a:srgbClr>
            </a:solidFill>
            <a:ln w="222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3" name="Group 7"/>
            <p:cNvGrpSpPr>
              <a:grpSpLocks/>
            </p:cNvGrpSpPr>
            <p:nvPr/>
          </p:nvGrpSpPr>
          <p:grpSpPr bwMode="auto">
            <a:xfrm>
              <a:off x="694" y="1273"/>
              <a:ext cx="4462" cy="2396"/>
              <a:chOff x="694" y="1529"/>
              <a:chExt cx="4462" cy="2313"/>
            </a:xfrm>
          </p:grpSpPr>
          <p:sp>
            <p:nvSpPr>
              <p:cNvPr id="1429512" name="Line 8"/>
              <p:cNvSpPr>
                <a:spLocks noChangeShapeType="1"/>
              </p:cNvSpPr>
              <p:nvPr/>
            </p:nvSpPr>
            <p:spPr bwMode="auto">
              <a:xfrm flipH="1">
                <a:off x="694" y="1529"/>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3" name="Line 9"/>
              <p:cNvSpPr>
                <a:spLocks noChangeShapeType="1"/>
              </p:cNvSpPr>
              <p:nvPr/>
            </p:nvSpPr>
            <p:spPr bwMode="auto">
              <a:xfrm flipH="1">
                <a:off x="694" y="1980"/>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4" name="Line 10"/>
              <p:cNvSpPr>
                <a:spLocks noChangeShapeType="1"/>
              </p:cNvSpPr>
              <p:nvPr/>
            </p:nvSpPr>
            <p:spPr bwMode="auto">
              <a:xfrm flipH="1">
                <a:off x="694" y="2431"/>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5" name="Line 11"/>
              <p:cNvSpPr>
                <a:spLocks noChangeShapeType="1"/>
              </p:cNvSpPr>
              <p:nvPr/>
            </p:nvSpPr>
            <p:spPr bwMode="auto">
              <a:xfrm flipH="1">
                <a:off x="694" y="2882"/>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6" name="Line 12"/>
              <p:cNvSpPr>
                <a:spLocks noChangeShapeType="1"/>
              </p:cNvSpPr>
              <p:nvPr/>
            </p:nvSpPr>
            <p:spPr bwMode="auto">
              <a:xfrm flipH="1">
                <a:off x="694" y="3333"/>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7" name="Line 13"/>
              <p:cNvSpPr>
                <a:spLocks noChangeShapeType="1"/>
              </p:cNvSpPr>
              <p:nvPr/>
            </p:nvSpPr>
            <p:spPr bwMode="auto">
              <a:xfrm flipH="1">
                <a:off x="694" y="3784"/>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8" name="Line 14"/>
              <p:cNvSpPr>
                <a:spLocks noChangeShapeType="1"/>
              </p:cNvSpPr>
              <p:nvPr/>
            </p:nvSpPr>
            <p:spPr bwMode="auto">
              <a:xfrm>
                <a:off x="748"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19" name="Line 15"/>
              <p:cNvSpPr>
                <a:spLocks noChangeShapeType="1"/>
              </p:cNvSpPr>
              <p:nvPr/>
            </p:nvSpPr>
            <p:spPr bwMode="auto">
              <a:xfrm>
                <a:off x="1482"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20" name="Line 16"/>
              <p:cNvSpPr>
                <a:spLocks noChangeShapeType="1"/>
              </p:cNvSpPr>
              <p:nvPr/>
            </p:nvSpPr>
            <p:spPr bwMode="auto">
              <a:xfrm>
                <a:off x="2217"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21" name="Line 17"/>
              <p:cNvSpPr>
                <a:spLocks noChangeShapeType="1"/>
              </p:cNvSpPr>
              <p:nvPr/>
            </p:nvSpPr>
            <p:spPr bwMode="auto">
              <a:xfrm>
                <a:off x="2951"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22" name="Line 18"/>
              <p:cNvSpPr>
                <a:spLocks noChangeShapeType="1"/>
              </p:cNvSpPr>
              <p:nvPr/>
            </p:nvSpPr>
            <p:spPr bwMode="auto">
              <a:xfrm>
                <a:off x="3686"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23" name="Line 19"/>
              <p:cNvSpPr>
                <a:spLocks noChangeShapeType="1"/>
              </p:cNvSpPr>
              <p:nvPr/>
            </p:nvSpPr>
            <p:spPr bwMode="auto">
              <a:xfrm>
                <a:off x="4420"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24" name="Line 20"/>
              <p:cNvSpPr>
                <a:spLocks noChangeShapeType="1"/>
              </p:cNvSpPr>
              <p:nvPr/>
            </p:nvSpPr>
            <p:spPr bwMode="auto">
              <a:xfrm>
                <a:off x="5155"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1429525" name="Rectangle 21"/>
            <p:cNvSpPr>
              <a:spLocks noChangeArrowheads="1"/>
            </p:cNvSpPr>
            <p:nvPr/>
          </p:nvSpPr>
          <p:spPr bwMode="auto">
            <a:xfrm>
              <a:off x="353" y="1202"/>
              <a:ext cx="295" cy="2824"/>
            </a:xfrm>
            <a:prstGeom prst="rect">
              <a:avLst/>
            </a:prstGeom>
            <a:noFill/>
            <a:ln w="9525">
              <a:noFill/>
              <a:miter lim="800000"/>
              <a:headEnd/>
              <a:tailEnd/>
            </a:ln>
          </p:spPr>
          <p:txBody>
            <a:bodyPr wrap="none" lIns="0" tIns="0" rIns="0" bIns="0">
              <a:spAutoFit/>
            </a:bodyPr>
            <a:lstStyle/>
            <a:p>
              <a:pPr marL="0" marR="0" lvl="0" indent="0" algn="r" defTabSz="914400" rtl="0" eaLnBrk="1" fontAlgn="auto" latinLnBrk="0" hangingPunct="1">
                <a:lnSpc>
                  <a:spcPct val="100000"/>
                </a:lnSpc>
                <a:spcBef>
                  <a:spcPct val="250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1,000</a:t>
              </a:r>
            </a:p>
            <a:p>
              <a:pPr marL="0" marR="0" lvl="0" indent="0" algn="r" defTabSz="914400" rtl="0" eaLnBrk="1" fontAlgn="auto" latinLnBrk="0" hangingPunct="1">
                <a:lnSpc>
                  <a:spcPct val="100000"/>
                </a:lnSpc>
                <a:spcBef>
                  <a:spcPct val="250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800</a:t>
              </a:r>
            </a:p>
            <a:p>
              <a:pPr marL="0" marR="0" lvl="0" indent="0" algn="r" defTabSz="914400" rtl="0" eaLnBrk="1" fontAlgn="auto" latinLnBrk="0" hangingPunct="1">
                <a:lnSpc>
                  <a:spcPct val="100000"/>
                </a:lnSpc>
                <a:spcBef>
                  <a:spcPct val="250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600</a:t>
              </a:r>
            </a:p>
            <a:p>
              <a:pPr marL="0" marR="0" lvl="0" indent="0" algn="r" defTabSz="914400" rtl="0" eaLnBrk="1" fontAlgn="auto" latinLnBrk="0" hangingPunct="1">
                <a:lnSpc>
                  <a:spcPct val="100000"/>
                </a:lnSpc>
                <a:spcBef>
                  <a:spcPct val="250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400</a:t>
              </a:r>
            </a:p>
            <a:p>
              <a:pPr marL="0" marR="0" lvl="0" indent="0" algn="r" defTabSz="914400" rtl="0" eaLnBrk="1" fontAlgn="auto" latinLnBrk="0" hangingPunct="1">
                <a:lnSpc>
                  <a:spcPct val="100000"/>
                </a:lnSpc>
                <a:spcBef>
                  <a:spcPct val="250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200</a:t>
              </a:r>
            </a:p>
            <a:p>
              <a:pPr marL="0" marR="0" lvl="0" indent="0" algn="r" defTabSz="914400" rtl="0" eaLnBrk="1" fontAlgn="auto" latinLnBrk="0" hangingPunct="1">
                <a:lnSpc>
                  <a:spcPct val="100000"/>
                </a:lnSpc>
                <a:spcBef>
                  <a:spcPct val="250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429526" name="Rectangle 22"/>
            <p:cNvSpPr>
              <a:spLocks noChangeArrowheads="1"/>
            </p:cNvSpPr>
            <p:nvPr/>
          </p:nvSpPr>
          <p:spPr bwMode="auto">
            <a:xfrm>
              <a:off x="718" y="3685"/>
              <a:ext cx="62" cy="136"/>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429527" name="Rectangle 23"/>
            <p:cNvSpPr>
              <a:spLocks noChangeArrowheads="1"/>
            </p:cNvSpPr>
            <p:nvPr/>
          </p:nvSpPr>
          <p:spPr bwMode="auto">
            <a:xfrm>
              <a:off x="1395" y="3685"/>
              <a:ext cx="129" cy="153"/>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p>
          </p:txBody>
        </p:sp>
        <p:sp>
          <p:nvSpPr>
            <p:cNvPr id="1429528" name="Rectangle 24"/>
            <p:cNvSpPr>
              <a:spLocks noChangeArrowheads="1"/>
            </p:cNvSpPr>
            <p:nvPr/>
          </p:nvSpPr>
          <p:spPr bwMode="auto">
            <a:xfrm>
              <a:off x="2154" y="3685"/>
              <a:ext cx="129" cy="153"/>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p>
          </p:txBody>
        </p:sp>
        <p:sp>
          <p:nvSpPr>
            <p:cNvPr id="1429529" name="Rectangle 25"/>
            <p:cNvSpPr>
              <a:spLocks noChangeArrowheads="1"/>
            </p:cNvSpPr>
            <p:nvPr/>
          </p:nvSpPr>
          <p:spPr bwMode="auto">
            <a:xfrm>
              <a:off x="2888" y="3685"/>
              <a:ext cx="129" cy="153"/>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p>
          </p:txBody>
        </p:sp>
        <p:sp>
          <p:nvSpPr>
            <p:cNvPr id="1429530" name="Rectangle 26"/>
            <p:cNvSpPr>
              <a:spLocks noChangeArrowheads="1"/>
            </p:cNvSpPr>
            <p:nvPr/>
          </p:nvSpPr>
          <p:spPr bwMode="auto">
            <a:xfrm>
              <a:off x="3623" y="3685"/>
              <a:ext cx="129" cy="153"/>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40</a:t>
              </a:r>
            </a:p>
          </p:txBody>
        </p:sp>
        <p:sp>
          <p:nvSpPr>
            <p:cNvPr id="1429531" name="Rectangle 27"/>
            <p:cNvSpPr>
              <a:spLocks noChangeArrowheads="1"/>
            </p:cNvSpPr>
            <p:nvPr/>
          </p:nvSpPr>
          <p:spPr bwMode="auto">
            <a:xfrm>
              <a:off x="4357" y="3685"/>
              <a:ext cx="129" cy="153"/>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p>
          </p:txBody>
        </p:sp>
        <p:sp>
          <p:nvSpPr>
            <p:cNvPr id="1429532" name="Rectangle 28"/>
            <p:cNvSpPr>
              <a:spLocks noChangeArrowheads="1"/>
            </p:cNvSpPr>
            <p:nvPr/>
          </p:nvSpPr>
          <p:spPr bwMode="auto">
            <a:xfrm>
              <a:off x="5092" y="3685"/>
              <a:ext cx="129" cy="153"/>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60</a:t>
              </a:r>
            </a:p>
          </p:txBody>
        </p:sp>
        <p:sp>
          <p:nvSpPr>
            <p:cNvPr id="1429533" name="Freeform 29"/>
            <p:cNvSpPr>
              <a:spLocks/>
            </p:cNvSpPr>
            <p:nvPr/>
          </p:nvSpPr>
          <p:spPr bwMode="auto">
            <a:xfrm>
              <a:off x="754" y="1398"/>
              <a:ext cx="4405" cy="2168"/>
            </a:xfrm>
            <a:custGeom>
              <a:avLst/>
              <a:gdLst/>
              <a:ahLst/>
              <a:cxnLst>
                <a:cxn ang="0">
                  <a:pos x="0" y="6279"/>
                </a:cxn>
                <a:cxn ang="0">
                  <a:pos x="597" y="3411"/>
                </a:cxn>
                <a:cxn ang="0">
                  <a:pos x="896" y="3004"/>
                </a:cxn>
                <a:cxn ang="0">
                  <a:pos x="1166" y="2733"/>
                </a:cxn>
                <a:cxn ang="0">
                  <a:pos x="1466" y="2507"/>
                </a:cxn>
                <a:cxn ang="0">
                  <a:pos x="1762" y="2326"/>
                </a:cxn>
                <a:cxn ang="0">
                  <a:pos x="2360" y="2033"/>
                </a:cxn>
                <a:cxn ang="0">
                  <a:pos x="2930" y="1808"/>
                </a:cxn>
                <a:cxn ang="0">
                  <a:pos x="4421" y="1400"/>
                </a:cxn>
                <a:cxn ang="0">
                  <a:pos x="5885" y="1106"/>
                </a:cxn>
                <a:cxn ang="0">
                  <a:pos x="8813" y="701"/>
                </a:cxn>
                <a:cxn ang="0">
                  <a:pos x="17624" y="0"/>
                </a:cxn>
              </a:cxnLst>
              <a:rect l="0" t="0" r="r" b="b"/>
              <a:pathLst>
                <a:path w="17624" h="6279">
                  <a:moveTo>
                    <a:pt x="0" y="6279"/>
                  </a:moveTo>
                  <a:lnTo>
                    <a:pt x="597" y="3411"/>
                  </a:lnTo>
                  <a:lnTo>
                    <a:pt x="896" y="3004"/>
                  </a:lnTo>
                  <a:lnTo>
                    <a:pt x="1166" y="2733"/>
                  </a:lnTo>
                  <a:lnTo>
                    <a:pt x="1466" y="2507"/>
                  </a:lnTo>
                  <a:lnTo>
                    <a:pt x="1762" y="2326"/>
                  </a:lnTo>
                  <a:lnTo>
                    <a:pt x="2360" y="2033"/>
                  </a:lnTo>
                  <a:lnTo>
                    <a:pt x="2930" y="1808"/>
                  </a:lnTo>
                  <a:lnTo>
                    <a:pt x="4421" y="1400"/>
                  </a:lnTo>
                  <a:lnTo>
                    <a:pt x="5885" y="1106"/>
                  </a:lnTo>
                  <a:lnTo>
                    <a:pt x="8813" y="701"/>
                  </a:lnTo>
                  <a:lnTo>
                    <a:pt x="17624" y="0"/>
                  </a:lnTo>
                </a:path>
              </a:pathLst>
            </a:custGeom>
            <a:noFill/>
            <a:ln w="38100" cap="flat" cmpd="sng">
              <a:solidFill>
                <a:srgbClr val="FFFF00"/>
              </a:solidFill>
              <a:prstDash val="solid"/>
              <a:round/>
              <a:headEnd/>
              <a:tailEnd/>
            </a:ln>
            <a:effectLst>
              <a:outerShdw dist="17961" dir="2700000" algn="ctr" rotWithShape="0">
                <a:schemeClr val="bg2"/>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34" name="Rectangle 30"/>
            <p:cNvSpPr>
              <a:spLocks noChangeArrowheads="1"/>
            </p:cNvSpPr>
            <p:nvPr/>
          </p:nvSpPr>
          <p:spPr bwMode="auto">
            <a:xfrm>
              <a:off x="748" y="1273"/>
              <a:ext cx="4407" cy="2336"/>
            </a:xfrm>
            <a:prstGeom prst="rect">
              <a:avLst/>
            </a:prstGeom>
            <a:noFill/>
            <a:ln w="25400">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29535" name="Rectangle 31"/>
            <p:cNvSpPr>
              <a:spLocks noChangeArrowheads="1"/>
            </p:cNvSpPr>
            <p:nvPr/>
          </p:nvSpPr>
          <p:spPr bwMode="auto">
            <a:xfrm>
              <a:off x="353" y="969"/>
              <a:ext cx="1357" cy="196"/>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Temperature (°C)</a:t>
              </a:r>
            </a:p>
          </p:txBody>
        </p:sp>
        <p:sp>
          <p:nvSpPr>
            <p:cNvPr id="1429536" name="Rectangle 32"/>
            <p:cNvSpPr>
              <a:spLocks noChangeArrowheads="1"/>
            </p:cNvSpPr>
            <p:nvPr/>
          </p:nvSpPr>
          <p:spPr bwMode="auto">
            <a:xfrm>
              <a:off x="2370" y="3841"/>
              <a:ext cx="1178" cy="196"/>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 (minutes)</a:t>
              </a:r>
            </a:p>
          </p:txBody>
        </p:sp>
        <p:sp>
          <p:nvSpPr>
            <p:cNvPr id="1429537" name="Rectangle 33"/>
            <p:cNvSpPr>
              <a:spLocks noChangeArrowheads="1"/>
            </p:cNvSpPr>
            <p:nvPr/>
          </p:nvSpPr>
          <p:spPr bwMode="auto">
            <a:xfrm>
              <a:off x="1004" y="1456"/>
              <a:ext cx="1345" cy="576"/>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Standard time / </a:t>
              </a:r>
              <a:b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br>
              <a: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temperature</a:t>
              </a:r>
              <a:b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br>
              <a: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curve</a:t>
              </a:r>
              <a:endParaRPr kumimoji="1" lang="en-GB" sz="22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29538" name="Rectangle 34"/>
            <p:cNvSpPr>
              <a:spLocks noChangeArrowheads="1"/>
            </p:cNvSpPr>
            <p:nvPr/>
          </p:nvSpPr>
          <p:spPr bwMode="auto">
            <a:xfrm>
              <a:off x="2157" y="2428"/>
              <a:ext cx="2901" cy="720"/>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Fire-resistant glass is exposed to </a:t>
              </a:r>
              <a:b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br>
              <a: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standard temperatures in a defined</a:t>
              </a:r>
              <a:b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br>
              <a:r>
                <a:rPr kumimoji="1" lang="en-GB" sz="2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time frame in a Standard Fire Test</a:t>
              </a:r>
              <a:endParaRPr kumimoji="1" lang="en-GB" sz="22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6" name="Picture 35">
            <a:extLst>
              <a:ext uri="{FF2B5EF4-FFF2-40B4-BE49-F238E27FC236}">
                <a16:creationId xmlns:a16="http://schemas.microsoft.com/office/drawing/2014/main" id="{4892ADC7-DE4B-47C1-B960-356C475B0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40" name="Rectangle 39">
            <a:extLst>
              <a:ext uri="{FF2B5EF4-FFF2-40B4-BE49-F238E27FC236}">
                <a16:creationId xmlns:a16="http://schemas.microsoft.com/office/drawing/2014/main" id="{4BEC99F4-9936-45B2-A7E0-0EA6AC0EA5F7}"/>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C801C547-E1A7-4AE7-AD5D-083EB7ABE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6" name="Footer Placeholder 5">
            <a:extLst>
              <a:ext uri="{FF2B5EF4-FFF2-40B4-BE49-F238E27FC236}">
                <a16:creationId xmlns:a16="http://schemas.microsoft.com/office/drawing/2014/main" id="{BA735E43-41BE-4C96-B008-612E4335B238}"/>
              </a:ext>
            </a:extLst>
          </p:cNvPr>
          <p:cNvSpPr>
            <a:spLocks noGrp="1"/>
          </p:cNvSpPr>
          <p:nvPr>
            <p:ph type="ftr" sz="quarter" idx="11"/>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7D094B21-24D6-4989-B851-51F5263C57E3}"/>
              </a:ext>
            </a:extLst>
          </p:cNvPr>
          <p:cNvSpPr>
            <a:spLocks noGrp="1"/>
          </p:cNvSpPr>
          <p:nvPr>
            <p:ph type="dt" sz="half" idx="10"/>
          </p:nvPr>
        </p:nvSpPr>
        <p:spPr/>
        <p:txBody>
          <a:bodyPr/>
          <a:lstStyle/>
          <a:p>
            <a:pPr>
              <a:defRPr/>
            </a:pPr>
            <a:fld id="{2EC306AB-2FC0-43F9-9D55-80EC024BC904}" type="datetime1">
              <a:rPr lang="en-GB" smtClean="0"/>
              <a:t>01/06/2020</a:t>
            </a:fld>
            <a:endParaRPr lang="en-GB"/>
          </a:p>
        </p:txBody>
      </p:sp>
      <p:sp>
        <p:nvSpPr>
          <p:cNvPr id="8" name="Slide Number Placeholder 7">
            <a:extLst>
              <a:ext uri="{FF2B5EF4-FFF2-40B4-BE49-F238E27FC236}">
                <a16:creationId xmlns:a16="http://schemas.microsoft.com/office/drawing/2014/main" id="{CD205426-0EF6-48C8-BF27-46B6BBEF9EFF}"/>
              </a:ext>
            </a:extLst>
          </p:cNvPr>
          <p:cNvSpPr>
            <a:spLocks noGrp="1"/>
          </p:cNvSpPr>
          <p:nvPr>
            <p:ph type="sldNum" sz="quarter" idx="12"/>
          </p:nvPr>
        </p:nvSpPr>
        <p:spPr/>
        <p:txBody>
          <a:bodyPr/>
          <a:lstStyle/>
          <a:p>
            <a:pPr>
              <a:defRPr/>
            </a:pPr>
            <a:fld id="{02DC8FE3-92EF-4994-B8FF-511543A8115C}" type="slidenum">
              <a:rPr lang="en-GB" smtClean="0"/>
              <a:pPr>
                <a:defRPr/>
              </a:pPr>
              <a:t>44</a:t>
            </a:fld>
            <a:endParaRPr lang="en-GB"/>
          </a:p>
        </p:txBody>
      </p:sp>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idx="4294967295"/>
          </p:nvPr>
        </p:nvSpPr>
        <p:spPr>
          <a:xfrm>
            <a:off x="720001" y="720007"/>
            <a:ext cx="6723170" cy="953947"/>
          </a:xfrm>
        </p:spPr>
        <p:txBody>
          <a:bodyPr>
            <a:normAutofit/>
          </a:bodyPr>
          <a:lstStyle/>
          <a:p>
            <a:pPr>
              <a:defRPr/>
            </a:pPr>
            <a:r>
              <a:rPr lang="en-GB" sz="2800" kern="1200" dirty="0">
                <a:solidFill>
                  <a:schemeClr val="accent1">
                    <a:lumMod val="50000"/>
                  </a:schemeClr>
                </a:solidFill>
              </a:rPr>
              <a:t>Fire – Resistant Glass for Insulation and/or Integrity</a:t>
            </a:r>
            <a:endParaRPr lang="en-GB" sz="2800" b="0" dirty="0">
              <a:solidFill>
                <a:schemeClr val="accent1">
                  <a:lumMod val="50000"/>
                </a:schemeClr>
              </a:solidFill>
            </a:endParaRPr>
          </a:p>
        </p:txBody>
      </p:sp>
      <p:sp>
        <p:nvSpPr>
          <p:cNvPr id="1430532" name="Rectangle 4"/>
          <p:cNvSpPr>
            <a:spLocks noChangeArrowheads="1"/>
          </p:cNvSpPr>
          <p:nvPr/>
        </p:nvSpPr>
        <p:spPr bwMode="auto">
          <a:xfrm>
            <a:off x="1396508" y="2163795"/>
            <a:ext cx="6610838" cy="3542163"/>
          </a:xfrm>
          <a:prstGeom prst="rect">
            <a:avLst/>
          </a:prstGeom>
          <a:solidFill>
            <a:srgbClr val="000000">
              <a:alpha val="50000"/>
            </a:srgbClr>
          </a:solidFill>
          <a:ln w="222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33" name="Rectangle 5"/>
          <p:cNvSpPr>
            <a:spLocks noChangeArrowheads="1"/>
          </p:cNvSpPr>
          <p:nvPr/>
        </p:nvSpPr>
        <p:spPr bwMode="auto">
          <a:xfrm>
            <a:off x="1396508" y="5168744"/>
            <a:ext cx="6610838" cy="537215"/>
          </a:xfrm>
          <a:prstGeom prst="rect">
            <a:avLst/>
          </a:prstGeom>
          <a:solidFill>
            <a:srgbClr val="0077C8">
              <a:alpha val="50000"/>
            </a:srgbClr>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 name="Group 6"/>
          <p:cNvGrpSpPr>
            <a:grpSpLocks/>
          </p:cNvGrpSpPr>
          <p:nvPr/>
        </p:nvGrpSpPr>
        <p:grpSpPr bwMode="auto">
          <a:xfrm>
            <a:off x="1310783" y="2164765"/>
            <a:ext cx="6693342" cy="3633270"/>
            <a:chOff x="694" y="1529"/>
            <a:chExt cx="4462" cy="2313"/>
          </a:xfrm>
        </p:grpSpPr>
        <p:sp>
          <p:nvSpPr>
            <p:cNvPr id="1430535" name="Line 7"/>
            <p:cNvSpPr>
              <a:spLocks noChangeShapeType="1"/>
            </p:cNvSpPr>
            <p:nvPr/>
          </p:nvSpPr>
          <p:spPr bwMode="auto">
            <a:xfrm flipH="1">
              <a:off x="694" y="1529"/>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36" name="Line 8"/>
            <p:cNvSpPr>
              <a:spLocks noChangeShapeType="1"/>
            </p:cNvSpPr>
            <p:nvPr/>
          </p:nvSpPr>
          <p:spPr bwMode="auto">
            <a:xfrm flipH="1">
              <a:off x="694" y="1980"/>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37" name="Line 9"/>
            <p:cNvSpPr>
              <a:spLocks noChangeShapeType="1"/>
            </p:cNvSpPr>
            <p:nvPr/>
          </p:nvSpPr>
          <p:spPr bwMode="auto">
            <a:xfrm flipH="1">
              <a:off x="694" y="2431"/>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38" name="Line 10"/>
            <p:cNvSpPr>
              <a:spLocks noChangeShapeType="1"/>
            </p:cNvSpPr>
            <p:nvPr/>
          </p:nvSpPr>
          <p:spPr bwMode="auto">
            <a:xfrm flipH="1">
              <a:off x="694" y="2882"/>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39" name="Line 11"/>
            <p:cNvSpPr>
              <a:spLocks noChangeShapeType="1"/>
            </p:cNvSpPr>
            <p:nvPr/>
          </p:nvSpPr>
          <p:spPr bwMode="auto">
            <a:xfrm flipH="1">
              <a:off x="694" y="3333"/>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0" name="Line 12"/>
            <p:cNvSpPr>
              <a:spLocks noChangeShapeType="1"/>
            </p:cNvSpPr>
            <p:nvPr/>
          </p:nvSpPr>
          <p:spPr bwMode="auto">
            <a:xfrm flipH="1">
              <a:off x="694" y="3784"/>
              <a:ext cx="54" cy="1"/>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1" name="Line 13"/>
            <p:cNvSpPr>
              <a:spLocks noChangeShapeType="1"/>
            </p:cNvSpPr>
            <p:nvPr/>
          </p:nvSpPr>
          <p:spPr bwMode="auto">
            <a:xfrm>
              <a:off x="748"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2" name="Line 14"/>
            <p:cNvSpPr>
              <a:spLocks noChangeShapeType="1"/>
            </p:cNvSpPr>
            <p:nvPr/>
          </p:nvSpPr>
          <p:spPr bwMode="auto">
            <a:xfrm>
              <a:off x="1482"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3" name="Line 15"/>
            <p:cNvSpPr>
              <a:spLocks noChangeShapeType="1"/>
            </p:cNvSpPr>
            <p:nvPr/>
          </p:nvSpPr>
          <p:spPr bwMode="auto">
            <a:xfrm>
              <a:off x="2217"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4" name="Line 16"/>
            <p:cNvSpPr>
              <a:spLocks noChangeShapeType="1"/>
            </p:cNvSpPr>
            <p:nvPr/>
          </p:nvSpPr>
          <p:spPr bwMode="auto">
            <a:xfrm>
              <a:off x="2951"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5" name="Line 17"/>
            <p:cNvSpPr>
              <a:spLocks noChangeShapeType="1"/>
            </p:cNvSpPr>
            <p:nvPr/>
          </p:nvSpPr>
          <p:spPr bwMode="auto">
            <a:xfrm>
              <a:off x="3686"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6" name="Line 18"/>
            <p:cNvSpPr>
              <a:spLocks noChangeShapeType="1"/>
            </p:cNvSpPr>
            <p:nvPr/>
          </p:nvSpPr>
          <p:spPr bwMode="auto">
            <a:xfrm>
              <a:off x="4420"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47" name="Line 19"/>
            <p:cNvSpPr>
              <a:spLocks noChangeShapeType="1"/>
            </p:cNvSpPr>
            <p:nvPr/>
          </p:nvSpPr>
          <p:spPr bwMode="auto">
            <a:xfrm>
              <a:off x="5155" y="3784"/>
              <a:ext cx="1" cy="58"/>
            </a:xfrm>
            <a:prstGeom prst="line">
              <a:avLst/>
            </a:prstGeom>
            <a:noFill/>
            <a:ln w="190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1430548" name="Rectangle 20"/>
          <p:cNvSpPr>
            <a:spLocks noChangeArrowheads="1"/>
          </p:cNvSpPr>
          <p:nvPr/>
        </p:nvSpPr>
        <p:spPr bwMode="auto">
          <a:xfrm>
            <a:off x="844538" y="1998771"/>
            <a:ext cx="445101" cy="3824124"/>
          </a:xfrm>
          <a:prstGeom prst="rect">
            <a:avLst/>
          </a:prstGeom>
          <a:noFill/>
          <a:ln w="9525">
            <a:noFill/>
            <a:miter lim="800000"/>
            <a:headEnd/>
            <a:tailEnd/>
          </a:ln>
        </p:spPr>
        <p:txBody>
          <a:bodyPr wrap="square" lIns="0" tIns="0" rIns="0" bIns="0">
            <a:spAutoFit/>
          </a:bodyPr>
          <a:lstStyle/>
          <a:p>
            <a:pPr marL="0" marR="0" lvl="0" indent="0" algn="r" defTabSz="914400" rtl="0" eaLnBrk="1" fontAlgn="auto" latinLnBrk="0" hangingPunct="1">
              <a:lnSpc>
                <a:spcPct val="100000"/>
              </a:lnSpc>
              <a:spcBef>
                <a:spcPct val="235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1,000</a:t>
            </a:r>
          </a:p>
          <a:p>
            <a:pPr marL="0" marR="0" lvl="0" indent="0" algn="r" defTabSz="914400" rtl="0" eaLnBrk="1" fontAlgn="auto" latinLnBrk="0" hangingPunct="1">
              <a:lnSpc>
                <a:spcPct val="100000"/>
              </a:lnSpc>
              <a:spcBef>
                <a:spcPct val="235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800</a:t>
            </a:r>
          </a:p>
          <a:p>
            <a:pPr marL="0" marR="0" lvl="0" indent="0" algn="r" defTabSz="914400" rtl="0" eaLnBrk="1" fontAlgn="auto" latinLnBrk="0" hangingPunct="1">
              <a:lnSpc>
                <a:spcPct val="100000"/>
              </a:lnSpc>
              <a:spcBef>
                <a:spcPct val="235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600</a:t>
            </a:r>
          </a:p>
          <a:p>
            <a:pPr marL="0" marR="0" lvl="0" indent="0" algn="r" defTabSz="914400" rtl="0" eaLnBrk="1" fontAlgn="auto" latinLnBrk="0" hangingPunct="1">
              <a:lnSpc>
                <a:spcPct val="100000"/>
              </a:lnSpc>
              <a:spcBef>
                <a:spcPct val="235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400</a:t>
            </a:r>
          </a:p>
          <a:p>
            <a:pPr marL="0" marR="0" lvl="0" indent="0" algn="r" defTabSz="914400" rtl="0" eaLnBrk="1" fontAlgn="auto" latinLnBrk="0" hangingPunct="1">
              <a:lnSpc>
                <a:spcPct val="100000"/>
              </a:lnSpc>
              <a:spcBef>
                <a:spcPct val="235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200</a:t>
            </a:r>
          </a:p>
          <a:p>
            <a:pPr marL="0" marR="0" lvl="0" indent="0" algn="r" defTabSz="914400" rtl="0" eaLnBrk="1" fontAlgn="auto" latinLnBrk="0" hangingPunct="1">
              <a:lnSpc>
                <a:spcPct val="100000"/>
              </a:lnSpc>
              <a:spcBef>
                <a:spcPct val="23500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430549" name="Rectangle 21"/>
          <p:cNvSpPr>
            <a:spLocks noChangeArrowheads="1"/>
          </p:cNvSpPr>
          <p:nvPr/>
        </p:nvSpPr>
        <p:spPr bwMode="auto">
          <a:xfrm flipH="1">
            <a:off x="1292092" y="5736610"/>
            <a:ext cx="183098"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430550" name="Rectangle 22"/>
          <p:cNvSpPr>
            <a:spLocks noChangeArrowheads="1"/>
          </p:cNvSpPr>
          <p:nvPr/>
        </p:nvSpPr>
        <p:spPr bwMode="auto">
          <a:xfrm flipH="1">
            <a:off x="1945997" y="5761463"/>
            <a:ext cx="609014"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p>
        </p:txBody>
      </p:sp>
      <p:sp>
        <p:nvSpPr>
          <p:cNvPr id="1430551" name="Rectangle 23"/>
          <p:cNvSpPr>
            <a:spLocks noChangeArrowheads="1"/>
          </p:cNvSpPr>
          <p:nvPr/>
        </p:nvSpPr>
        <p:spPr bwMode="auto">
          <a:xfrm flipH="1">
            <a:off x="3175399" y="5761463"/>
            <a:ext cx="584525"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p>
        </p:txBody>
      </p:sp>
      <p:sp>
        <p:nvSpPr>
          <p:cNvPr id="1430552" name="Rectangle 24"/>
          <p:cNvSpPr>
            <a:spLocks noChangeArrowheads="1"/>
          </p:cNvSpPr>
          <p:nvPr/>
        </p:nvSpPr>
        <p:spPr bwMode="auto">
          <a:xfrm flipH="1">
            <a:off x="4391636" y="5761463"/>
            <a:ext cx="533513"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p>
        </p:txBody>
      </p:sp>
      <p:sp>
        <p:nvSpPr>
          <p:cNvPr id="1430553" name="Rectangle 25"/>
          <p:cNvSpPr>
            <a:spLocks noChangeArrowheads="1"/>
          </p:cNvSpPr>
          <p:nvPr/>
        </p:nvSpPr>
        <p:spPr bwMode="auto">
          <a:xfrm flipH="1">
            <a:off x="5414662" y="5761463"/>
            <a:ext cx="677299"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40</a:t>
            </a:r>
          </a:p>
        </p:txBody>
      </p:sp>
      <p:sp>
        <p:nvSpPr>
          <p:cNvPr id="1430554" name="Rectangle 26"/>
          <p:cNvSpPr>
            <a:spLocks noChangeArrowheads="1"/>
          </p:cNvSpPr>
          <p:nvPr/>
        </p:nvSpPr>
        <p:spPr bwMode="auto">
          <a:xfrm flipH="1">
            <a:off x="6883975" y="5761463"/>
            <a:ext cx="373211"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p>
        </p:txBody>
      </p:sp>
      <p:sp>
        <p:nvSpPr>
          <p:cNvPr id="1430555" name="Rectangle 27"/>
          <p:cNvSpPr>
            <a:spLocks noChangeArrowheads="1"/>
          </p:cNvSpPr>
          <p:nvPr/>
        </p:nvSpPr>
        <p:spPr bwMode="auto">
          <a:xfrm flipH="1">
            <a:off x="7831518" y="5761463"/>
            <a:ext cx="592481" cy="215444"/>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60</a:t>
            </a:r>
          </a:p>
        </p:txBody>
      </p:sp>
      <p:sp>
        <p:nvSpPr>
          <p:cNvPr id="1430556" name="Line 28"/>
          <p:cNvSpPr>
            <a:spLocks noChangeShapeType="1"/>
          </p:cNvSpPr>
          <p:nvPr/>
        </p:nvSpPr>
        <p:spPr bwMode="auto">
          <a:xfrm flipH="1">
            <a:off x="1396506" y="5163050"/>
            <a:ext cx="6610838" cy="1572"/>
          </a:xfrm>
          <a:prstGeom prst="line">
            <a:avLst/>
          </a:prstGeom>
          <a:noFill/>
          <a:ln w="38100">
            <a:solidFill>
              <a:srgbClr val="89C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57" name="Freeform 29"/>
          <p:cNvSpPr>
            <a:spLocks/>
          </p:cNvSpPr>
          <p:nvPr/>
        </p:nvSpPr>
        <p:spPr bwMode="auto">
          <a:xfrm>
            <a:off x="1406033" y="2353178"/>
            <a:ext cx="6607838" cy="3287694"/>
          </a:xfrm>
          <a:custGeom>
            <a:avLst/>
            <a:gdLst/>
            <a:ahLst/>
            <a:cxnLst>
              <a:cxn ang="0">
                <a:pos x="0" y="6279"/>
              </a:cxn>
              <a:cxn ang="0">
                <a:pos x="597" y="3411"/>
              </a:cxn>
              <a:cxn ang="0">
                <a:pos x="896" y="3004"/>
              </a:cxn>
              <a:cxn ang="0">
                <a:pos x="1166" y="2733"/>
              </a:cxn>
              <a:cxn ang="0">
                <a:pos x="1466" y="2507"/>
              </a:cxn>
              <a:cxn ang="0">
                <a:pos x="1762" y="2326"/>
              </a:cxn>
              <a:cxn ang="0">
                <a:pos x="2360" y="2033"/>
              </a:cxn>
              <a:cxn ang="0">
                <a:pos x="2930" y="1808"/>
              </a:cxn>
              <a:cxn ang="0">
                <a:pos x="4421" y="1400"/>
              </a:cxn>
              <a:cxn ang="0">
                <a:pos x="5885" y="1106"/>
              </a:cxn>
              <a:cxn ang="0">
                <a:pos x="8813" y="701"/>
              </a:cxn>
              <a:cxn ang="0">
                <a:pos x="17624" y="0"/>
              </a:cxn>
            </a:cxnLst>
            <a:rect l="0" t="0" r="r" b="b"/>
            <a:pathLst>
              <a:path w="17624" h="6279">
                <a:moveTo>
                  <a:pt x="0" y="6279"/>
                </a:moveTo>
                <a:lnTo>
                  <a:pt x="597" y="3411"/>
                </a:lnTo>
                <a:lnTo>
                  <a:pt x="896" y="3004"/>
                </a:lnTo>
                <a:lnTo>
                  <a:pt x="1166" y="2733"/>
                </a:lnTo>
                <a:lnTo>
                  <a:pt x="1466" y="2507"/>
                </a:lnTo>
                <a:lnTo>
                  <a:pt x="1762" y="2326"/>
                </a:lnTo>
                <a:lnTo>
                  <a:pt x="2360" y="2033"/>
                </a:lnTo>
                <a:lnTo>
                  <a:pt x="2930" y="1808"/>
                </a:lnTo>
                <a:lnTo>
                  <a:pt x="4421" y="1400"/>
                </a:lnTo>
                <a:lnTo>
                  <a:pt x="5885" y="1106"/>
                </a:lnTo>
                <a:lnTo>
                  <a:pt x="8813" y="701"/>
                </a:lnTo>
                <a:lnTo>
                  <a:pt x="17624" y="0"/>
                </a:lnTo>
              </a:path>
            </a:pathLst>
          </a:custGeom>
          <a:noFill/>
          <a:ln w="38100" cap="flat" cmpd="sng">
            <a:solidFill>
              <a:srgbClr val="FFFFFF"/>
            </a:solidFill>
            <a:prstDash val="solid"/>
            <a:round/>
            <a:headEnd/>
            <a:tailEnd/>
          </a:ln>
          <a:effectLst>
            <a:outerShdw dist="17961" dir="2700000" algn="ctr" rotWithShape="0">
              <a:schemeClr val="bg2"/>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58" name="Freeform 30"/>
          <p:cNvSpPr>
            <a:spLocks/>
          </p:cNvSpPr>
          <p:nvPr/>
        </p:nvSpPr>
        <p:spPr bwMode="auto">
          <a:xfrm>
            <a:off x="1406033" y="3441746"/>
            <a:ext cx="6607838" cy="2199126"/>
          </a:xfrm>
          <a:custGeom>
            <a:avLst/>
            <a:gdLst/>
            <a:ahLst/>
            <a:cxnLst>
              <a:cxn ang="0">
                <a:pos x="0" y="4202"/>
              </a:cxn>
              <a:cxn ang="0">
                <a:pos x="298" y="3998"/>
              </a:cxn>
              <a:cxn ang="0">
                <a:pos x="597" y="3794"/>
              </a:cxn>
              <a:cxn ang="0">
                <a:pos x="896" y="3592"/>
              </a:cxn>
              <a:cxn ang="0">
                <a:pos x="1166" y="3365"/>
              </a:cxn>
              <a:cxn ang="0">
                <a:pos x="1466" y="3140"/>
              </a:cxn>
              <a:cxn ang="0">
                <a:pos x="1762" y="2915"/>
              </a:cxn>
              <a:cxn ang="0">
                <a:pos x="2061" y="2688"/>
              </a:cxn>
              <a:cxn ang="0">
                <a:pos x="2360" y="2463"/>
              </a:cxn>
              <a:cxn ang="0">
                <a:pos x="2657" y="2214"/>
              </a:cxn>
              <a:cxn ang="0">
                <a:pos x="2930" y="1966"/>
              </a:cxn>
              <a:cxn ang="0">
                <a:pos x="3226" y="1808"/>
              </a:cxn>
              <a:cxn ang="0">
                <a:pos x="3525" y="1672"/>
              </a:cxn>
              <a:cxn ang="0">
                <a:pos x="3824" y="1581"/>
              </a:cxn>
              <a:cxn ang="0">
                <a:pos x="4121" y="1469"/>
              </a:cxn>
              <a:cxn ang="0">
                <a:pos x="4421" y="1379"/>
              </a:cxn>
              <a:cxn ang="0">
                <a:pos x="4690" y="1288"/>
              </a:cxn>
              <a:cxn ang="0">
                <a:pos x="4990" y="1220"/>
              </a:cxn>
              <a:cxn ang="0">
                <a:pos x="5288" y="1130"/>
              </a:cxn>
              <a:cxn ang="0">
                <a:pos x="5585" y="1062"/>
              </a:cxn>
              <a:cxn ang="0">
                <a:pos x="5885" y="994"/>
              </a:cxn>
              <a:cxn ang="0">
                <a:pos x="6454" y="882"/>
              </a:cxn>
              <a:cxn ang="0">
                <a:pos x="7349" y="724"/>
              </a:cxn>
              <a:cxn ang="0">
                <a:pos x="7945" y="656"/>
              </a:cxn>
              <a:cxn ang="0">
                <a:pos x="8813" y="610"/>
              </a:cxn>
              <a:cxn ang="0">
                <a:pos x="11768" y="408"/>
              </a:cxn>
              <a:cxn ang="0">
                <a:pos x="14696" y="205"/>
              </a:cxn>
              <a:cxn ang="0">
                <a:pos x="17624" y="0"/>
              </a:cxn>
            </a:cxnLst>
            <a:rect l="0" t="0" r="r" b="b"/>
            <a:pathLst>
              <a:path w="17624" h="4202">
                <a:moveTo>
                  <a:pt x="0" y="4202"/>
                </a:moveTo>
                <a:lnTo>
                  <a:pt x="298" y="3998"/>
                </a:lnTo>
                <a:lnTo>
                  <a:pt x="597" y="3794"/>
                </a:lnTo>
                <a:lnTo>
                  <a:pt x="896" y="3592"/>
                </a:lnTo>
                <a:lnTo>
                  <a:pt x="1166" y="3365"/>
                </a:lnTo>
                <a:lnTo>
                  <a:pt x="1466" y="3140"/>
                </a:lnTo>
                <a:lnTo>
                  <a:pt x="1762" y="2915"/>
                </a:lnTo>
                <a:lnTo>
                  <a:pt x="2061" y="2688"/>
                </a:lnTo>
                <a:lnTo>
                  <a:pt x="2360" y="2463"/>
                </a:lnTo>
                <a:lnTo>
                  <a:pt x="2657" y="2214"/>
                </a:lnTo>
                <a:lnTo>
                  <a:pt x="2930" y="1966"/>
                </a:lnTo>
                <a:lnTo>
                  <a:pt x="3226" y="1808"/>
                </a:lnTo>
                <a:lnTo>
                  <a:pt x="3525" y="1672"/>
                </a:lnTo>
                <a:lnTo>
                  <a:pt x="3824" y="1581"/>
                </a:lnTo>
                <a:lnTo>
                  <a:pt x="4121" y="1469"/>
                </a:lnTo>
                <a:lnTo>
                  <a:pt x="4421" y="1379"/>
                </a:lnTo>
                <a:lnTo>
                  <a:pt x="4690" y="1288"/>
                </a:lnTo>
                <a:lnTo>
                  <a:pt x="4990" y="1220"/>
                </a:lnTo>
                <a:lnTo>
                  <a:pt x="5288" y="1130"/>
                </a:lnTo>
                <a:lnTo>
                  <a:pt x="5585" y="1062"/>
                </a:lnTo>
                <a:lnTo>
                  <a:pt x="5885" y="994"/>
                </a:lnTo>
                <a:lnTo>
                  <a:pt x="6454" y="882"/>
                </a:lnTo>
                <a:lnTo>
                  <a:pt x="7349" y="724"/>
                </a:lnTo>
                <a:lnTo>
                  <a:pt x="7945" y="656"/>
                </a:lnTo>
                <a:lnTo>
                  <a:pt x="8813" y="610"/>
                </a:lnTo>
                <a:lnTo>
                  <a:pt x="11768" y="408"/>
                </a:lnTo>
                <a:lnTo>
                  <a:pt x="14696" y="205"/>
                </a:lnTo>
                <a:lnTo>
                  <a:pt x="17624" y="0"/>
                </a:lnTo>
              </a:path>
            </a:pathLst>
          </a:custGeom>
          <a:noFill/>
          <a:ln w="57150">
            <a:solidFill>
              <a:srgbClr val="FB0A0B"/>
            </a:solidFill>
            <a:prstDash val="solid"/>
            <a:round/>
            <a:headEnd/>
            <a:tailEnd/>
          </a:ln>
          <a:effectLst>
            <a:outerShdw dist="25400" dir="5400000" algn="ctr" rotWithShape="0">
              <a:schemeClr val="bg2"/>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59" name="Rectangle 31"/>
          <p:cNvSpPr>
            <a:spLocks noChangeArrowheads="1"/>
          </p:cNvSpPr>
          <p:nvPr/>
        </p:nvSpPr>
        <p:spPr bwMode="auto">
          <a:xfrm>
            <a:off x="1396508" y="2109356"/>
            <a:ext cx="6610838" cy="3542163"/>
          </a:xfrm>
          <a:prstGeom prst="rect">
            <a:avLst/>
          </a:prstGeom>
          <a:noFill/>
          <a:ln w="25400">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30560" name="Rectangle 32"/>
          <p:cNvSpPr>
            <a:spLocks noChangeArrowheads="1"/>
          </p:cNvSpPr>
          <p:nvPr/>
        </p:nvSpPr>
        <p:spPr bwMode="auto">
          <a:xfrm>
            <a:off x="769446" y="1673954"/>
            <a:ext cx="2034528" cy="276999"/>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Temperature (°C)</a:t>
            </a:r>
          </a:p>
        </p:txBody>
      </p:sp>
      <p:sp>
        <p:nvSpPr>
          <p:cNvPr id="1430561" name="Rectangle 33"/>
          <p:cNvSpPr>
            <a:spLocks noChangeArrowheads="1"/>
          </p:cNvSpPr>
          <p:nvPr/>
        </p:nvSpPr>
        <p:spPr bwMode="auto">
          <a:xfrm>
            <a:off x="3820285" y="5976372"/>
            <a:ext cx="1779334" cy="276999"/>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 (minutes)</a:t>
            </a:r>
          </a:p>
        </p:txBody>
      </p:sp>
      <p:sp>
        <p:nvSpPr>
          <p:cNvPr id="1430562" name="Rectangle 34"/>
          <p:cNvSpPr>
            <a:spLocks noChangeArrowheads="1"/>
          </p:cNvSpPr>
          <p:nvPr/>
        </p:nvSpPr>
        <p:spPr bwMode="auto">
          <a:xfrm>
            <a:off x="1901333" y="2480293"/>
            <a:ext cx="2595265" cy="492443"/>
          </a:xfrm>
          <a:prstGeom prst="rect">
            <a:avLst/>
          </a:prstGeom>
          <a:noFill/>
          <a:ln w="9525">
            <a:noFill/>
            <a:miter lim="800000"/>
            <a:headEnd/>
            <a:tailEnd/>
          </a:ln>
        </p:spPr>
        <p:txBody>
          <a:bodyPr wrap="square" lIns="0" tIns="0" rIns="0" bIns="0">
            <a:spAutoFit/>
          </a:bodyPr>
          <a:lstStyle/>
          <a:p>
            <a:pPr marL="757238" marR="0" lvl="0" indent="-757238" algn="l" defTabSz="914400" rtl="0" eaLnBrk="1" fontAlgn="auto" latinLnBrk="0" hangingPunct="1">
              <a:lnSpc>
                <a:spcPct val="100000"/>
              </a:lnSpc>
              <a:spcBef>
                <a:spcPts val="0"/>
              </a:spcBef>
              <a:spcAft>
                <a:spcPts val="0"/>
              </a:spcAft>
              <a:buClrTx/>
              <a:buSzTx/>
              <a:buFontTx/>
              <a:buNone/>
              <a:tabLst/>
              <a:defRPr/>
            </a:pPr>
            <a: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Standard time / temperature</a:t>
            </a:r>
            <a:b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br>
            <a: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curve</a:t>
            </a:r>
            <a:endParaRPr kumimoji="1" lang="en-GB" sz="16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0563" name="Rectangle 35"/>
          <p:cNvSpPr>
            <a:spLocks noChangeArrowheads="1"/>
          </p:cNvSpPr>
          <p:nvPr/>
        </p:nvSpPr>
        <p:spPr bwMode="auto">
          <a:xfrm>
            <a:off x="4696456" y="2950193"/>
            <a:ext cx="3294090" cy="492443"/>
          </a:xfrm>
          <a:prstGeom prst="rect">
            <a:avLst/>
          </a:prstGeom>
          <a:noFill/>
          <a:ln w="9525">
            <a:noFill/>
            <a:miter lim="800000"/>
            <a:headEnd/>
            <a:tailEnd/>
          </a:ln>
        </p:spPr>
        <p:txBody>
          <a:bodyPr wrap="square" lIns="0" tIns="0" rIns="0" bIns="0">
            <a:spAutoFit/>
          </a:bodyPr>
          <a:lstStyle/>
          <a:p>
            <a:pPr marL="757238" marR="0" lvl="0" indent="-757238" algn="ctr" defTabSz="914400" rtl="0" eaLnBrk="1" fontAlgn="auto" latinLnBrk="0" hangingPunct="1">
              <a:lnSpc>
                <a:spcPct val="100000"/>
              </a:lnSpc>
              <a:spcBef>
                <a:spcPts val="0"/>
              </a:spcBef>
              <a:spcAft>
                <a:spcPts val="0"/>
              </a:spcAft>
              <a:buClrTx/>
              <a:buSzTx/>
              <a:buFontTx/>
              <a:buNone/>
              <a:tabLst/>
              <a:defRPr/>
            </a:pPr>
            <a: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Glazing which remains transparent</a:t>
            </a:r>
          </a:p>
          <a:p>
            <a:pPr marL="757238" marR="0" lvl="0" indent="-757238" algn="ctr" defTabSz="914400" rtl="0" eaLnBrk="1" fontAlgn="auto" latinLnBrk="0" hangingPunct="1">
              <a:lnSpc>
                <a:spcPct val="100000"/>
              </a:lnSpc>
              <a:spcBef>
                <a:spcPts val="0"/>
              </a:spcBef>
              <a:spcAft>
                <a:spcPts val="0"/>
              </a:spcAft>
              <a:buClrTx/>
              <a:buSzTx/>
              <a:buFontTx/>
              <a:buNone/>
              <a:tabLst/>
              <a:defRPr/>
            </a:pPr>
            <a: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in case of fire – E30 &amp; E60</a:t>
            </a:r>
            <a:endParaRPr kumimoji="1" lang="en-GB" sz="16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5"/>
          <p:cNvSpPr>
            <a:spLocks noChangeArrowheads="1"/>
          </p:cNvSpPr>
          <p:nvPr/>
        </p:nvSpPr>
        <p:spPr bwMode="auto">
          <a:xfrm>
            <a:off x="3175399" y="4584991"/>
            <a:ext cx="4940620" cy="492443"/>
          </a:xfrm>
          <a:prstGeom prst="rect">
            <a:avLst/>
          </a:prstGeom>
          <a:noFill/>
          <a:ln w="9525">
            <a:noFill/>
            <a:miter lim="800000"/>
            <a:headEnd/>
            <a:tailEnd/>
          </a:ln>
        </p:spPr>
        <p:txBody>
          <a:bodyPr wrap="square" lIns="0" tIns="0" rIns="0" bIns="0">
            <a:spAutoFit/>
          </a:bodyPr>
          <a:lstStyle/>
          <a:p>
            <a:pPr marL="757238" marR="0" lvl="0" indent="-757238" algn="ctr" defTabSz="914400" rtl="0" eaLnBrk="1" fontAlgn="auto" latinLnBrk="0" hangingPunct="1">
              <a:lnSpc>
                <a:spcPct val="100000"/>
              </a:lnSpc>
              <a:spcBef>
                <a:spcPts val="0"/>
              </a:spcBef>
              <a:spcAft>
                <a:spcPts val="0"/>
              </a:spcAft>
              <a:buClrTx/>
              <a:buSzTx/>
              <a:buFontTx/>
              <a:buNone/>
              <a:tabLst/>
              <a:defRPr/>
            </a:pPr>
            <a: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Glazing which blocks radiant heat </a:t>
            </a:r>
          </a:p>
          <a:p>
            <a:pPr marL="757238" marR="0" lvl="0" indent="-757238" algn="ctr" defTabSz="914400" rtl="0" eaLnBrk="1" fontAlgn="auto" latinLnBrk="0" hangingPunct="1">
              <a:lnSpc>
                <a:spcPct val="100000"/>
              </a:lnSpc>
              <a:spcBef>
                <a:spcPts val="0"/>
              </a:spcBef>
              <a:spcAft>
                <a:spcPts val="0"/>
              </a:spcAft>
              <a:buClrTx/>
              <a:buSzTx/>
              <a:buFontTx/>
              <a:buNone/>
              <a:tabLst/>
              <a:defRPr/>
            </a:pPr>
            <a:r>
              <a:rPr kumimoji="1" lang="en-GB"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as well as flames and smoke – EI30, EI60, EI90 etc</a:t>
            </a:r>
            <a:endParaRPr kumimoji="1" lang="en-GB" sz="16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0" name="Picture 39">
            <a:extLst>
              <a:ext uri="{FF2B5EF4-FFF2-40B4-BE49-F238E27FC236}">
                <a16:creationId xmlns:a16="http://schemas.microsoft.com/office/drawing/2014/main" id="{C8E9618D-0C7C-45FC-8F02-5516DD561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42" name="Rectangle 41">
            <a:extLst>
              <a:ext uri="{FF2B5EF4-FFF2-40B4-BE49-F238E27FC236}">
                <a16:creationId xmlns:a16="http://schemas.microsoft.com/office/drawing/2014/main" id="{DDA60CC9-E230-477C-AFCF-717FF9564F9C}"/>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0C2C6AD9-EE77-429D-B6B0-99967D829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5" name="Footer Placeholder 4">
            <a:extLst>
              <a:ext uri="{FF2B5EF4-FFF2-40B4-BE49-F238E27FC236}">
                <a16:creationId xmlns:a16="http://schemas.microsoft.com/office/drawing/2014/main" id="{2C55B697-4FDD-4AC8-B61D-B44F26BFDFDF}"/>
              </a:ext>
            </a:extLst>
          </p:cNvPr>
          <p:cNvSpPr>
            <a:spLocks noGrp="1"/>
          </p:cNvSpPr>
          <p:nvPr>
            <p:ph type="ftr" sz="quarter" idx="12"/>
          </p:nvPr>
        </p:nvSpPr>
        <p:spPr/>
        <p:txBody>
          <a:bodyPr/>
          <a:lstStyle/>
          <a:p>
            <a:pPr>
              <a:defRPr/>
            </a:pPr>
            <a:r>
              <a:rPr lang="en-GB"/>
              <a:t>Speaker name</a:t>
            </a:r>
          </a:p>
        </p:txBody>
      </p:sp>
      <p:sp>
        <p:nvSpPr>
          <p:cNvPr id="6" name="Date Placeholder 5">
            <a:extLst>
              <a:ext uri="{FF2B5EF4-FFF2-40B4-BE49-F238E27FC236}">
                <a16:creationId xmlns:a16="http://schemas.microsoft.com/office/drawing/2014/main" id="{ED3EE280-0B32-4A1E-AE4C-77AC43A0EF14}"/>
              </a:ext>
            </a:extLst>
          </p:cNvPr>
          <p:cNvSpPr>
            <a:spLocks noGrp="1"/>
          </p:cNvSpPr>
          <p:nvPr>
            <p:ph type="dt" sz="half" idx="10"/>
          </p:nvPr>
        </p:nvSpPr>
        <p:spPr/>
        <p:txBody>
          <a:bodyPr/>
          <a:lstStyle/>
          <a:p>
            <a:pPr>
              <a:defRPr/>
            </a:pPr>
            <a:fld id="{4E0AF18E-281B-4AA8-8C60-7B0B0D3D9F83}" type="datetime1">
              <a:rPr lang="en-GB" smtClean="0"/>
              <a:t>01/06/2020</a:t>
            </a:fld>
            <a:endParaRPr lang="en-GB"/>
          </a:p>
        </p:txBody>
      </p:sp>
      <p:sp>
        <p:nvSpPr>
          <p:cNvPr id="7" name="Slide Number Placeholder 6">
            <a:extLst>
              <a:ext uri="{FF2B5EF4-FFF2-40B4-BE49-F238E27FC236}">
                <a16:creationId xmlns:a16="http://schemas.microsoft.com/office/drawing/2014/main" id="{26D9C621-32A5-4BDD-BBF5-3A11087889EE}"/>
              </a:ext>
            </a:extLst>
          </p:cNvPr>
          <p:cNvSpPr>
            <a:spLocks noGrp="1"/>
          </p:cNvSpPr>
          <p:nvPr>
            <p:ph type="sldNum" sz="quarter" idx="11"/>
          </p:nvPr>
        </p:nvSpPr>
        <p:spPr/>
        <p:txBody>
          <a:bodyPr/>
          <a:lstStyle/>
          <a:p>
            <a:pPr>
              <a:defRPr/>
            </a:pPr>
            <a:fld id="{0980C07E-5A38-456E-8C2F-DB1E62FD6475}" type="slidenum">
              <a:rPr lang="en-GB" smtClean="0"/>
              <a:pPr>
                <a:defRPr/>
              </a:pPr>
              <a:t>45</a:t>
            </a:fld>
            <a:endParaRPr lang="en-GB"/>
          </a:p>
        </p:txBody>
      </p:sp>
    </p:spTree>
    <p:extLst>
      <p:ext uri="{BB962C8B-B14F-4D97-AF65-F5344CB8AC3E}">
        <p14:creationId xmlns:p14="http://schemas.microsoft.com/office/powerpoint/2010/main" val="33850690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0533"/>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nodeType="afterEffect">
                                  <p:stCondLst>
                                    <p:cond delay="0"/>
                                  </p:stCondLst>
                                  <p:childTnLst>
                                    <p:set>
                                      <p:cBhvr>
                                        <p:cTn id="9" dur="1" fill="hold">
                                          <p:stCondLst>
                                            <p:cond delay="0"/>
                                          </p:stCondLst>
                                        </p:cTn>
                                        <p:tgtEl>
                                          <p:spTgt spid="1430556"/>
                                        </p:tgtEl>
                                        <p:attrNameLst>
                                          <p:attrName>style.visibility</p:attrName>
                                        </p:attrNameLst>
                                      </p:cBhvr>
                                      <p:to>
                                        <p:strVal val="visible"/>
                                      </p:to>
                                    </p:set>
                                    <p:anim calcmode="lin" valueType="num">
                                      <p:cBhvr>
                                        <p:cTn id="10" dur="500" fill="hold"/>
                                        <p:tgtEl>
                                          <p:spTgt spid="1430556"/>
                                        </p:tgtEl>
                                        <p:attrNameLst>
                                          <p:attrName>ppt_w</p:attrName>
                                        </p:attrNameLst>
                                      </p:cBhvr>
                                      <p:tavLst>
                                        <p:tav tm="0">
                                          <p:val>
                                            <p:fltVal val="0"/>
                                          </p:val>
                                        </p:tav>
                                        <p:tav tm="100000">
                                          <p:val>
                                            <p:strVal val="#ppt_w"/>
                                          </p:val>
                                        </p:tav>
                                      </p:tavLst>
                                    </p:anim>
                                    <p:anim calcmode="lin" valueType="num">
                                      <p:cBhvr>
                                        <p:cTn id="11" dur="500" fill="hold"/>
                                        <p:tgtEl>
                                          <p:spTgt spid="14305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5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18185" y="720000"/>
            <a:ext cx="7707630" cy="773906"/>
          </a:xfrm>
        </p:spPr>
        <p:txBody>
          <a:bodyPr>
            <a:noAutofit/>
          </a:bodyPr>
          <a:lstStyle/>
          <a:p>
            <a:r>
              <a:rPr lang="en-GB" sz="2800" dirty="0">
                <a:solidFill>
                  <a:srgbClr val="009DE0">
                    <a:lumMod val="50000"/>
                  </a:srgbClr>
                </a:solidFill>
                <a:ea typeface="Tahoma" panose="020B0604030504040204" pitchFamily="34" charset="0"/>
              </a:rPr>
              <a:t>Fire-resistance – Insulation </a:t>
            </a:r>
            <a:br>
              <a:rPr lang="en-GB" sz="2800" dirty="0">
                <a:solidFill>
                  <a:srgbClr val="009DE0">
                    <a:lumMod val="50000"/>
                  </a:srgbClr>
                </a:solidFill>
                <a:ea typeface="Tahoma" panose="020B0604030504040204" pitchFamily="34" charset="0"/>
              </a:rPr>
            </a:br>
            <a:r>
              <a:rPr lang="en-GB" sz="2800" dirty="0">
                <a:solidFill>
                  <a:schemeClr val="accent1">
                    <a:lumMod val="50000"/>
                  </a:schemeClr>
                </a:solidFill>
              </a:rPr>
              <a:t>Multi-layer Intumescent Laminate Technology</a:t>
            </a:r>
            <a:endParaRPr lang="en-GB" sz="2800" dirty="0"/>
          </a:p>
        </p:txBody>
      </p:sp>
      <p:pic>
        <p:nvPicPr>
          <p:cNvPr id="44038" name="Picture 159" descr="C:\Documents and Settings\Administrator\My Documents\Gill\Pilkington\Fire\bits\Glass BU1A.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775" y="1608138"/>
            <a:ext cx="1881188" cy="4879975"/>
          </a:xfrm>
          <a:prstGeom prst="rect">
            <a:avLst/>
          </a:prstGeom>
          <a:noFill/>
          <a:ln w="9525">
            <a:noFill/>
            <a:miter lim="800000"/>
            <a:headEnd/>
            <a:tailEnd/>
          </a:ln>
        </p:spPr>
      </p:pic>
      <p:grpSp>
        <p:nvGrpSpPr>
          <p:cNvPr id="2" name="Group 165"/>
          <p:cNvGrpSpPr>
            <a:grpSpLocks/>
          </p:cNvGrpSpPr>
          <p:nvPr/>
        </p:nvGrpSpPr>
        <p:grpSpPr bwMode="auto">
          <a:xfrm>
            <a:off x="3786188" y="3498850"/>
            <a:ext cx="2365375" cy="3106738"/>
            <a:chOff x="2315" y="2189"/>
            <a:chExt cx="1490" cy="1957"/>
          </a:xfrm>
        </p:grpSpPr>
        <p:sp>
          <p:nvSpPr>
            <p:cNvPr id="44078" name="Freeform 166"/>
            <p:cNvSpPr>
              <a:spLocks/>
            </p:cNvSpPr>
            <p:nvPr/>
          </p:nvSpPr>
          <p:spPr bwMode="auto">
            <a:xfrm>
              <a:off x="2478" y="2189"/>
              <a:ext cx="1327" cy="1857"/>
            </a:xfrm>
            <a:custGeom>
              <a:avLst/>
              <a:gdLst>
                <a:gd name="T0" fmla="*/ 1315 w 1327"/>
                <a:gd name="T1" fmla="*/ 1133 h 1857"/>
                <a:gd name="T2" fmla="*/ 1327 w 1327"/>
                <a:gd name="T3" fmla="*/ 940 h 1857"/>
                <a:gd name="T4" fmla="*/ 1312 w 1327"/>
                <a:gd name="T5" fmla="*/ 825 h 1857"/>
                <a:gd name="T6" fmla="*/ 1249 w 1327"/>
                <a:gd name="T7" fmla="*/ 752 h 1857"/>
                <a:gd name="T8" fmla="*/ 1173 w 1327"/>
                <a:gd name="T9" fmla="*/ 683 h 1857"/>
                <a:gd name="T10" fmla="*/ 1134 w 1327"/>
                <a:gd name="T11" fmla="*/ 599 h 1857"/>
                <a:gd name="T12" fmla="*/ 1125 w 1327"/>
                <a:gd name="T13" fmla="*/ 462 h 1857"/>
                <a:gd name="T14" fmla="*/ 1156 w 1327"/>
                <a:gd name="T15" fmla="*/ 289 h 1857"/>
                <a:gd name="T16" fmla="*/ 1168 w 1327"/>
                <a:gd name="T17" fmla="*/ 142 h 1857"/>
                <a:gd name="T18" fmla="*/ 1143 w 1327"/>
                <a:gd name="T19" fmla="*/ 29 h 1857"/>
                <a:gd name="T20" fmla="*/ 1113 w 1327"/>
                <a:gd name="T21" fmla="*/ 62 h 1857"/>
                <a:gd name="T22" fmla="*/ 1089 w 1327"/>
                <a:gd name="T23" fmla="*/ 168 h 1857"/>
                <a:gd name="T24" fmla="*/ 1043 w 1327"/>
                <a:gd name="T25" fmla="*/ 226 h 1857"/>
                <a:gd name="T26" fmla="*/ 995 w 1327"/>
                <a:gd name="T27" fmla="*/ 221 h 1857"/>
                <a:gd name="T28" fmla="*/ 966 w 1327"/>
                <a:gd name="T29" fmla="*/ 219 h 1857"/>
                <a:gd name="T30" fmla="*/ 927 w 1327"/>
                <a:gd name="T31" fmla="*/ 289 h 1857"/>
                <a:gd name="T32" fmla="*/ 889 w 1327"/>
                <a:gd name="T33" fmla="*/ 409 h 1857"/>
                <a:gd name="T34" fmla="*/ 879 w 1327"/>
                <a:gd name="T35" fmla="*/ 243 h 1857"/>
                <a:gd name="T36" fmla="*/ 843 w 1327"/>
                <a:gd name="T37" fmla="*/ 260 h 1857"/>
                <a:gd name="T38" fmla="*/ 788 w 1327"/>
                <a:gd name="T39" fmla="*/ 371 h 1857"/>
                <a:gd name="T40" fmla="*/ 737 w 1327"/>
                <a:gd name="T41" fmla="*/ 500 h 1857"/>
                <a:gd name="T42" fmla="*/ 716 w 1327"/>
                <a:gd name="T43" fmla="*/ 652 h 1857"/>
                <a:gd name="T44" fmla="*/ 687 w 1327"/>
                <a:gd name="T45" fmla="*/ 536 h 1857"/>
                <a:gd name="T46" fmla="*/ 675 w 1327"/>
                <a:gd name="T47" fmla="*/ 409 h 1857"/>
                <a:gd name="T48" fmla="*/ 614 w 1327"/>
                <a:gd name="T49" fmla="*/ 380 h 1857"/>
                <a:gd name="T50" fmla="*/ 593 w 1327"/>
                <a:gd name="T51" fmla="*/ 431 h 1857"/>
                <a:gd name="T52" fmla="*/ 590 w 1327"/>
                <a:gd name="T53" fmla="*/ 514 h 1857"/>
                <a:gd name="T54" fmla="*/ 552 w 1327"/>
                <a:gd name="T55" fmla="*/ 568 h 1857"/>
                <a:gd name="T56" fmla="*/ 496 w 1327"/>
                <a:gd name="T57" fmla="*/ 550 h 1857"/>
                <a:gd name="T58" fmla="*/ 473 w 1327"/>
                <a:gd name="T59" fmla="*/ 481 h 1857"/>
                <a:gd name="T60" fmla="*/ 487 w 1327"/>
                <a:gd name="T61" fmla="*/ 366 h 1857"/>
                <a:gd name="T62" fmla="*/ 532 w 1327"/>
                <a:gd name="T63" fmla="*/ 250 h 1857"/>
                <a:gd name="T64" fmla="*/ 484 w 1327"/>
                <a:gd name="T65" fmla="*/ 253 h 1857"/>
                <a:gd name="T66" fmla="*/ 402 w 1327"/>
                <a:gd name="T67" fmla="*/ 351 h 1857"/>
                <a:gd name="T68" fmla="*/ 340 w 1327"/>
                <a:gd name="T69" fmla="*/ 481 h 1857"/>
                <a:gd name="T70" fmla="*/ 284 w 1327"/>
                <a:gd name="T71" fmla="*/ 656 h 1857"/>
                <a:gd name="T72" fmla="*/ 249 w 1327"/>
                <a:gd name="T73" fmla="*/ 823 h 1857"/>
                <a:gd name="T74" fmla="*/ 234 w 1327"/>
                <a:gd name="T75" fmla="*/ 1055 h 1857"/>
                <a:gd name="T76" fmla="*/ 219 w 1327"/>
                <a:gd name="T77" fmla="*/ 1222 h 1857"/>
                <a:gd name="T78" fmla="*/ 186 w 1327"/>
                <a:gd name="T79" fmla="*/ 1222 h 1857"/>
                <a:gd name="T80" fmla="*/ 142 w 1327"/>
                <a:gd name="T81" fmla="*/ 1123 h 1857"/>
                <a:gd name="T82" fmla="*/ 112 w 1327"/>
                <a:gd name="T83" fmla="*/ 1258 h 1857"/>
                <a:gd name="T84" fmla="*/ 66 w 1327"/>
                <a:gd name="T85" fmla="*/ 1380 h 1857"/>
                <a:gd name="T86" fmla="*/ 42 w 1327"/>
                <a:gd name="T87" fmla="*/ 1315 h 1857"/>
                <a:gd name="T88" fmla="*/ 5 w 1327"/>
                <a:gd name="T89" fmla="*/ 1465 h 1857"/>
                <a:gd name="T90" fmla="*/ 6 w 1327"/>
                <a:gd name="T91" fmla="*/ 1599 h 1857"/>
                <a:gd name="T92" fmla="*/ 17 w 1327"/>
                <a:gd name="T93" fmla="*/ 1743 h 1857"/>
                <a:gd name="T94" fmla="*/ 75 w 1327"/>
                <a:gd name="T95" fmla="*/ 1856 h 1857"/>
                <a:gd name="T96" fmla="*/ 188 w 1327"/>
                <a:gd name="T97" fmla="*/ 1832 h 1857"/>
                <a:gd name="T98" fmla="*/ 282 w 1327"/>
                <a:gd name="T99" fmla="*/ 1774 h 1857"/>
                <a:gd name="T100" fmla="*/ 376 w 1327"/>
                <a:gd name="T101" fmla="*/ 1736 h 1857"/>
                <a:gd name="T102" fmla="*/ 499 w 1327"/>
                <a:gd name="T103" fmla="*/ 1616 h 1857"/>
                <a:gd name="T104" fmla="*/ 651 w 1327"/>
                <a:gd name="T105" fmla="*/ 1570 h 1857"/>
                <a:gd name="T106" fmla="*/ 1081 w 1327"/>
                <a:gd name="T107" fmla="*/ 1441 h 18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7"/>
                <a:gd name="T163" fmla="*/ 0 h 1857"/>
                <a:gd name="T164" fmla="*/ 1327 w 1327"/>
                <a:gd name="T165" fmla="*/ 1857 h 18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7" h="1857">
                  <a:moveTo>
                    <a:pt x="1269" y="1330"/>
                  </a:moveTo>
                  <a:lnTo>
                    <a:pt x="1290" y="1270"/>
                  </a:lnTo>
                  <a:lnTo>
                    <a:pt x="1305" y="1198"/>
                  </a:lnTo>
                  <a:lnTo>
                    <a:pt x="1315" y="1133"/>
                  </a:lnTo>
                  <a:lnTo>
                    <a:pt x="1322" y="1079"/>
                  </a:lnTo>
                  <a:lnTo>
                    <a:pt x="1327" y="1027"/>
                  </a:lnTo>
                  <a:lnTo>
                    <a:pt x="1327" y="981"/>
                  </a:lnTo>
                  <a:lnTo>
                    <a:pt x="1327" y="940"/>
                  </a:lnTo>
                  <a:lnTo>
                    <a:pt x="1326" y="909"/>
                  </a:lnTo>
                  <a:lnTo>
                    <a:pt x="1326" y="880"/>
                  </a:lnTo>
                  <a:lnTo>
                    <a:pt x="1319" y="851"/>
                  </a:lnTo>
                  <a:lnTo>
                    <a:pt x="1312" y="825"/>
                  </a:lnTo>
                  <a:lnTo>
                    <a:pt x="1298" y="799"/>
                  </a:lnTo>
                  <a:lnTo>
                    <a:pt x="1286" y="777"/>
                  </a:lnTo>
                  <a:lnTo>
                    <a:pt x="1269" y="765"/>
                  </a:lnTo>
                  <a:lnTo>
                    <a:pt x="1249" y="752"/>
                  </a:lnTo>
                  <a:lnTo>
                    <a:pt x="1230" y="743"/>
                  </a:lnTo>
                  <a:lnTo>
                    <a:pt x="1209" y="721"/>
                  </a:lnTo>
                  <a:lnTo>
                    <a:pt x="1185" y="697"/>
                  </a:lnTo>
                  <a:lnTo>
                    <a:pt x="1173" y="683"/>
                  </a:lnTo>
                  <a:lnTo>
                    <a:pt x="1161" y="675"/>
                  </a:lnTo>
                  <a:lnTo>
                    <a:pt x="1149" y="651"/>
                  </a:lnTo>
                  <a:lnTo>
                    <a:pt x="1141" y="630"/>
                  </a:lnTo>
                  <a:lnTo>
                    <a:pt x="1134" y="599"/>
                  </a:lnTo>
                  <a:lnTo>
                    <a:pt x="1127" y="574"/>
                  </a:lnTo>
                  <a:lnTo>
                    <a:pt x="1124" y="536"/>
                  </a:lnTo>
                  <a:lnTo>
                    <a:pt x="1122" y="507"/>
                  </a:lnTo>
                  <a:lnTo>
                    <a:pt x="1125" y="462"/>
                  </a:lnTo>
                  <a:lnTo>
                    <a:pt x="1132" y="419"/>
                  </a:lnTo>
                  <a:lnTo>
                    <a:pt x="1139" y="378"/>
                  </a:lnTo>
                  <a:lnTo>
                    <a:pt x="1146" y="334"/>
                  </a:lnTo>
                  <a:lnTo>
                    <a:pt x="1156" y="289"/>
                  </a:lnTo>
                  <a:lnTo>
                    <a:pt x="1163" y="253"/>
                  </a:lnTo>
                  <a:lnTo>
                    <a:pt x="1170" y="202"/>
                  </a:lnTo>
                  <a:lnTo>
                    <a:pt x="1170" y="173"/>
                  </a:lnTo>
                  <a:lnTo>
                    <a:pt x="1168" y="142"/>
                  </a:lnTo>
                  <a:lnTo>
                    <a:pt x="1166" y="101"/>
                  </a:lnTo>
                  <a:lnTo>
                    <a:pt x="1160" y="75"/>
                  </a:lnTo>
                  <a:lnTo>
                    <a:pt x="1153" y="53"/>
                  </a:lnTo>
                  <a:lnTo>
                    <a:pt x="1143" y="29"/>
                  </a:lnTo>
                  <a:lnTo>
                    <a:pt x="1129" y="5"/>
                  </a:lnTo>
                  <a:lnTo>
                    <a:pt x="1119" y="0"/>
                  </a:lnTo>
                  <a:lnTo>
                    <a:pt x="1115" y="34"/>
                  </a:lnTo>
                  <a:lnTo>
                    <a:pt x="1113" y="62"/>
                  </a:lnTo>
                  <a:lnTo>
                    <a:pt x="1110" y="92"/>
                  </a:lnTo>
                  <a:lnTo>
                    <a:pt x="1105" y="118"/>
                  </a:lnTo>
                  <a:lnTo>
                    <a:pt x="1096" y="146"/>
                  </a:lnTo>
                  <a:lnTo>
                    <a:pt x="1089" y="168"/>
                  </a:lnTo>
                  <a:lnTo>
                    <a:pt x="1077" y="192"/>
                  </a:lnTo>
                  <a:lnTo>
                    <a:pt x="1067" y="205"/>
                  </a:lnTo>
                  <a:lnTo>
                    <a:pt x="1055" y="214"/>
                  </a:lnTo>
                  <a:lnTo>
                    <a:pt x="1043" y="226"/>
                  </a:lnTo>
                  <a:lnTo>
                    <a:pt x="1030" y="235"/>
                  </a:lnTo>
                  <a:lnTo>
                    <a:pt x="1016" y="238"/>
                  </a:lnTo>
                  <a:lnTo>
                    <a:pt x="1004" y="235"/>
                  </a:lnTo>
                  <a:lnTo>
                    <a:pt x="995" y="221"/>
                  </a:lnTo>
                  <a:lnTo>
                    <a:pt x="990" y="207"/>
                  </a:lnTo>
                  <a:lnTo>
                    <a:pt x="992" y="183"/>
                  </a:lnTo>
                  <a:lnTo>
                    <a:pt x="978" y="197"/>
                  </a:lnTo>
                  <a:lnTo>
                    <a:pt x="966" y="219"/>
                  </a:lnTo>
                  <a:lnTo>
                    <a:pt x="951" y="241"/>
                  </a:lnTo>
                  <a:lnTo>
                    <a:pt x="942" y="262"/>
                  </a:lnTo>
                  <a:lnTo>
                    <a:pt x="932" y="277"/>
                  </a:lnTo>
                  <a:lnTo>
                    <a:pt x="927" y="289"/>
                  </a:lnTo>
                  <a:lnTo>
                    <a:pt x="918" y="315"/>
                  </a:lnTo>
                  <a:lnTo>
                    <a:pt x="910" y="341"/>
                  </a:lnTo>
                  <a:lnTo>
                    <a:pt x="900" y="371"/>
                  </a:lnTo>
                  <a:lnTo>
                    <a:pt x="889" y="409"/>
                  </a:lnTo>
                  <a:lnTo>
                    <a:pt x="889" y="361"/>
                  </a:lnTo>
                  <a:lnTo>
                    <a:pt x="891" y="310"/>
                  </a:lnTo>
                  <a:lnTo>
                    <a:pt x="882" y="264"/>
                  </a:lnTo>
                  <a:lnTo>
                    <a:pt x="879" y="243"/>
                  </a:lnTo>
                  <a:lnTo>
                    <a:pt x="869" y="202"/>
                  </a:lnTo>
                  <a:lnTo>
                    <a:pt x="850" y="175"/>
                  </a:lnTo>
                  <a:lnTo>
                    <a:pt x="850" y="226"/>
                  </a:lnTo>
                  <a:lnTo>
                    <a:pt x="843" y="260"/>
                  </a:lnTo>
                  <a:lnTo>
                    <a:pt x="829" y="293"/>
                  </a:lnTo>
                  <a:lnTo>
                    <a:pt x="816" y="317"/>
                  </a:lnTo>
                  <a:lnTo>
                    <a:pt x="800" y="344"/>
                  </a:lnTo>
                  <a:lnTo>
                    <a:pt x="788" y="371"/>
                  </a:lnTo>
                  <a:lnTo>
                    <a:pt x="775" y="404"/>
                  </a:lnTo>
                  <a:lnTo>
                    <a:pt x="763" y="425"/>
                  </a:lnTo>
                  <a:lnTo>
                    <a:pt x="749" y="464"/>
                  </a:lnTo>
                  <a:lnTo>
                    <a:pt x="737" y="500"/>
                  </a:lnTo>
                  <a:lnTo>
                    <a:pt x="730" y="538"/>
                  </a:lnTo>
                  <a:lnTo>
                    <a:pt x="722" y="582"/>
                  </a:lnTo>
                  <a:lnTo>
                    <a:pt x="720" y="611"/>
                  </a:lnTo>
                  <a:lnTo>
                    <a:pt x="716" y="652"/>
                  </a:lnTo>
                  <a:lnTo>
                    <a:pt x="704" y="620"/>
                  </a:lnTo>
                  <a:lnTo>
                    <a:pt x="694" y="601"/>
                  </a:lnTo>
                  <a:lnTo>
                    <a:pt x="689" y="572"/>
                  </a:lnTo>
                  <a:lnTo>
                    <a:pt x="687" y="536"/>
                  </a:lnTo>
                  <a:lnTo>
                    <a:pt x="687" y="493"/>
                  </a:lnTo>
                  <a:lnTo>
                    <a:pt x="684" y="464"/>
                  </a:lnTo>
                  <a:lnTo>
                    <a:pt x="682" y="431"/>
                  </a:lnTo>
                  <a:lnTo>
                    <a:pt x="675" y="409"/>
                  </a:lnTo>
                  <a:lnTo>
                    <a:pt x="660" y="390"/>
                  </a:lnTo>
                  <a:lnTo>
                    <a:pt x="646" y="385"/>
                  </a:lnTo>
                  <a:lnTo>
                    <a:pt x="633" y="382"/>
                  </a:lnTo>
                  <a:lnTo>
                    <a:pt x="614" y="380"/>
                  </a:lnTo>
                  <a:lnTo>
                    <a:pt x="598" y="382"/>
                  </a:lnTo>
                  <a:lnTo>
                    <a:pt x="574" y="406"/>
                  </a:lnTo>
                  <a:lnTo>
                    <a:pt x="586" y="419"/>
                  </a:lnTo>
                  <a:lnTo>
                    <a:pt x="593" y="431"/>
                  </a:lnTo>
                  <a:lnTo>
                    <a:pt x="598" y="454"/>
                  </a:lnTo>
                  <a:lnTo>
                    <a:pt x="598" y="473"/>
                  </a:lnTo>
                  <a:lnTo>
                    <a:pt x="593" y="500"/>
                  </a:lnTo>
                  <a:lnTo>
                    <a:pt x="590" y="514"/>
                  </a:lnTo>
                  <a:lnTo>
                    <a:pt x="585" y="522"/>
                  </a:lnTo>
                  <a:lnTo>
                    <a:pt x="576" y="539"/>
                  </a:lnTo>
                  <a:lnTo>
                    <a:pt x="561" y="560"/>
                  </a:lnTo>
                  <a:lnTo>
                    <a:pt x="552" y="568"/>
                  </a:lnTo>
                  <a:lnTo>
                    <a:pt x="535" y="570"/>
                  </a:lnTo>
                  <a:lnTo>
                    <a:pt x="523" y="568"/>
                  </a:lnTo>
                  <a:lnTo>
                    <a:pt x="508" y="562"/>
                  </a:lnTo>
                  <a:lnTo>
                    <a:pt x="496" y="550"/>
                  </a:lnTo>
                  <a:lnTo>
                    <a:pt x="484" y="541"/>
                  </a:lnTo>
                  <a:lnTo>
                    <a:pt x="479" y="527"/>
                  </a:lnTo>
                  <a:lnTo>
                    <a:pt x="473" y="507"/>
                  </a:lnTo>
                  <a:lnTo>
                    <a:pt x="473" y="481"/>
                  </a:lnTo>
                  <a:lnTo>
                    <a:pt x="470" y="462"/>
                  </a:lnTo>
                  <a:lnTo>
                    <a:pt x="473" y="428"/>
                  </a:lnTo>
                  <a:lnTo>
                    <a:pt x="480" y="397"/>
                  </a:lnTo>
                  <a:lnTo>
                    <a:pt x="487" y="366"/>
                  </a:lnTo>
                  <a:lnTo>
                    <a:pt x="501" y="332"/>
                  </a:lnTo>
                  <a:lnTo>
                    <a:pt x="509" y="303"/>
                  </a:lnTo>
                  <a:lnTo>
                    <a:pt x="520" y="282"/>
                  </a:lnTo>
                  <a:lnTo>
                    <a:pt x="532" y="250"/>
                  </a:lnTo>
                  <a:lnTo>
                    <a:pt x="547" y="221"/>
                  </a:lnTo>
                  <a:lnTo>
                    <a:pt x="528" y="229"/>
                  </a:lnTo>
                  <a:lnTo>
                    <a:pt x="508" y="238"/>
                  </a:lnTo>
                  <a:lnTo>
                    <a:pt x="484" y="253"/>
                  </a:lnTo>
                  <a:lnTo>
                    <a:pt x="463" y="269"/>
                  </a:lnTo>
                  <a:lnTo>
                    <a:pt x="441" y="293"/>
                  </a:lnTo>
                  <a:lnTo>
                    <a:pt x="420" y="320"/>
                  </a:lnTo>
                  <a:lnTo>
                    <a:pt x="402" y="351"/>
                  </a:lnTo>
                  <a:lnTo>
                    <a:pt x="385" y="385"/>
                  </a:lnTo>
                  <a:lnTo>
                    <a:pt x="371" y="418"/>
                  </a:lnTo>
                  <a:lnTo>
                    <a:pt x="354" y="452"/>
                  </a:lnTo>
                  <a:lnTo>
                    <a:pt x="340" y="481"/>
                  </a:lnTo>
                  <a:lnTo>
                    <a:pt x="326" y="514"/>
                  </a:lnTo>
                  <a:lnTo>
                    <a:pt x="311" y="548"/>
                  </a:lnTo>
                  <a:lnTo>
                    <a:pt x="297" y="596"/>
                  </a:lnTo>
                  <a:lnTo>
                    <a:pt x="284" y="656"/>
                  </a:lnTo>
                  <a:lnTo>
                    <a:pt x="268" y="710"/>
                  </a:lnTo>
                  <a:lnTo>
                    <a:pt x="265" y="731"/>
                  </a:lnTo>
                  <a:lnTo>
                    <a:pt x="254" y="779"/>
                  </a:lnTo>
                  <a:lnTo>
                    <a:pt x="249" y="823"/>
                  </a:lnTo>
                  <a:lnTo>
                    <a:pt x="243" y="866"/>
                  </a:lnTo>
                  <a:lnTo>
                    <a:pt x="237" y="935"/>
                  </a:lnTo>
                  <a:lnTo>
                    <a:pt x="237" y="981"/>
                  </a:lnTo>
                  <a:lnTo>
                    <a:pt x="234" y="1055"/>
                  </a:lnTo>
                  <a:lnTo>
                    <a:pt x="231" y="1104"/>
                  </a:lnTo>
                  <a:lnTo>
                    <a:pt x="227" y="1154"/>
                  </a:lnTo>
                  <a:lnTo>
                    <a:pt x="227" y="1188"/>
                  </a:lnTo>
                  <a:lnTo>
                    <a:pt x="219" y="1222"/>
                  </a:lnTo>
                  <a:lnTo>
                    <a:pt x="208" y="1255"/>
                  </a:lnTo>
                  <a:lnTo>
                    <a:pt x="195" y="1281"/>
                  </a:lnTo>
                  <a:lnTo>
                    <a:pt x="191" y="1248"/>
                  </a:lnTo>
                  <a:lnTo>
                    <a:pt x="186" y="1222"/>
                  </a:lnTo>
                  <a:lnTo>
                    <a:pt x="177" y="1193"/>
                  </a:lnTo>
                  <a:lnTo>
                    <a:pt x="167" y="1171"/>
                  </a:lnTo>
                  <a:lnTo>
                    <a:pt x="157" y="1144"/>
                  </a:lnTo>
                  <a:lnTo>
                    <a:pt x="142" y="1123"/>
                  </a:lnTo>
                  <a:lnTo>
                    <a:pt x="126" y="1106"/>
                  </a:lnTo>
                  <a:lnTo>
                    <a:pt x="112" y="1089"/>
                  </a:lnTo>
                  <a:lnTo>
                    <a:pt x="114" y="1210"/>
                  </a:lnTo>
                  <a:lnTo>
                    <a:pt x="112" y="1258"/>
                  </a:lnTo>
                  <a:lnTo>
                    <a:pt x="100" y="1317"/>
                  </a:lnTo>
                  <a:lnTo>
                    <a:pt x="87" y="1358"/>
                  </a:lnTo>
                  <a:lnTo>
                    <a:pt x="75" y="1397"/>
                  </a:lnTo>
                  <a:lnTo>
                    <a:pt x="66" y="1380"/>
                  </a:lnTo>
                  <a:lnTo>
                    <a:pt x="63" y="1352"/>
                  </a:lnTo>
                  <a:lnTo>
                    <a:pt x="61" y="1328"/>
                  </a:lnTo>
                  <a:lnTo>
                    <a:pt x="61" y="1270"/>
                  </a:lnTo>
                  <a:lnTo>
                    <a:pt x="42" y="1315"/>
                  </a:lnTo>
                  <a:lnTo>
                    <a:pt x="30" y="1347"/>
                  </a:lnTo>
                  <a:lnTo>
                    <a:pt x="22" y="1392"/>
                  </a:lnTo>
                  <a:lnTo>
                    <a:pt x="12" y="1429"/>
                  </a:lnTo>
                  <a:lnTo>
                    <a:pt x="5" y="1465"/>
                  </a:lnTo>
                  <a:lnTo>
                    <a:pt x="1" y="1500"/>
                  </a:lnTo>
                  <a:lnTo>
                    <a:pt x="0" y="1541"/>
                  </a:lnTo>
                  <a:lnTo>
                    <a:pt x="3" y="1566"/>
                  </a:lnTo>
                  <a:lnTo>
                    <a:pt x="6" y="1599"/>
                  </a:lnTo>
                  <a:lnTo>
                    <a:pt x="8" y="1635"/>
                  </a:lnTo>
                  <a:lnTo>
                    <a:pt x="12" y="1667"/>
                  </a:lnTo>
                  <a:lnTo>
                    <a:pt x="15" y="1698"/>
                  </a:lnTo>
                  <a:lnTo>
                    <a:pt x="17" y="1743"/>
                  </a:lnTo>
                  <a:lnTo>
                    <a:pt x="13" y="1796"/>
                  </a:lnTo>
                  <a:lnTo>
                    <a:pt x="8" y="1839"/>
                  </a:lnTo>
                  <a:lnTo>
                    <a:pt x="37" y="1847"/>
                  </a:lnTo>
                  <a:lnTo>
                    <a:pt x="75" y="1856"/>
                  </a:lnTo>
                  <a:lnTo>
                    <a:pt x="111" y="1857"/>
                  </a:lnTo>
                  <a:lnTo>
                    <a:pt x="143" y="1852"/>
                  </a:lnTo>
                  <a:lnTo>
                    <a:pt x="164" y="1847"/>
                  </a:lnTo>
                  <a:lnTo>
                    <a:pt x="188" y="1832"/>
                  </a:lnTo>
                  <a:lnTo>
                    <a:pt x="213" y="1813"/>
                  </a:lnTo>
                  <a:lnTo>
                    <a:pt x="237" y="1794"/>
                  </a:lnTo>
                  <a:lnTo>
                    <a:pt x="261" y="1782"/>
                  </a:lnTo>
                  <a:lnTo>
                    <a:pt x="282" y="1774"/>
                  </a:lnTo>
                  <a:lnTo>
                    <a:pt x="301" y="1770"/>
                  </a:lnTo>
                  <a:lnTo>
                    <a:pt x="326" y="1762"/>
                  </a:lnTo>
                  <a:lnTo>
                    <a:pt x="352" y="1753"/>
                  </a:lnTo>
                  <a:lnTo>
                    <a:pt x="376" y="1736"/>
                  </a:lnTo>
                  <a:lnTo>
                    <a:pt x="403" y="1715"/>
                  </a:lnTo>
                  <a:lnTo>
                    <a:pt x="426" y="1691"/>
                  </a:lnTo>
                  <a:lnTo>
                    <a:pt x="472" y="1643"/>
                  </a:lnTo>
                  <a:lnTo>
                    <a:pt x="499" y="1616"/>
                  </a:lnTo>
                  <a:lnTo>
                    <a:pt x="528" y="1602"/>
                  </a:lnTo>
                  <a:lnTo>
                    <a:pt x="566" y="1582"/>
                  </a:lnTo>
                  <a:lnTo>
                    <a:pt x="609" y="1568"/>
                  </a:lnTo>
                  <a:lnTo>
                    <a:pt x="651" y="1570"/>
                  </a:lnTo>
                  <a:lnTo>
                    <a:pt x="768" y="1578"/>
                  </a:lnTo>
                  <a:lnTo>
                    <a:pt x="881" y="1493"/>
                  </a:lnTo>
                  <a:lnTo>
                    <a:pt x="970" y="1419"/>
                  </a:lnTo>
                  <a:lnTo>
                    <a:pt x="1081" y="1441"/>
                  </a:lnTo>
                  <a:lnTo>
                    <a:pt x="1196" y="1426"/>
                  </a:lnTo>
                  <a:lnTo>
                    <a:pt x="1269" y="1330"/>
                  </a:lnTo>
                  <a:close/>
                </a:path>
              </a:pathLst>
            </a:custGeom>
            <a:gradFill rotWithShape="0">
              <a:gsLst>
                <a:gs pos="0">
                  <a:srgbClr val="FF8A33"/>
                </a:gs>
                <a:gs pos="50000">
                  <a:srgbClr val="D60000"/>
                </a:gs>
                <a:gs pos="100000">
                  <a:srgbClr val="FF8A33"/>
                </a:gs>
              </a:gsLst>
              <a:lin ang="5400000" scaled="1"/>
            </a:gradFill>
            <a:ln w="9525">
              <a:noFill/>
              <a:round/>
              <a:headEnd/>
              <a:tailEnd/>
            </a:ln>
          </p:spPr>
          <p:txBody>
            <a:bodyPr/>
            <a:lstStyle/>
            <a:p>
              <a:endParaRPr lang="en-GB"/>
            </a:p>
          </p:txBody>
        </p:sp>
        <p:sp>
          <p:nvSpPr>
            <p:cNvPr id="44079" name="Freeform 167"/>
            <p:cNvSpPr>
              <a:spLocks/>
            </p:cNvSpPr>
            <p:nvPr/>
          </p:nvSpPr>
          <p:spPr bwMode="auto">
            <a:xfrm>
              <a:off x="2315" y="2458"/>
              <a:ext cx="1333" cy="1674"/>
            </a:xfrm>
            <a:custGeom>
              <a:avLst/>
              <a:gdLst>
                <a:gd name="T0" fmla="*/ 1311 w 1333"/>
                <a:gd name="T1" fmla="*/ 1340 h 1674"/>
                <a:gd name="T2" fmla="*/ 1309 w 1333"/>
                <a:gd name="T3" fmla="*/ 1085 h 1674"/>
                <a:gd name="T4" fmla="*/ 1285 w 1333"/>
                <a:gd name="T5" fmla="*/ 880 h 1674"/>
                <a:gd name="T6" fmla="*/ 1321 w 1333"/>
                <a:gd name="T7" fmla="*/ 681 h 1674"/>
                <a:gd name="T8" fmla="*/ 1182 w 1333"/>
                <a:gd name="T9" fmla="*/ 786 h 1674"/>
                <a:gd name="T10" fmla="*/ 1215 w 1333"/>
                <a:gd name="T11" fmla="*/ 351 h 1674"/>
                <a:gd name="T12" fmla="*/ 1194 w 1333"/>
                <a:gd name="T13" fmla="*/ 224 h 1674"/>
                <a:gd name="T14" fmla="*/ 1114 w 1333"/>
                <a:gd name="T15" fmla="*/ 260 h 1674"/>
                <a:gd name="T16" fmla="*/ 1078 w 1333"/>
                <a:gd name="T17" fmla="*/ 104 h 1674"/>
                <a:gd name="T18" fmla="*/ 963 w 1333"/>
                <a:gd name="T19" fmla="*/ 138 h 1674"/>
                <a:gd name="T20" fmla="*/ 895 w 1333"/>
                <a:gd name="T21" fmla="*/ 293 h 1674"/>
                <a:gd name="T22" fmla="*/ 765 w 1333"/>
                <a:gd name="T23" fmla="*/ 322 h 1674"/>
                <a:gd name="T24" fmla="*/ 662 w 1333"/>
                <a:gd name="T25" fmla="*/ 238 h 1674"/>
                <a:gd name="T26" fmla="*/ 606 w 1333"/>
                <a:gd name="T27" fmla="*/ 91 h 1674"/>
                <a:gd name="T28" fmla="*/ 561 w 1333"/>
                <a:gd name="T29" fmla="*/ 89 h 1674"/>
                <a:gd name="T30" fmla="*/ 554 w 1333"/>
                <a:gd name="T31" fmla="*/ 340 h 1674"/>
                <a:gd name="T32" fmla="*/ 678 w 1333"/>
                <a:gd name="T33" fmla="*/ 542 h 1674"/>
                <a:gd name="T34" fmla="*/ 669 w 1333"/>
                <a:gd name="T35" fmla="*/ 623 h 1674"/>
                <a:gd name="T36" fmla="*/ 488 w 1333"/>
                <a:gd name="T37" fmla="*/ 517 h 1674"/>
                <a:gd name="T38" fmla="*/ 354 w 1333"/>
                <a:gd name="T39" fmla="*/ 474 h 1674"/>
                <a:gd name="T40" fmla="*/ 361 w 1333"/>
                <a:gd name="T41" fmla="*/ 618 h 1674"/>
                <a:gd name="T42" fmla="*/ 417 w 1333"/>
                <a:gd name="T43" fmla="*/ 721 h 1674"/>
                <a:gd name="T44" fmla="*/ 414 w 1333"/>
                <a:gd name="T45" fmla="*/ 845 h 1674"/>
                <a:gd name="T46" fmla="*/ 385 w 1333"/>
                <a:gd name="T47" fmla="*/ 912 h 1674"/>
                <a:gd name="T48" fmla="*/ 303 w 1333"/>
                <a:gd name="T49" fmla="*/ 914 h 1674"/>
                <a:gd name="T50" fmla="*/ 287 w 1333"/>
                <a:gd name="T51" fmla="*/ 784 h 1674"/>
                <a:gd name="T52" fmla="*/ 269 w 1333"/>
                <a:gd name="T53" fmla="*/ 688 h 1674"/>
                <a:gd name="T54" fmla="*/ 228 w 1333"/>
                <a:gd name="T55" fmla="*/ 729 h 1674"/>
                <a:gd name="T56" fmla="*/ 195 w 1333"/>
                <a:gd name="T57" fmla="*/ 849 h 1674"/>
                <a:gd name="T58" fmla="*/ 202 w 1333"/>
                <a:gd name="T59" fmla="*/ 916 h 1674"/>
                <a:gd name="T60" fmla="*/ 217 w 1333"/>
                <a:gd name="T61" fmla="*/ 1036 h 1674"/>
                <a:gd name="T62" fmla="*/ 207 w 1333"/>
                <a:gd name="T63" fmla="*/ 1160 h 1674"/>
                <a:gd name="T64" fmla="*/ 168 w 1333"/>
                <a:gd name="T65" fmla="*/ 1210 h 1674"/>
                <a:gd name="T66" fmla="*/ 110 w 1333"/>
                <a:gd name="T67" fmla="*/ 1179 h 1674"/>
                <a:gd name="T68" fmla="*/ 60 w 1333"/>
                <a:gd name="T69" fmla="*/ 1113 h 1674"/>
                <a:gd name="T70" fmla="*/ 34 w 1333"/>
                <a:gd name="T71" fmla="*/ 1039 h 1674"/>
                <a:gd name="T72" fmla="*/ 7 w 1333"/>
                <a:gd name="T73" fmla="*/ 1066 h 1674"/>
                <a:gd name="T74" fmla="*/ 5 w 1333"/>
                <a:gd name="T75" fmla="*/ 1190 h 1674"/>
                <a:gd name="T76" fmla="*/ 68 w 1333"/>
                <a:gd name="T77" fmla="*/ 1361 h 1674"/>
                <a:gd name="T78" fmla="*/ 171 w 1333"/>
                <a:gd name="T79" fmla="*/ 1566 h 1674"/>
                <a:gd name="T80" fmla="*/ 335 w 1333"/>
                <a:gd name="T81" fmla="*/ 1656 h 1674"/>
                <a:gd name="T82" fmla="*/ 469 w 1333"/>
                <a:gd name="T83" fmla="*/ 1662 h 1674"/>
                <a:gd name="T84" fmla="*/ 563 w 1333"/>
                <a:gd name="T85" fmla="*/ 1570 h 1674"/>
                <a:gd name="T86" fmla="*/ 765 w 1333"/>
                <a:gd name="T87" fmla="*/ 1594 h 1674"/>
                <a:gd name="T88" fmla="*/ 912 w 1333"/>
                <a:gd name="T89" fmla="*/ 1568 h 1674"/>
                <a:gd name="T90" fmla="*/ 1177 w 1333"/>
                <a:gd name="T91" fmla="*/ 1551 h 16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3"/>
                <a:gd name="T139" fmla="*/ 0 h 1674"/>
                <a:gd name="T140" fmla="*/ 1333 w 1333"/>
                <a:gd name="T141" fmla="*/ 1674 h 16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3" h="1674">
                  <a:moveTo>
                    <a:pt x="1235" y="1520"/>
                  </a:moveTo>
                  <a:lnTo>
                    <a:pt x="1278" y="1462"/>
                  </a:lnTo>
                  <a:lnTo>
                    <a:pt x="1311" y="1340"/>
                  </a:lnTo>
                  <a:lnTo>
                    <a:pt x="1328" y="1234"/>
                  </a:lnTo>
                  <a:lnTo>
                    <a:pt x="1333" y="1137"/>
                  </a:lnTo>
                  <a:lnTo>
                    <a:pt x="1309" y="1085"/>
                  </a:lnTo>
                  <a:lnTo>
                    <a:pt x="1237" y="1025"/>
                  </a:lnTo>
                  <a:lnTo>
                    <a:pt x="1254" y="960"/>
                  </a:lnTo>
                  <a:lnTo>
                    <a:pt x="1285" y="880"/>
                  </a:lnTo>
                  <a:lnTo>
                    <a:pt x="1302" y="825"/>
                  </a:lnTo>
                  <a:lnTo>
                    <a:pt x="1317" y="755"/>
                  </a:lnTo>
                  <a:lnTo>
                    <a:pt x="1321" y="681"/>
                  </a:lnTo>
                  <a:lnTo>
                    <a:pt x="1309" y="585"/>
                  </a:lnTo>
                  <a:lnTo>
                    <a:pt x="1254" y="666"/>
                  </a:lnTo>
                  <a:lnTo>
                    <a:pt x="1182" y="786"/>
                  </a:lnTo>
                  <a:lnTo>
                    <a:pt x="1146" y="799"/>
                  </a:lnTo>
                  <a:lnTo>
                    <a:pt x="1172" y="573"/>
                  </a:lnTo>
                  <a:lnTo>
                    <a:pt x="1215" y="351"/>
                  </a:lnTo>
                  <a:lnTo>
                    <a:pt x="1278" y="197"/>
                  </a:lnTo>
                  <a:lnTo>
                    <a:pt x="1244" y="200"/>
                  </a:lnTo>
                  <a:lnTo>
                    <a:pt x="1194" y="224"/>
                  </a:lnTo>
                  <a:lnTo>
                    <a:pt x="1148" y="272"/>
                  </a:lnTo>
                  <a:lnTo>
                    <a:pt x="1102" y="340"/>
                  </a:lnTo>
                  <a:lnTo>
                    <a:pt x="1114" y="260"/>
                  </a:lnTo>
                  <a:lnTo>
                    <a:pt x="1110" y="202"/>
                  </a:lnTo>
                  <a:lnTo>
                    <a:pt x="1095" y="150"/>
                  </a:lnTo>
                  <a:lnTo>
                    <a:pt x="1078" y="104"/>
                  </a:lnTo>
                  <a:lnTo>
                    <a:pt x="1015" y="0"/>
                  </a:lnTo>
                  <a:lnTo>
                    <a:pt x="987" y="89"/>
                  </a:lnTo>
                  <a:lnTo>
                    <a:pt x="963" y="138"/>
                  </a:lnTo>
                  <a:lnTo>
                    <a:pt x="950" y="178"/>
                  </a:lnTo>
                  <a:lnTo>
                    <a:pt x="934" y="222"/>
                  </a:lnTo>
                  <a:lnTo>
                    <a:pt x="895" y="293"/>
                  </a:lnTo>
                  <a:lnTo>
                    <a:pt x="861" y="327"/>
                  </a:lnTo>
                  <a:lnTo>
                    <a:pt x="821" y="339"/>
                  </a:lnTo>
                  <a:lnTo>
                    <a:pt x="765" y="322"/>
                  </a:lnTo>
                  <a:lnTo>
                    <a:pt x="731" y="305"/>
                  </a:lnTo>
                  <a:lnTo>
                    <a:pt x="691" y="277"/>
                  </a:lnTo>
                  <a:lnTo>
                    <a:pt x="662" y="238"/>
                  </a:lnTo>
                  <a:lnTo>
                    <a:pt x="638" y="183"/>
                  </a:lnTo>
                  <a:lnTo>
                    <a:pt x="619" y="137"/>
                  </a:lnTo>
                  <a:lnTo>
                    <a:pt x="606" y="91"/>
                  </a:lnTo>
                  <a:lnTo>
                    <a:pt x="592" y="51"/>
                  </a:lnTo>
                  <a:lnTo>
                    <a:pt x="573" y="0"/>
                  </a:lnTo>
                  <a:lnTo>
                    <a:pt x="561" y="89"/>
                  </a:lnTo>
                  <a:lnTo>
                    <a:pt x="551" y="159"/>
                  </a:lnTo>
                  <a:lnTo>
                    <a:pt x="546" y="241"/>
                  </a:lnTo>
                  <a:lnTo>
                    <a:pt x="554" y="340"/>
                  </a:lnTo>
                  <a:lnTo>
                    <a:pt x="583" y="435"/>
                  </a:lnTo>
                  <a:lnTo>
                    <a:pt x="625" y="501"/>
                  </a:lnTo>
                  <a:lnTo>
                    <a:pt x="678" y="542"/>
                  </a:lnTo>
                  <a:lnTo>
                    <a:pt x="703" y="594"/>
                  </a:lnTo>
                  <a:lnTo>
                    <a:pt x="741" y="678"/>
                  </a:lnTo>
                  <a:lnTo>
                    <a:pt x="669" y="623"/>
                  </a:lnTo>
                  <a:lnTo>
                    <a:pt x="594" y="568"/>
                  </a:lnTo>
                  <a:lnTo>
                    <a:pt x="544" y="542"/>
                  </a:lnTo>
                  <a:lnTo>
                    <a:pt x="488" y="517"/>
                  </a:lnTo>
                  <a:lnTo>
                    <a:pt x="438" y="498"/>
                  </a:lnTo>
                  <a:lnTo>
                    <a:pt x="387" y="483"/>
                  </a:lnTo>
                  <a:lnTo>
                    <a:pt x="354" y="474"/>
                  </a:lnTo>
                  <a:lnTo>
                    <a:pt x="351" y="529"/>
                  </a:lnTo>
                  <a:lnTo>
                    <a:pt x="351" y="578"/>
                  </a:lnTo>
                  <a:lnTo>
                    <a:pt x="361" y="618"/>
                  </a:lnTo>
                  <a:lnTo>
                    <a:pt x="375" y="647"/>
                  </a:lnTo>
                  <a:lnTo>
                    <a:pt x="392" y="678"/>
                  </a:lnTo>
                  <a:lnTo>
                    <a:pt x="417" y="721"/>
                  </a:lnTo>
                  <a:lnTo>
                    <a:pt x="424" y="774"/>
                  </a:lnTo>
                  <a:lnTo>
                    <a:pt x="421" y="813"/>
                  </a:lnTo>
                  <a:lnTo>
                    <a:pt x="414" y="845"/>
                  </a:lnTo>
                  <a:lnTo>
                    <a:pt x="406" y="873"/>
                  </a:lnTo>
                  <a:lnTo>
                    <a:pt x="399" y="893"/>
                  </a:lnTo>
                  <a:lnTo>
                    <a:pt x="385" y="912"/>
                  </a:lnTo>
                  <a:lnTo>
                    <a:pt x="373" y="924"/>
                  </a:lnTo>
                  <a:lnTo>
                    <a:pt x="330" y="933"/>
                  </a:lnTo>
                  <a:lnTo>
                    <a:pt x="303" y="914"/>
                  </a:lnTo>
                  <a:lnTo>
                    <a:pt x="291" y="871"/>
                  </a:lnTo>
                  <a:lnTo>
                    <a:pt x="287" y="806"/>
                  </a:lnTo>
                  <a:lnTo>
                    <a:pt x="287" y="784"/>
                  </a:lnTo>
                  <a:lnTo>
                    <a:pt x="282" y="755"/>
                  </a:lnTo>
                  <a:lnTo>
                    <a:pt x="279" y="724"/>
                  </a:lnTo>
                  <a:lnTo>
                    <a:pt x="269" y="688"/>
                  </a:lnTo>
                  <a:lnTo>
                    <a:pt x="258" y="662"/>
                  </a:lnTo>
                  <a:lnTo>
                    <a:pt x="241" y="691"/>
                  </a:lnTo>
                  <a:lnTo>
                    <a:pt x="228" y="729"/>
                  </a:lnTo>
                  <a:lnTo>
                    <a:pt x="209" y="765"/>
                  </a:lnTo>
                  <a:lnTo>
                    <a:pt x="198" y="803"/>
                  </a:lnTo>
                  <a:lnTo>
                    <a:pt x="195" y="849"/>
                  </a:lnTo>
                  <a:lnTo>
                    <a:pt x="197" y="885"/>
                  </a:lnTo>
                  <a:lnTo>
                    <a:pt x="202" y="945"/>
                  </a:lnTo>
                  <a:lnTo>
                    <a:pt x="202" y="916"/>
                  </a:lnTo>
                  <a:lnTo>
                    <a:pt x="210" y="976"/>
                  </a:lnTo>
                  <a:lnTo>
                    <a:pt x="214" y="994"/>
                  </a:lnTo>
                  <a:lnTo>
                    <a:pt x="217" y="1036"/>
                  </a:lnTo>
                  <a:lnTo>
                    <a:pt x="212" y="1095"/>
                  </a:lnTo>
                  <a:lnTo>
                    <a:pt x="212" y="1123"/>
                  </a:lnTo>
                  <a:lnTo>
                    <a:pt x="207" y="1160"/>
                  </a:lnTo>
                  <a:lnTo>
                    <a:pt x="202" y="1188"/>
                  </a:lnTo>
                  <a:lnTo>
                    <a:pt x="188" y="1212"/>
                  </a:lnTo>
                  <a:lnTo>
                    <a:pt x="168" y="1210"/>
                  </a:lnTo>
                  <a:lnTo>
                    <a:pt x="142" y="1208"/>
                  </a:lnTo>
                  <a:lnTo>
                    <a:pt x="125" y="1195"/>
                  </a:lnTo>
                  <a:lnTo>
                    <a:pt x="110" y="1179"/>
                  </a:lnTo>
                  <a:lnTo>
                    <a:pt x="91" y="1166"/>
                  </a:lnTo>
                  <a:lnTo>
                    <a:pt x="75" y="1143"/>
                  </a:lnTo>
                  <a:lnTo>
                    <a:pt x="60" y="1113"/>
                  </a:lnTo>
                  <a:lnTo>
                    <a:pt x="51" y="1095"/>
                  </a:lnTo>
                  <a:lnTo>
                    <a:pt x="41" y="1066"/>
                  </a:lnTo>
                  <a:lnTo>
                    <a:pt x="34" y="1039"/>
                  </a:lnTo>
                  <a:lnTo>
                    <a:pt x="33" y="1001"/>
                  </a:lnTo>
                  <a:lnTo>
                    <a:pt x="15" y="1041"/>
                  </a:lnTo>
                  <a:lnTo>
                    <a:pt x="7" y="1066"/>
                  </a:lnTo>
                  <a:lnTo>
                    <a:pt x="3" y="1099"/>
                  </a:lnTo>
                  <a:lnTo>
                    <a:pt x="0" y="1150"/>
                  </a:lnTo>
                  <a:lnTo>
                    <a:pt x="5" y="1190"/>
                  </a:lnTo>
                  <a:lnTo>
                    <a:pt x="19" y="1234"/>
                  </a:lnTo>
                  <a:lnTo>
                    <a:pt x="39" y="1284"/>
                  </a:lnTo>
                  <a:lnTo>
                    <a:pt x="68" y="1361"/>
                  </a:lnTo>
                  <a:lnTo>
                    <a:pt x="120" y="1448"/>
                  </a:lnTo>
                  <a:lnTo>
                    <a:pt x="157" y="1499"/>
                  </a:lnTo>
                  <a:lnTo>
                    <a:pt x="171" y="1566"/>
                  </a:lnTo>
                  <a:lnTo>
                    <a:pt x="217" y="1602"/>
                  </a:lnTo>
                  <a:lnTo>
                    <a:pt x="277" y="1632"/>
                  </a:lnTo>
                  <a:lnTo>
                    <a:pt x="335" y="1656"/>
                  </a:lnTo>
                  <a:lnTo>
                    <a:pt x="373" y="1650"/>
                  </a:lnTo>
                  <a:lnTo>
                    <a:pt x="409" y="1674"/>
                  </a:lnTo>
                  <a:lnTo>
                    <a:pt x="469" y="1662"/>
                  </a:lnTo>
                  <a:lnTo>
                    <a:pt x="488" y="1671"/>
                  </a:lnTo>
                  <a:lnTo>
                    <a:pt x="536" y="1612"/>
                  </a:lnTo>
                  <a:lnTo>
                    <a:pt x="563" y="1570"/>
                  </a:lnTo>
                  <a:lnTo>
                    <a:pt x="619" y="1600"/>
                  </a:lnTo>
                  <a:lnTo>
                    <a:pt x="698" y="1607"/>
                  </a:lnTo>
                  <a:lnTo>
                    <a:pt x="765" y="1594"/>
                  </a:lnTo>
                  <a:lnTo>
                    <a:pt x="806" y="1566"/>
                  </a:lnTo>
                  <a:lnTo>
                    <a:pt x="844" y="1520"/>
                  </a:lnTo>
                  <a:lnTo>
                    <a:pt x="912" y="1568"/>
                  </a:lnTo>
                  <a:lnTo>
                    <a:pt x="1001" y="1583"/>
                  </a:lnTo>
                  <a:lnTo>
                    <a:pt x="1095" y="1573"/>
                  </a:lnTo>
                  <a:lnTo>
                    <a:pt x="1177" y="1551"/>
                  </a:lnTo>
                  <a:lnTo>
                    <a:pt x="1235" y="1520"/>
                  </a:lnTo>
                  <a:close/>
                </a:path>
              </a:pathLst>
            </a:custGeom>
            <a:gradFill rotWithShape="0">
              <a:gsLst>
                <a:gs pos="0">
                  <a:srgbClr val="FFA833"/>
                </a:gs>
                <a:gs pos="100000">
                  <a:srgbClr val="E00000"/>
                </a:gs>
              </a:gsLst>
              <a:path path="rect">
                <a:fillToRect l="50000" t="50000" r="50000" b="50000"/>
              </a:path>
            </a:gradFill>
            <a:ln w="9525">
              <a:noFill/>
              <a:round/>
              <a:headEnd/>
              <a:tailEnd/>
            </a:ln>
          </p:spPr>
          <p:txBody>
            <a:bodyPr/>
            <a:lstStyle/>
            <a:p>
              <a:endParaRPr lang="en-GB"/>
            </a:p>
          </p:txBody>
        </p:sp>
        <p:sp>
          <p:nvSpPr>
            <p:cNvPr id="44080" name="Freeform 168"/>
            <p:cNvSpPr>
              <a:spLocks/>
            </p:cNvSpPr>
            <p:nvPr/>
          </p:nvSpPr>
          <p:spPr bwMode="auto">
            <a:xfrm>
              <a:off x="2642" y="2887"/>
              <a:ext cx="949" cy="1259"/>
            </a:xfrm>
            <a:custGeom>
              <a:avLst/>
              <a:gdLst>
                <a:gd name="T0" fmla="*/ 910 w 949"/>
                <a:gd name="T1" fmla="*/ 1064 h 1259"/>
                <a:gd name="T2" fmla="*/ 943 w 949"/>
                <a:gd name="T3" fmla="*/ 896 h 1259"/>
                <a:gd name="T4" fmla="*/ 934 w 949"/>
                <a:gd name="T5" fmla="*/ 793 h 1259"/>
                <a:gd name="T6" fmla="*/ 895 w 949"/>
                <a:gd name="T7" fmla="*/ 697 h 1259"/>
                <a:gd name="T8" fmla="*/ 931 w 949"/>
                <a:gd name="T9" fmla="*/ 603 h 1259"/>
                <a:gd name="T10" fmla="*/ 944 w 949"/>
                <a:gd name="T11" fmla="*/ 494 h 1259"/>
                <a:gd name="T12" fmla="*/ 891 w 949"/>
                <a:gd name="T13" fmla="*/ 483 h 1259"/>
                <a:gd name="T14" fmla="*/ 818 w 949"/>
                <a:gd name="T15" fmla="*/ 583 h 1259"/>
                <a:gd name="T16" fmla="*/ 867 w 949"/>
                <a:gd name="T17" fmla="*/ 256 h 1259"/>
                <a:gd name="T18" fmla="*/ 888 w 949"/>
                <a:gd name="T19" fmla="*/ 148 h 1259"/>
                <a:gd name="T20" fmla="*/ 821 w 949"/>
                <a:gd name="T21" fmla="*/ 199 h 1259"/>
                <a:gd name="T22" fmla="*/ 794 w 949"/>
                <a:gd name="T23" fmla="*/ 191 h 1259"/>
                <a:gd name="T24" fmla="*/ 782 w 949"/>
                <a:gd name="T25" fmla="*/ 112 h 1259"/>
                <a:gd name="T26" fmla="*/ 724 w 949"/>
                <a:gd name="T27" fmla="*/ 4 h 1259"/>
                <a:gd name="T28" fmla="*/ 686 w 949"/>
                <a:gd name="T29" fmla="*/ 105 h 1259"/>
                <a:gd name="T30" fmla="*/ 665 w 949"/>
                <a:gd name="T31" fmla="*/ 163 h 1259"/>
                <a:gd name="T32" fmla="*/ 614 w 949"/>
                <a:gd name="T33" fmla="*/ 240 h 1259"/>
                <a:gd name="T34" fmla="*/ 546 w 949"/>
                <a:gd name="T35" fmla="*/ 237 h 1259"/>
                <a:gd name="T36" fmla="*/ 493 w 949"/>
                <a:gd name="T37" fmla="*/ 204 h 1259"/>
                <a:gd name="T38" fmla="*/ 453 w 949"/>
                <a:gd name="T39" fmla="*/ 134 h 1259"/>
                <a:gd name="T40" fmla="*/ 431 w 949"/>
                <a:gd name="T41" fmla="*/ 69 h 1259"/>
                <a:gd name="T42" fmla="*/ 410 w 949"/>
                <a:gd name="T43" fmla="*/ 0 h 1259"/>
                <a:gd name="T44" fmla="*/ 393 w 949"/>
                <a:gd name="T45" fmla="*/ 117 h 1259"/>
                <a:gd name="T46" fmla="*/ 392 w 949"/>
                <a:gd name="T47" fmla="*/ 249 h 1259"/>
                <a:gd name="T48" fmla="*/ 443 w 949"/>
                <a:gd name="T49" fmla="*/ 369 h 1259"/>
                <a:gd name="T50" fmla="*/ 501 w 949"/>
                <a:gd name="T51" fmla="*/ 434 h 1259"/>
                <a:gd name="T52" fmla="*/ 475 w 949"/>
                <a:gd name="T53" fmla="*/ 456 h 1259"/>
                <a:gd name="T54" fmla="*/ 386 w 949"/>
                <a:gd name="T55" fmla="*/ 398 h 1259"/>
                <a:gd name="T56" fmla="*/ 311 w 949"/>
                <a:gd name="T57" fmla="*/ 367 h 1259"/>
                <a:gd name="T58" fmla="*/ 260 w 949"/>
                <a:gd name="T59" fmla="*/ 415 h 1259"/>
                <a:gd name="T60" fmla="*/ 294 w 949"/>
                <a:gd name="T61" fmla="*/ 526 h 1259"/>
                <a:gd name="T62" fmla="*/ 333 w 949"/>
                <a:gd name="T63" fmla="*/ 596 h 1259"/>
                <a:gd name="T64" fmla="*/ 333 w 949"/>
                <a:gd name="T65" fmla="*/ 632 h 1259"/>
                <a:gd name="T66" fmla="*/ 303 w 949"/>
                <a:gd name="T67" fmla="*/ 663 h 1259"/>
                <a:gd name="T68" fmla="*/ 236 w 949"/>
                <a:gd name="T69" fmla="*/ 684 h 1259"/>
                <a:gd name="T70" fmla="*/ 205 w 949"/>
                <a:gd name="T71" fmla="*/ 637 h 1259"/>
                <a:gd name="T72" fmla="*/ 198 w 949"/>
                <a:gd name="T73" fmla="*/ 529 h 1259"/>
                <a:gd name="T74" fmla="*/ 156 w 949"/>
                <a:gd name="T75" fmla="*/ 538 h 1259"/>
                <a:gd name="T76" fmla="*/ 138 w 949"/>
                <a:gd name="T77" fmla="*/ 648 h 1259"/>
                <a:gd name="T78" fmla="*/ 149 w 949"/>
                <a:gd name="T79" fmla="*/ 797 h 1259"/>
                <a:gd name="T80" fmla="*/ 99 w 949"/>
                <a:gd name="T81" fmla="*/ 879 h 1259"/>
                <a:gd name="T82" fmla="*/ 51 w 949"/>
                <a:gd name="T83" fmla="*/ 834 h 1259"/>
                <a:gd name="T84" fmla="*/ 17 w 949"/>
                <a:gd name="T85" fmla="*/ 731 h 1259"/>
                <a:gd name="T86" fmla="*/ 0 w 949"/>
                <a:gd name="T87" fmla="*/ 832 h 1259"/>
                <a:gd name="T88" fmla="*/ 25 w 949"/>
                <a:gd name="T89" fmla="*/ 935 h 1259"/>
                <a:gd name="T90" fmla="*/ 82 w 949"/>
                <a:gd name="T91" fmla="*/ 1053 h 1259"/>
                <a:gd name="T92" fmla="*/ 120 w 949"/>
                <a:gd name="T93" fmla="*/ 1141 h 1259"/>
                <a:gd name="T94" fmla="*/ 147 w 949"/>
                <a:gd name="T95" fmla="*/ 1247 h 1259"/>
                <a:gd name="T96" fmla="*/ 229 w 949"/>
                <a:gd name="T97" fmla="*/ 1259 h 1259"/>
                <a:gd name="T98" fmla="*/ 313 w 949"/>
                <a:gd name="T99" fmla="*/ 1235 h 1259"/>
                <a:gd name="T100" fmla="*/ 381 w 949"/>
                <a:gd name="T101" fmla="*/ 1175 h 1259"/>
                <a:gd name="T102" fmla="*/ 441 w 949"/>
                <a:gd name="T103" fmla="*/ 1166 h 1259"/>
                <a:gd name="T104" fmla="*/ 542 w 949"/>
                <a:gd name="T105" fmla="*/ 1159 h 1259"/>
                <a:gd name="T106" fmla="*/ 602 w 949"/>
                <a:gd name="T107" fmla="*/ 1106 h 1259"/>
                <a:gd name="T108" fmla="*/ 712 w 949"/>
                <a:gd name="T109" fmla="*/ 1149 h 1259"/>
                <a:gd name="T110" fmla="*/ 836 w 949"/>
                <a:gd name="T111" fmla="*/ 1127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9"/>
                <a:gd name="T169" fmla="*/ 0 h 1259"/>
                <a:gd name="T170" fmla="*/ 949 w 949"/>
                <a:gd name="T171" fmla="*/ 1259 h 1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9" h="1259">
                  <a:moveTo>
                    <a:pt x="879" y="1105"/>
                  </a:moveTo>
                  <a:lnTo>
                    <a:pt x="910" y="1064"/>
                  </a:lnTo>
                  <a:lnTo>
                    <a:pt x="932" y="976"/>
                  </a:lnTo>
                  <a:lnTo>
                    <a:pt x="943" y="896"/>
                  </a:lnTo>
                  <a:lnTo>
                    <a:pt x="949" y="826"/>
                  </a:lnTo>
                  <a:lnTo>
                    <a:pt x="934" y="793"/>
                  </a:lnTo>
                  <a:lnTo>
                    <a:pt x="883" y="745"/>
                  </a:lnTo>
                  <a:lnTo>
                    <a:pt x="895" y="697"/>
                  </a:lnTo>
                  <a:lnTo>
                    <a:pt x="917" y="637"/>
                  </a:lnTo>
                  <a:lnTo>
                    <a:pt x="931" y="603"/>
                  </a:lnTo>
                  <a:lnTo>
                    <a:pt x="941" y="552"/>
                  </a:lnTo>
                  <a:lnTo>
                    <a:pt x="944" y="494"/>
                  </a:lnTo>
                  <a:lnTo>
                    <a:pt x="932" y="427"/>
                  </a:lnTo>
                  <a:lnTo>
                    <a:pt x="891" y="483"/>
                  </a:lnTo>
                  <a:lnTo>
                    <a:pt x="843" y="576"/>
                  </a:lnTo>
                  <a:lnTo>
                    <a:pt x="818" y="583"/>
                  </a:lnTo>
                  <a:lnTo>
                    <a:pt x="836" y="418"/>
                  </a:lnTo>
                  <a:lnTo>
                    <a:pt x="867" y="256"/>
                  </a:lnTo>
                  <a:lnTo>
                    <a:pt x="913" y="146"/>
                  </a:lnTo>
                  <a:lnTo>
                    <a:pt x="888" y="148"/>
                  </a:lnTo>
                  <a:lnTo>
                    <a:pt x="850" y="165"/>
                  </a:lnTo>
                  <a:lnTo>
                    <a:pt x="821" y="199"/>
                  </a:lnTo>
                  <a:lnTo>
                    <a:pt x="787" y="249"/>
                  </a:lnTo>
                  <a:lnTo>
                    <a:pt x="794" y="191"/>
                  </a:lnTo>
                  <a:lnTo>
                    <a:pt x="792" y="148"/>
                  </a:lnTo>
                  <a:lnTo>
                    <a:pt x="782" y="112"/>
                  </a:lnTo>
                  <a:lnTo>
                    <a:pt x="768" y="76"/>
                  </a:lnTo>
                  <a:lnTo>
                    <a:pt x="724" y="4"/>
                  </a:lnTo>
                  <a:lnTo>
                    <a:pt x="703" y="66"/>
                  </a:lnTo>
                  <a:lnTo>
                    <a:pt x="686" y="105"/>
                  </a:lnTo>
                  <a:lnTo>
                    <a:pt x="677" y="131"/>
                  </a:lnTo>
                  <a:lnTo>
                    <a:pt x="665" y="163"/>
                  </a:lnTo>
                  <a:lnTo>
                    <a:pt x="640" y="214"/>
                  </a:lnTo>
                  <a:lnTo>
                    <a:pt x="614" y="240"/>
                  </a:lnTo>
                  <a:lnTo>
                    <a:pt x="588" y="249"/>
                  </a:lnTo>
                  <a:lnTo>
                    <a:pt x="546" y="237"/>
                  </a:lnTo>
                  <a:lnTo>
                    <a:pt x="518" y="221"/>
                  </a:lnTo>
                  <a:lnTo>
                    <a:pt x="493" y="204"/>
                  </a:lnTo>
                  <a:lnTo>
                    <a:pt x="470" y="173"/>
                  </a:lnTo>
                  <a:lnTo>
                    <a:pt x="453" y="134"/>
                  </a:lnTo>
                  <a:lnTo>
                    <a:pt x="440" y="101"/>
                  </a:lnTo>
                  <a:lnTo>
                    <a:pt x="431" y="69"/>
                  </a:lnTo>
                  <a:lnTo>
                    <a:pt x="421" y="38"/>
                  </a:lnTo>
                  <a:lnTo>
                    <a:pt x="410" y="0"/>
                  </a:lnTo>
                  <a:lnTo>
                    <a:pt x="400" y="69"/>
                  </a:lnTo>
                  <a:lnTo>
                    <a:pt x="393" y="117"/>
                  </a:lnTo>
                  <a:lnTo>
                    <a:pt x="388" y="179"/>
                  </a:lnTo>
                  <a:lnTo>
                    <a:pt x="392" y="249"/>
                  </a:lnTo>
                  <a:lnTo>
                    <a:pt x="414" y="319"/>
                  </a:lnTo>
                  <a:lnTo>
                    <a:pt x="443" y="369"/>
                  </a:lnTo>
                  <a:lnTo>
                    <a:pt x="482" y="398"/>
                  </a:lnTo>
                  <a:lnTo>
                    <a:pt x="501" y="434"/>
                  </a:lnTo>
                  <a:lnTo>
                    <a:pt x="529" y="494"/>
                  </a:lnTo>
                  <a:lnTo>
                    <a:pt x="475" y="456"/>
                  </a:lnTo>
                  <a:lnTo>
                    <a:pt x="421" y="418"/>
                  </a:lnTo>
                  <a:lnTo>
                    <a:pt x="386" y="398"/>
                  </a:lnTo>
                  <a:lnTo>
                    <a:pt x="344" y="379"/>
                  </a:lnTo>
                  <a:lnTo>
                    <a:pt x="311" y="367"/>
                  </a:lnTo>
                  <a:lnTo>
                    <a:pt x="251" y="350"/>
                  </a:lnTo>
                  <a:lnTo>
                    <a:pt x="260" y="415"/>
                  </a:lnTo>
                  <a:lnTo>
                    <a:pt x="270" y="466"/>
                  </a:lnTo>
                  <a:lnTo>
                    <a:pt x="294" y="526"/>
                  </a:lnTo>
                  <a:lnTo>
                    <a:pt x="315" y="559"/>
                  </a:lnTo>
                  <a:lnTo>
                    <a:pt x="333" y="596"/>
                  </a:lnTo>
                  <a:lnTo>
                    <a:pt x="339" y="610"/>
                  </a:lnTo>
                  <a:lnTo>
                    <a:pt x="333" y="632"/>
                  </a:lnTo>
                  <a:lnTo>
                    <a:pt x="327" y="648"/>
                  </a:lnTo>
                  <a:lnTo>
                    <a:pt x="303" y="663"/>
                  </a:lnTo>
                  <a:lnTo>
                    <a:pt x="272" y="677"/>
                  </a:lnTo>
                  <a:lnTo>
                    <a:pt x="236" y="684"/>
                  </a:lnTo>
                  <a:lnTo>
                    <a:pt x="214" y="668"/>
                  </a:lnTo>
                  <a:lnTo>
                    <a:pt x="205" y="637"/>
                  </a:lnTo>
                  <a:lnTo>
                    <a:pt x="197" y="581"/>
                  </a:lnTo>
                  <a:lnTo>
                    <a:pt x="198" y="529"/>
                  </a:lnTo>
                  <a:lnTo>
                    <a:pt x="181" y="483"/>
                  </a:lnTo>
                  <a:lnTo>
                    <a:pt x="156" y="538"/>
                  </a:lnTo>
                  <a:lnTo>
                    <a:pt x="140" y="588"/>
                  </a:lnTo>
                  <a:lnTo>
                    <a:pt x="138" y="648"/>
                  </a:lnTo>
                  <a:lnTo>
                    <a:pt x="149" y="704"/>
                  </a:lnTo>
                  <a:lnTo>
                    <a:pt x="149" y="797"/>
                  </a:lnTo>
                  <a:lnTo>
                    <a:pt x="132" y="882"/>
                  </a:lnTo>
                  <a:lnTo>
                    <a:pt x="99" y="879"/>
                  </a:lnTo>
                  <a:lnTo>
                    <a:pt x="72" y="863"/>
                  </a:lnTo>
                  <a:lnTo>
                    <a:pt x="51" y="834"/>
                  </a:lnTo>
                  <a:lnTo>
                    <a:pt x="32" y="793"/>
                  </a:lnTo>
                  <a:lnTo>
                    <a:pt x="17" y="731"/>
                  </a:lnTo>
                  <a:lnTo>
                    <a:pt x="2" y="779"/>
                  </a:lnTo>
                  <a:lnTo>
                    <a:pt x="0" y="832"/>
                  </a:lnTo>
                  <a:lnTo>
                    <a:pt x="8" y="899"/>
                  </a:lnTo>
                  <a:lnTo>
                    <a:pt x="25" y="935"/>
                  </a:lnTo>
                  <a:lnTo>
                    <a:pt x="46" y="990"/>
                  </a:lnTo>
                  <a:lnTo>
                    <a:pt x="82" y="1053"/>
                  </a:lnTo>
                  <a:lnTo>
                    <a:pt x="111" y="1093"/>
                  </a:lnTo>
                  <a:lnTo>
                    <a:pt x="120" y="1141"/>
                  </a:lnTo>
                  <a:lnTo>
                    <a:pt x="113" y="1226"/>
                  </a:lnTo>
                  <a:lnTo>
                    <a:pt x="147" y="1247"/>
                  </a:lnTo>
                  <a:lnTo>
                    <a:pt x="186" y="1259"/>
                  </a:lnTo>
                  <a:lnTo>
                    <a:pt x="229" y="1259"/>
                  </a:lnTo>
                  <a:lnTo>
                    <a:pt x="272" y="1252"/>
                  </a:lnTo>
                  <a:lnTo>
                    <a:pt x="313" y="1235"/>
                  </a:lnTo>
                  <a:lnTo>
                    <a:pt x="345" y="1214"/>
                  </a:lnTo>
                  <a:lnTo>
                    <a:pt x="381" y="1175"/>
                  </a:lnTo>
                  <a:lnTo>
                    <a:pt x="402" y="1141"/>
                  </a:lnTo>
                  <a:lnTo>
                    <a:pt x="441" y="1166"/>
                  </a:lnTo>
                  <a:lnTo>
                    <a:pt x="498" y="1170"/>
                  </a:lnTo>
                  <a:lnTo>
                    <a:pt x="542" y="1159"/>
                  </a:lnTo>
                  <a:lnTo>
                    <a:pt x="573" y="1139"/>
                  </a:lnTo>
                  <a:lnTo>
                    <a:pt x="602" y="1106"/>
                  </a:lnTo>
                  <a:lnTo>
                    <a:pt x="648" y="1141"/>
                  </a:lnTo>
                  <a:lnTo>
                    <a:pt x="712" y="1149"/>
                  </a:lnTo>
                  <a:lnTo>
                    <a:pt x="778" y="1141"/>
                  </a:lnTo>
                  <a:lnTo>
                    <a:pt x="836" y="1127"/>
                  </a:lnTo>
                  <a:lnTo>
                    <a:pt x="879" y="1105"/>
                  </a:lnTo>
                  <a:close/>
                </a:path>
              </a:pathLst>
            </a:custGeom>
            <a:gradFill rotWithShape="0">
              <a:gsLst>
                <a:gs pos="0">
                  <a:schemeClr val="tx2"/>
                </a:gs>
                <a:gs pos="100000">
                  <a:srgbClr val="F20202"/>
                </a:gs>
              </a:gsLst>
              <a:lin ang="2700000" scaled="1"/>
            </a:gradFill>
            <a:ln w="9525">
              <a:noFill/>
              <a:round/>
              <a:headEnd/>
              <a:tailEnd/>
            </a:ln>
          </p:spPr>
          <p:txBody>
            <a:bodyPr/>
            <a:lstStyle/>
            <a:p>
              <a:endParaRPr lang="en-GB"/>
            </a:p>
          </p:txBody>
        </p:sp>
        <p:sp>
          <p:nvSpPr>
            <p:cNvPr id="44081" name="Freeform 169"/>
            <p:cNvSpPr>
              <a:spLocks/>
            </p:cNvSpPr>
            <p:nvPr/>
          </p:nvSpPr>
          <p:spPr bwMode="auto">
            <a:xfrm>
              <a:off x="2844" y="3347"/>
              <a:ext cx="575" cy="762"/>
            </a:xfrm>
            <a:custGeom>
              <a:avLst/>
              <a:gdLst>
                <a:gd name="T0" fmla="*/ 551 w 575"/>
                <a:gd name="T1" fmla="*/ 642 h 762"/>
                <a:gd name="T2" fmla="*/ 573 w 575"/>
                <a:gd name="T3" fmla="*/ 544 h 762"/>
                <a:gd name="T4" fmla="*/ 564 w 575"/>
                <a:gd name="T5" fmla="*/ 478 h 762"/>
                <a:gd name="T6" fmla="*/ 542 w 575"/>
                <a:gd name="T7" fmla="*/ 423 h 762"/>
                <a:gd name="T8" fmla="*/ 563 w 575"/>
                <a:gd name="T9" fmla="*/ 363 h 762"/>
                <a:gd name="T10" fmla="*/ 573 w 575"/>
                <a:gd name="T11" fmla="*/ 298 h 762"/>
                <a:gd name="T12" fmla="*/ 540 w 575"/>
                <a:gd name="T13" fmla="*/ 294 h 762"/>
                <a:gd name="T14" fmla="*/ 496 w 575"/>
                <a:gd name="T15" fmla="*/ 353 h 762"/>
                <a:gd name="T16" fmla="*/ 527 w 575"/>
                <a:gd name="T17" fmla="*/ 154 h 762"/>
                <a:gd name="T18" fmla="*/ 539 w 575"/>
                <a:gd name="T19" fmla="*/ 91 h 762"/>
                <a:gd name="T20" fmla="*/ 496 w 575"/>
                <a:gd name="T21" fmla="*/ 118 h 762"/>
                <a:gd name="T22" fmla="*/ 481 w 575"/>
                <a:gd name="T23" fmla="*/ 113 h 762"/>
                <a:gd name="T24" fmla="*/ 474 w 575"/>
                <a:gd name="T25" fmla="*/ 67 h 762"/>
                <a:gd name="T26" fmla="*/ 438 w 575"/>
                <a:gd name="T27" fmla="*/ 2 h 762"/>
                <a:gd name="T28" fmla="*/ 416 w 575"/>
                <a:gd name="T29" fmla="*/ 62 h 762"/>
                <a:gd name="T30" fmla="*/ 402 w 575"/>
                <a:gd name="T31" fmla="*/ 97 h 762"/>
                <a:gd name="T32" fmla="*/ 373 w 575"/>
                <a:gd name="T33" fmla="*/ 142 h 762"/>
                <a:gd name="T34" fmla="*/ 330 w 575"/>
                <a:gd name="T35" fmla="*/ 140 h 762"/>
                <a:gd name="T36" fmla="*/ 297 w 575"/>
                <a:gd name="T37" fmla="*/ 120 h 762"/>
                <a:gd name="T38" fmla="*/ 274 w 575"/>
                <a:gd name="T39" fmla="*/ 80 h 762"/>
                <a:gd name="T40" fmla="*/ 260 w 575"/>
                <a:gd name="T41" fmla="*/ 43 h 762"/>
                <a:gd name="T42" fmla="*/ 246 w 575"/>
                <a:gd name="T43" fmla="*/ 0 h 762"/>
                <a:gd name="T44" fmla="*/ 238 w 575"/>
                <a:gd name="T45" fmla="*/ 70 h 762"/>
                <a:gd name="T46" fmla="*/ 238 w 575"/>
                <a:gd name="T47" fmla="*/ 147 h 762"/>
                <a:gd name="T48" fmla="*/ 268 w 575"/>
                <a:gd name="T49" fmla="*/ 222 h 762"/>
                <a:gd name="T50" fmla="*/ 301 w 575"/>
                <a:gd name="T51" fmla="*/ 262 h 762"/>
                <a:gd name="T52" fmla="*/ 287 w 575"/>
                <a:gd name="T53" fmla="*/ 274 h 762"/>
                <a:gd name="T54" fmla="*/ 234 w 575"/>
                <a:gd name="T55" fmla="*/ 240 h 762"/>
                <a:gd name="T56" fmla="*/ 188 w 575"/>
                <a:gd name="T57" fmla="*/ 219 h 762"/>
                <a:gd name="T58" fmla="*/ 155 w 575"/>
                <a:gd name="T59" fmla="*/ 250 h 762"/>
                <a:gd name="T60" fmla="*/ 176 w 575"/>
                <a:gd name="T61" fmla="*/ 318 h 762"/>
                <a:gd name="T62" fmla="*/ 202 w 575"/>
                <a:gd name="T63" fmla="*/ 359 h 762"/>
                <a:gd name="T64" fmla="*/ 200 w 575"/>
                <a:gd name="T65" fmla="*/ 383 h 762"/>
                <a:gd name="T66" fmla="*/ 183 w 575"/>
                <a:gd name="T67" fmla="*/ 400 h 762"/>
                <a:gd name="T68" fmla="*/ 140 w 575"/>
                <a:gd name="T69" fmla="*/ 411 h 762"/>
                <a:gd name="T70" fmla="*/ 123 w 575"/>
                <a:gd name="T71" fmla="*/ 383 h 762"/>
                <a:gd name="T72" fmla="*/ 116 w 575"/>
                <a:gd name="T73" fmla="*/ 322 h 762"/>
                <a:gd name="T74" fmla="*/ 90 w 575"/>
                <a:gd name="T75" fmla="*/ 325 h 762"/>
                <a:gd name="T76" fmla="*/ 80 w 575"/>
                <a:gd name="T77" fmla="*/ 392 h 762"/>
                <a:gd name="T78" fmla="*/ 89 w 575"/>
                <a:gd name="T79" fmla="*/ 479 h 762"/>
                <a:gd name="T80" fmla="*/ 58 w 575"/>
                <a:gd name="T81" fmla="*/ 529 h 762"/>
                <a:gd name="T82" fmla="*/ 27 w 575"/>
                <a:gd name="T83" fmla="*/ 502 h 762"/>
                <a:gd name="T84" fmla="*/ 12 w 575"/>
                <a:gd name="T85" fmla="*/ 443 h 762"/>
                <a:gd name="T86" fmla="*/ 0 w 575"/>
                <a:gd name="T87" fmla="*/ 502 h 762"/>
                <a:gd name="T88" fmla="*/ 12 w 575"/>
                <a:gd name="T89" fmla="*/ 567 h 762"/>
                <a:gd name="T90" fmla="*/ 48 w 575"/>
                <a:gd name="T91" fmla="*/ 637 h 762"/>
                <a:gd name="T92" fmla="*/ 70 w 575"/>
                <a:gd name="T93" fmla="*/ 690 h 762"/>
                <a:gd name="T94" fmla="*/ 87 w 575"/>
                <a:gd name="T95" fmla="*/ 755 h 762"/>
                <a:gd name="T96" fmla="*/ 137 w 575"/>
                <a:gd name="T97" fmla="*/ 762 h 762"/>
                <a:gd name="T98" fmla="*/ 186 w 575"/>
                <a:gd name="T99" fmla="*/ 748 h 762"/>
                <a:gd name="T100" fmla="*/ 229 w 575"/>
                <a:gd name="T101" fmla="*/ 710 h 762"/>
                <a:gd name="T102" fmla="*/ 265 w 575"/>
                <a:gd name="T103" fmla="*/ 704 h 762"/>
                <a:gd name="T104" fmla="*/ 328 w 575"/>
                <a:gd name="T105" fmla="*/ 700 h 762"/>
                <a:gd name="T106" fmla="*/ 362 w 575"/>
                <a:gd name="T107" fmla="*/ 669 h 762"/>
                <a:gd name="T108" fmla="*/ 429 w 575"/>
                <a:gd name="T109" fmla="*/ 695 h 762"/>
                <a:gd name="T110" fmla="*/ 506 w 575"/>
                <a:gd name="T111" fmla="*/ 683 h 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762"/>
                <a:gd name="T170" fmla="*/ 575 w 575"/>
                <a:gd name="T171" fmla="*/ 762 h 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762">
                  <a:moveTo>
                    <a:pt x="534" y="669"/>
                  </a:moveTo>
                  <a:lnTo>
                    <a:pt x="551" y="642"/>
                  </a:lnTo>
                  <a:lnTo>
                    <a:pt x="564" y="592"/>
                  </a:lnTo>
                  <a:lnTo>
                    <a:pt x="573" y="544"/>
                  </a:lnTo>
                  <a:lnTo>
                    <a:pt x="575" y="502"/>
                  </a:lnTo>
                  <a:lnTo>
                    <a:pt x="564" y="478"/>
                  </a:lnTo>
                  <a:lnTo>
                    <a:pt x="535" y="452"/>
                  </a:lnTo>
                  <a:lnTo>
                    <a:pt x="542" y="423"/>
                  </a:lnTo>
                  <a:lnTo>
                    <a:pt x="556" y="389"/>
                  </a:lnTo>
                  <a:lnTo>
                    <a:pt x="563" y="363"/>
                  </a:lnTo>
                  <a:lnTo>
                    <a:pt x="570" y="332"/>
                  </a:lnTo>
                  <a:lnTo>
                    <a:pt x="573" y="298"/>
                  </a:lnTo>
                  <a:lnTo>
                    <a:pt x="566" y="257"/>
                  </a:lnTo>
                  <a:lnTo>
                    <a:pt x="540" y="294"/>
                  </a:lnTo>
                  <a:lnTo>
                    <a:pt x="510" y="346"/>
                  </a:lnTo>
                  <a:lnTo>
                    <a:pt x="496" y="353"/>
                  </a:lnTo>
                  <a:lnTo>
                    <a:pt x="506" y="253"/>
                  </a:lnTo>
                  <a:lnTo>
                    <a:pt x="527" y="154"/>
                  </a:lnTo>
                  <a:lnTo>
                    <a:pt x="551" y="89"/>
                  </a:lnTo>
                  <a:lnTo>
                    <a:pt x="539" y="91"/>
                  </a:lnTo>
                  <a:lnTo>
                    <a:pt x="516" y="99"/>
                  </a:lnTo>
                  <a:lnTo>
                    <a:pt x="496" y="118"/>
                  </a:lnTo>
                  <a:lnTo>
                    <a:pt x="477" y="149"/>
                  </a:lnTo>
                  <a:lnTo>
                    <a:pt x="481" y="113"/>
                  </a:lnTo>
                  <a:lnTo>
                    <a:pt x="481" y="89"/>
                  </a:lnTo>
                  <a:lnTo>
                    <a:pt x="474" y="67"/>
                  </a:lnTo>
                  <a:lnTo>
                    <a:pt x="465" y="46"/>
                  </a:lnTo>
                  <a:lnTo>
                    <a:pt x="438" y="2"/>
                  </a:lnTo>
                  <a:lnTo>
                    <a:pt x="424" y="39"/>
                  </a:lnTo>
                  <a:lnTo>
                    <a:pt x="416" y="62"/>
                  </a:lnTo>
                  <a:lnTo>
                    <a:pt x="409" y="79"/>
                  </a:lnTo>
                  <a:lnTo>
                    <a:pt x="402" y="97"/>
                  </a:lnTo>
                  <a:lnTo>
                    <a:pt x="388" y="127"/>
                  </a:lnTo>
                  <a:lnTo>
                    <a:pt x="373" y="142"/>
                  </a:lnTo>
                  <a:lnTo>
                    <a:pt x="354" y="147"/>
                  </a:lnTo>
                  <a:lnTo>
                    <a:pt x="330" y="140"/>
                  </a:lnTo>
                  <a:lnTo>
                    <a:pt x="316" y="132"/>
                  </a:lnTo>
                  <a:lnTo>
                    <a:pt x="297" y="120"/>
                  </a:lnTo>
                  <a:lnTo>
                    <a:pt x="285" y="103"/>
                  </a:lnTo>
                  <a:lnTo>
                    <a:pt x="274" y="80"/>
                  </a:lnTo>
                  <a:lnTo>
                    <a:pt x="267" y="60"/>
                  </a:lnTo>
                  <a:lnTo>
                    <a:pt x="260" y="43"/>
                  </a:lnTo>
                  <a:lnTo>
                    <a:pt x="255" y="24"/>
                  </a:lnTo>
                  <a:lnTo>
                    <a:pt x="246" y="0"/>
                  </a:lnTo>
                  <a:lnTo>
                    <a:pt x="241" y="39"/>
                  </a:lnTo>
                  <a:lnTo>
                    <a:pt x="238" y="70"/>
                  </a:lnTo>
                  <a:lnTo>
                    <a:pt x="234" y="104"/>
                  </a:lnTo>
                  <a:lnTo>
                    <a:pt x="238" y="147"/>
                  </a:lnTo>
                  <a:lnTo>
                    <a:pt x="251" y="193"/>
                  </a:lnTo>
                  <a:lnTo>
                    <a:pt x="268" y="222"/>
                  </a:lnTo>
                  <a:lnTo>
                    <a:pt x="291" y="238"/>
                  </a:lnTo>
                  <a:lnTo>
                    <a:pt x="301" y="262"/>
                  </a:lnTo>
                  <a:lnTo>
                    <a:pt x="318" y="298"/>
                  </a:lnTo>
                  <a:lnTo>
                    <a:pt x="287" y="274"/>
                  </a:lnTo>
                  <a:lnTo>
                    <a:pt x="255" y="250"/>
                  </a:lnTo>
                  <a:lnTo>
                    <a:pt x="234" y="240"/>
                  </a:lnTo>
                  <a:lnTo>
                    <a:pt x="208" y="229"/>
                  </a:lnTo>
                  <a:lnTo>
                    <a:pt x="188" y="219"/>
                  </a:lnTo>
                  <a:lnTo>
                    <a:pt x="152" y="209"/>
                  </a:lnTo>
                  <a:lnTo>
                    <a:pt x="155" y="250"/>
                  </a:lnTo>
                  <a:lnTo>
                    <a:pt x="159" y="284"/>
                  </a:lnTo>
                  <a:lnTo>
                    <a:pt x="176" y="318"/>
                  </a:lnTo>
                  <a:lnTo>
                    <a:pt x="188" y="337"/>
                  </a:lnTo>
                  <a:lnTo>
                    <a:pt x="202" y="359"/>
                  </a:lnTo>
                  <a:lnTo>
                    <a:pt x="205" y="366"/>
                  </a:lnTo>
                  <a:lnTo>
                    <a:pt x="200" y="383"/>
                  </a:lnTo>
                  <a:lnTo>
                    <a:pt x="197" y="394"/>
                  </a:lnTo>
                  <a:lnTo>
                    <a:pt x="183" y="400"/>
                  </a:lnTo>
                  <a:lnTo>
                    <a:pt x="162" y="409"/>
                  </a:lnTo>
                  <a:lnTo>
                    <a:pt x="140" y="411"/>
                  </a:lnTo>
                  <a:lnTo>
                    <a:pt x="125" y="406"/>
                  </a:lnTo>
                  <a:lnTo>
                    <a:pt x="123" y="383"/>
                  </a:lnTo>
                  <a:lnTo>
                    <a:pt x="116" y="351"/>
                  </a:lnTo>
                  <a:lnTo>
                    <a:pt x="116" y="322"/>
                  </a:lnTo>
                  <a:lnTo>
                    <a:pt x="108" y="293"/>
                  </a:lnTo>
                  <a:lnTo>
                    <a:pt x="90" y="325"/>
                  </a:lnTo>
                  <a:lnTo>
                    <a:pt x="82" y="356"/>
                  </a:lnTo>
                  <a:lnTo>
                    <a:pt x="80" y="392"/>
                  </a:lnTo>
                  <a:lnTo>
                    <a:pt x="87" y="424"/>
                  </a:lnTo>
                  <a:lnTo>
                    <a:pt x="89" y="479"/>
                  </a:lnTo>
                  <a:lnTo>
                    <a:pt x="78" y="532"/>
                  </a:lnTo>
                  <a:lnTo>
                    <a:pt x="58" y="529"/>
                  </a:lnTo>
                  <a:lnTo>
                    <a:pt x="39" y="520"/>
                  </a:lnTo>
                  <a:lnTo>
                    <a:pt x="27" y="502"/>
                  </a:lnTo>
                  <a:lnTo>
                    <a:pt x="17" y="479"/>
                  </a:lnTo>
                  <a:lnTo>
                    <a:pt x="12" y="443"/>
                  </a:lnTo>
                  <a:lnTo>
                    <a:pt x="1" y="471"/>
                  </a:lnTo>
                  <a:lnTo>
                    <a:pt x="0" y="502"/>
                  </a:lnTo>
                  <a:lnTo>
                    <a:pt x="1" y="546"/>
                  </a:lnTo>
                  <a:lnTo>
                    <a:pt x="12" y="567"/>
                  </a:lnTo>
                  <a:lnTo>
                    <a:pt x="24" y="599"/>
                  </a:lnTo>
                  <a:lnTo>
                    <a:pt x="48" y="637"/>
                  </a:lnTo>
                  <a:lnTo>
                    <a:pt x="63" y="661"/>
                  </a:lnTo>
                  <a:lnTo>
                    <a:pt x="70" y="690"/>
                  </a:lnTo>
                  <a:lnTo>
                    <a:pt x="66" y="741"/>
                  </a:lnTo>
                  <a:lnTo>
                    <a:pt x="87" y="755"/>
                  </a:lnTo>
                  <a:lnTo>
                    <a:pt x="113" y="762"/>
                  </a:lnTo>
                  <a:lnTo>
                    <a:pt x="137" y="762"/>
                  </a:lnTo>
                  <a:lnTo>
                    <a:pt x="164" y="758"/>
                  </a:lnTo>
                  <a:lnTo>
                    <a:pt x="186" y="748"/>
                  </a:lnTo>
                  <a:lnTo>
                    <a:pt x="208" y="736"/>
                  </a:lnTo>
                  <a:lnTo>
                    <a:pt x="229" y="710"/>
                  </a:lnTo>
                  <a:lnTo>
                    <a:pt x="243" y="690"/>
                  </a:lnTo>
                  <a:lnTo>
                    <a:pt x="265" y="704"/>
                  </a:lnTo>
                  <a:lnTo>
                    <a:pt x="301" y="707"/>
                  </a:lnTo>
                  <a:lnTo>
                    <a:pt x="328" y="700"/>
                  </a:lnTo>
                  <a:lnTo>
                    <a:pt x="345" y="690"/>
                  </a:lnTo>
                  <a:lnTo>
                    <a:pt x="362" y="669"/>
                  </a:lnTo>
                  <a:lnTo>
                    <a:pt x="392" y="690"/>
                  </a:lnTo>
                  <a:lnTo>
                    <a:pt x="429" y="695"/>
                  </a:lnTo>
                  <a:lnTo>
                    <a:pt x="469" y="692"/>
                  </a:lnTo>
                  <a:lnTo>
                    <a:pt x="506" y="683"/>
                  </a:lnTo>
                  <a:lnTo>
                    <a:pt x="534" y="669"/>
                  </a:lnTo>
                  <a:close/>
                </a:path>
              </a:pathLst>
            </a:custGeom>
            <a:gradFill rotWithShape="0">
              <a:gsLst>
                <a:gs pos="0">
                  <a:srgbClr val="EA3402"/>
                </a:gs>
                <a:gs pos="100000">
                  <a:srgbClr val="FFFF35"/>
                </a:gs>
              </a:gsLst>
              <a:lin ang="18900000" scaled="1"/>
            </a:gradFill>
            <a:ln w="9525">
              <a:noFill/>
              <a:round/>
              <a:headEnd/>
              <a:tailEnd/>
            </a:ln>
          </p:spPr>
          <p:txBody>
            <a:bodyPr/>
            <a:lstStyle/>
            <a:p>
              <a:endParaRPr lang="en-GB"/>
            </a:p>
          </p:txBody>
        </p:sp>
        <p:sp>
          <p:nvSpPr>
            <p:cNvPr id="44082" name="Freeform 170"/>
            <p:cNvSpPr>
              <a:spLocks/>
            </p:cNvSpPr>
            <p:nvPr/>
          </p:nvSpPr>
          <p:spPr bwMode="auto">
            <a:xfrm>
              <a:off x="2970" y="3721"/>
              <a:ext cx="288" cy="380"/>
            </a:xfrm>
            <a:custGeom>
              <a:avLst/>
              <a:gdLst>
                <a:gd name="T0" fmla="*/ 279 w 288"/>
                <a:gd name="T1" fmla="*/ 316 h 380"/>
                <a:gd name="T2" fmla="*/ 288 w 288"/>
                <a:gd name="T3" fmla="*/ 267 h 380"/>
                <a:gd name="T4" fmla="*/ 284 w 288"/>
                <a:gd name="T5" fmla="*/ 238 h 380"/>
                <a:gd name="T6" fmla="*/ 274 w 288"/>
                <a:gd name="T7" fmla="*/ 209 h 380"/>
                <a:gd name="T8" fmla="*/ 283 w 288"/>
                <a:gd name="T9" fmla="*/ 183 h 380"/>
                <a:gd name="T10" fmla="*/ 286 w 288"/>
                <a:gd name="T11" fmla="*/ 150 h 380"/>
                <a:gd name="T12" fmla="*/ 271 w 288"/>
                <a:gd name="T13" fmla="*/ 145 h 380"/>
                <a:gd name="T14" fmla="*/ 248 w 288"/>
                <a:gd name="T15" fmla="*/ 176 h 380"/>
                <a:gd name="T16" fmla="*/ 264 w 288"/>
                <a:gd name="T17" fmla="*/ 77 h 380"/>
                <a:gd name="T18" fmla="*/ 271 w 288"/>
                <a:gd name="T19" fmla="*/ 44 h 380"/>
                <a:gd name="T20" fmla="*/ 248 w 288"/>
                <a:gd name="T21" fmla="*/ 60 h 380"/>
                <a:gd name="T22" fmla="*/ 242 w 288"/>
                <a:gd name="T23" fmla="*/ 58 h 380"/>
                <a:gd name="T24" fmla="*/ 240 w 288"/>
                <a:gd name="T25" fmla="*/ 32 h 380"/>
                <a:gd name="T26" fmla="*/ 221 w 288"/>
                <a:gd name="T27" fmla="*/ 0 h 380"/>
                <a:gd name="T28" fmla="*/ 211 w 288"/>
                <a:gd name="T29" fmla="*/ 30 h 380"/>
                <a:gd name="T30" fmla="*/ 204 w 288"/>
                <a:gd name="T31" fmla="*/ 49 h 380"/>
                <a:gd name="T32" fmla="*/ 189 w 288"/>
                <a:gd name="T33" fmla="*/ 70 h 380"/>
                <a:gd name="T34" fmla="*/ 166 w 288"/>
                <a:gd name="T35" fmla="*/ 72 h 380"/>
                <a:gd name="T36" fmla="*/ 151 w 288"/>
                <a:gd name="T37" fmla="*/ 58 h 380"/>
                <a:gd name="T38" fmla="*/ 137 w 288"/>
                <a:gd name="T39" fmla="*/ 41 h 380"/>
                <a:gd name="T40" fmla="*/ 132 w 288"/>
                <a:gd name="T41" fmla="*/ 20 h 380"/>
                <a:gd name="T42" fmla="*/ 125 w 288"/>
                <a:gd name="T43" fmla="*/ 1 h 380"/>
                <a:gd name="T44" fmla="*/ 122 w 288"/>
                <a:gd name="T45" fmla="*/ 37 h 380"/>
                <a:gd name="T46" fmla="*/ 120 w 288"/>
                <a:gd name="T47" fmla="*/ 73 h 380"/>
                <a:gd name="T48" fmla="*/ 134 w 288"/>
                <a:gd name="T49" fmla="*/ 111 h 380"/>
                <a:gd name="T50" fmla="*/ 153 w 288"/>
                <a:gd name="T51" fmla="*/ 130 h 380"/>
                <a:gd name="T52" fmla="*/ 146 w 288"/>
                <a:gd name="T53" fmla="*/ 137 h 380"/>
                <a:gd name="T54" fmla="*/ 117 w 288"/>
                <a:gd name="T55" fmla="*/ 121 h 380"/>
                <a:gd name="T56" fmla="*/ 96 w 288"/>
                <a:gd name="T57" fmla="*/ 111 h 380"/>
                <a:gd name="T58" fmla="*/ 79 w 288"/>
                <a:gd name="T59" fmla="*/ 123 h 380"/>
                <a:gd name="T60" fmla="*/ 91 w 288"/>
                <a:gd name="T61" fmla="*/ 155 h 380"/>
                <a:gd name="T62" fmla="*/ 103 w 288"/>
                <a:gd name="T63" fmla="*/ 178 h 380"/>
                <a:gd name="T64" fmla="*/ 103 w 288"/>
                <a:gd name="T65" fmla="*/ 190 h 380"/>
                <a:gd name="T66" fmla="*/ 94 w 288"/>
                <a:gd name="T67" fmla="*/ 197 h 380"/>
                <a:gd name="T68" fmla="*/ 72 w 288"/>
                <a:gd name="T69" fmla="*/ 203 h 380"/>
                <a:gd name="T70" fmla="*/ 64 w 288"/>
                <a:gd name="T71" fmla="*/ 190 h 380"/>
                <a:gd name="T72" fmla="*/ 62 w 288"/>
                <a:gd name="T73" fmla="*/ 159 h 380"/>
                <a:gd name="T74" fmla="*/ 48 w 288"/>
                <a:gd name="T75" fmla="*/ 161 h 380"/>
                <a:gd name="T76" fmla="*/ 43 w 288"/>
                <a:gd name="T77" fmla="*/ 193 h 380"/>
                <a:gd name="T78" fmla="*/ 47 w 288"/>
                <a:gd name="T79" fmla="*/ 238 h 380"/>
                <a:gd name="T80" fmla="*/ 29 w 288"/>
                <a:gd name="T81" fmla="*/ 262 h 380"/>
                <a:gd name="T82" fmla="*/ 17 w 288"/>
                <a:gd name="T83" fmla="*/ 250 h 380"/>
                <a:gd name="T84" fmla="*/ 5 w 288"/>
                <a:gd name="T85" fmla="*/ 217 h 380"/>
                <a:gd name="T86" fmla="*/ 0 w 288"/>
                <a:gd name="T87" fmla="*/ 248 h 380"/>
                <a:gd name="T88" fmla="*/ 7 w 288"/>
                <a:gd name="T89" fmla="*/ 280 h 380"/>
                <a:gd name="T90" fmla="*/ 24 w 288"/>
                <a:gd name="T91" fmla="*/ 320 h 380"/>
                <a:gd name="T92" fmla="*/ 35 w 288"/>
                <a:gd name="T93" fmla="*/ 344 h 380"/>
                <a:gd name="T94" fmla="*/ 45 w 288"/>
                <a:gd name="T95" fmla="*/ 376 h 380"/>
                <a:gd name="T96" fmla="*/ 69 w 288"/>
                <a:gd name="T97" fmla="*/ 380 h 380"/>
                <a:gd name="T98" fmla="*/ 96 w 288"/>
                <a:gd name="T99" fmla="*/ 373 h 380"/>
                <a:gd name="T100" fmla="*/ 115 w 288"/>
                <a:gd name="T101" fmla="*/ 356 h 380"/>
                <a:gd name="T102" fmla="*/ 136 w 288"/>
                <a:gd name="T103" fmla="*/ 351 h 380"/>
                <a:gd name="T104" fmla="*/ 166 w 288"/>
                <a:gd name="T105" fmla="*/ 349 h 380"/>
                <a:gd name="T106" fmla="*/ 183 w 288"/>
                <a:gd name="T107" fmla="*/ 332 h 380"/>
                <a:gd name="T108" fmla="*/ 218 w 288"/>
                <a:gd name="T109" fmla="*/ 345 h 380"/>
                <a:gd name="T110" fmla="*/ 255 w 288"/>
                <a:gd name="T111" fmla="*/ 339 h 3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380"/>
                <a:gd name="T170" fmla="*/ 288 w 288"/>
                <a:gd name="T171" fmla="*/ 380 h 3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380">
                  <a:moveTo>
                    <a:pt x="267" y="332"/>
                  </a:moveTo>
                  <a:lnTo>
                    <a:pt x="279" y="316"/>
                  </a:lnTo>
                  <a:lnTo>
                    <a:pt x="286" y="292"/>
                  </a:lnTo>
                  <a:lnTo>
                    <a:pt x="288" y="267"/>
                  </a:lnTo>
                  <a:lnTo>
                    <a:pt x="288" y="248"/>
                  </a:lnTo>
                  <a:lnTo>
                    <a:pt x="284" y="238"/>
                  </a:lnTo>
                  <a:lnTo>
                    <a:pt x="269" y="222"/>
                  </a:lnTo>
                  <a:lnTo>
                    <a:pt x="274" y="209"/>
                  </a:lnTo>
                  <a:lnTo>
                    <a:pt x="279" y="193"/>
                  </a:lnTo>
                  <a:lnTo>
                    <a:pt x="283" y="183"/>
                  </a:lnTo>
                  <a:lnTo>
                    <a:pt x="284" y="166"/>
                  </a:lnTo>
                  <a:lnTo>
                    <a:pt x="286" y="150"/>
                  </a:lnTo>
                  <a:lnTo>
                    <a:pt x="284" y="128"/>
                  </a:lnTo>
                  <a:lnTo>
                    <a:pt x="271" y="145"/>
                  </a:lnTo>
                  <a:lnTo>
                    <a:pt x="255" y="173"/>
                  </a:lnTo>
                  <a:lnTo>
                    <a:pt x="248" y="176"/>
                  </a:lnTo>
                  <a:lnTo>
                    <a:pt x="254" y="128"/>
                  </a:lnTo>
                  <a:lnTo>
                    <a:pt x="264" y="77"/>
                  </a:lnTo>
                  <a:lnTo>
                    <a:pt x="278" y="42"/>
                  </a:lnTo>
                  <a:lnTo>
                    <a:pt x="271" y="44"/>
                  </a:lnTo>
                  <a:lnTo>
                    <a:pt x="257" y="49"/>
                  </a:lnTo>
                  <a:lnTo>
                    <a:pt x="248" y="60"/>
                  </a:lnTo>
                  <a:lnTo>
                    <a:pt x="240" y="73"/>
                  </a:lnTo>
                  <a:lnTo>
                    <a:pt x="242" y="58"/>
                  </a:lnTo>
                  <a:lnTo>
                    <a:pt x="242" y="44"/>
                  </a:lnTo>
                  <a:lnTo>
                    <a:pt x="240" y="32"/>
                  </a:lnTo>
                  <a:lnTo>
                    <a:pt x="236" y="22"/>
                  </a:lnTo>
                  <a:lnTo>
                    <a:pt x="221" y="0"/>
                  </a:lnTo>
                  <a:lnTo>
                    <a:pt x="214" y="20"/>
                  </a:lnTo>
                  <a:lnTo>
                    <a:pt x="211" y="30"/>
                  </a:lnTo>
                  <a:lnTo>
                    <a:pt x="207" y="39"/>
                  </a:lnTo>
                  <a:lnTo>
                    <a:pt x="204" y="49"/>
                  </a:lnTo>
                  <a:lnTo>
                    <a:pt x="194" y="65"/>
                  </a:lnTo>
                  <a:lnTo>
                    <a:pt x="189" y="70"/>
                  </a:lnTo>
                  <a:lnTo>
                    <a:pt x="178" y="73"/>
                  </a:lnTo>
                  <a:lnTo>
                    <a:pt x="166" y="72"/>
                  </a:lnTo>
                  <a:lnTo>
                    <a:pt x="159" y="66"/>
                  </a:lnTo>
                  <a:lnTo>
                    <a:pt x="151" y="58"/>
                  </a:lnTo>
                  <a:lnTo>
                    <a:pt x="144" y="53"/>
                  </a:lnTo>
                  <a:lnTo>
                    <a:pt x="137" y="41"/>
                  </a:lnTo>
                  <a:lnTo>
                    <a:pt x="134" y="30"/>
                  </a:lnTo>
                  <a:lnTo>
                    <a:pt x="132" y="20"/>
                  </a:lnTo>
                  <a:lnTo>
                    <a:pt x="129" y="10"/>
                  </a:lnTo>
                  <a:lnTo>
                    <a:pt x="125" y="1"/>
                  </a:lnTo>
                  <a:lnTo>
                    <a:pt x="124" y="22"/>
                  </a:lnTo>
                  <a:lnTo>
                    <a:pt x="122" y="37"/>
                  </a:lnTo>
                  <a:lnTo>
                    <a:pt x="120" y="51"/>
                  </a:lnTo>
                  <a:lnTo>
                    <a:pt x="120" y="73"/>
                  </a:lnTo>
                  <a:lnTo>
                    <a:pt x="125" y="96"/>
                  </a:lnTo>
                  <a:lnTo>
                    <a:pt x="134" y="111"/>
                  </a:lnTo>
                  <a:lnTo>
                    <a:pt x="147" y="121"/>
                  </a:lnTo>
                  <a:lnTo>
                    <a:pt x="153" y="130"/>
                  </a:lnTo>
                  <a:lnTo>
                    <a:pt x="161" y="149"/>
                  </a:lnTo>
                  <a:lnTo>
                    <a:pt x="146" y="137"/>
                  </a:lnTo>
                  <a:lnTo>
                    <a:pt x="129" y="126"/>
                  </a:lnTo>
                  <a:lnTo>
                    <a:pt x="117" y="121"/>
                  </a:lnTo>
                  <a:lnTo>
                    <a:pt x="108" y="114"/>
                  </a:lnTo>
                  <a:lnTo>
                    <a:pt x="96" y="111"/>
                  </a:lnTo>
                  <a:lnTo>
                    <a:pt x="77" y="108"/>
                  </a:lnTo>
                  <a:lnTo>
                    <a:pt x="79" y="123"/>
                  </a:lnTo>
                  <a:lnTo>
                    <a:pt x="82" y="140"/>
                  </a:lnTo>
                  <a:lnTo>
                    <a:pt x="91" y="155"/>
                  </a:lnTo>
                  <a:lnTo>
                    <a:pt x="96" y="167"/>
                  </a:lnTo>
                  <a:lnTo>
                    <a:pt x="103" y="178"/>
                  </a:lnTo>
                  <a:lnTo>
                    <a:pt x="106" y="181"/>
                  </a:lnTo>
                  <a:lnTo>
                    <a:pt x="103" y="190"/>
                  </a:lnTo>
                  <a:lnTo>
                    <a:pt x="101" y="195"/>
                  </a:lnTo>
                  <a:lnTo>
                    <a:pt x="94" y="197"/>
                  </a:lnTo>
                  <a:lnTo>
                    <a:pt x="84" y="202"/>
                  </a:lnTo>
                  <a:lnTo>
                    <a:pt x="72" y="203"/>
                  </a:lnTo>
                  <a:lnTo>
                    <a:pt x="65" y="198"/>
                  </a:lnTo>
                  <a:lnTo>
                    <a:pt x="64" y="190"/>
                  </a:lnTo>
                  <a:lnTo>
                    <a:pt x="60" y="171"/>
                  </a:lnTo>
                  <a:lnTo>
                    <a:pt x="62" y="159"/>
                  </a:lnTo>
                  <a:lnTo>
                    <a:pt x="55" y="143"/>
                  </a:lnTo>
                  <a:lnTo>
                    <a:pt x="48" y="161"/>
                  </a:lnTo>
                  <a:lnTo>
                    <a:pt x="43" y="176"/>
                  </a:lnTo>
                  <a:lnTo>
                    <a:pt x="43" y="193"/>
                  </a:lnTo>
                  <a:lnTo>
                    <a:pt x="47" y="210"/>
                  </a:lnTo>
                  <a:lnTo>
                    <a:pt x="47" y="238"/>
                  </a:lnTo>
                  <a:lnTo>
                    <a:pt x="40" y="263"/>
                  </a:lnTo>
                  <a:lnTo>
                    <a:pt x="29" y="262"/>
                  </a:lnTo>
                  <a:lnTo>
                    <a:pt x="21" y="258"/>
                  </a:lnTo>
                  <a:lnTo>
                    <a:pt x="17" y="250"/>
                  </a:lnTo>
                  <a:lnTo>
                    <a:pt x="9" y="238"/>
                  </a:lnTo>
                  <a:lnTo>
                    <a:pt x="5" y="217"/>
                  </a:lnTo>
                  <a:lnTo>
                    <a:pt x="2" y="232"/>
                  </a:lnTo>
                  <a:lnTo>
                    <a:pt x="0" y="248"/>
                  </a:lnTo>
                  <a:lnTo>
                    <a:pt x="2" y="270"/>
                  </a:lnTo>
                  <a:lnTo>
                    <a:pt x="7" y="280"/>
                  </a:lnTo>
                  <a:lnTo>
                    <a:pt x="14" y="298"/>
                  </a:lnTo>
                  <a:lnTo>
                    <a:pt x="24" y="320"/>
                  </a:lnTo>
                  <a:lnTo>
                    <a:pt x="33" y="328"/>
                  </a:lnTo>
                  <a:lnTo>
                    <a:pt x="35" y="344"/>
                  </a:lnTo>
                  <a:lnTo>
                    <a:pt x="35" y="369"/>
                  </a:lnTo>
                  <a:lnTo>
                    <a:pt x="45" y="376"/>
                  </a:lnTo>
                  <a:lnTo>
                    <a:pt x="59" y="378"/>
                  </a:lnTo>
                  <a:lnTo>
                    <a:pt x="69" y="380"/>
                  </a:lnTo>
                  <a:lnTo>
                    <a:pt x="82" y="376"/>
                  </a:lnTo>
                  <a:lnTo>
                    <a:pt x="96" y="373"/>
                  </a:lnTo>
                  <a:lnTo>
                    <a:pt x="105" y="364"/>
                  </a:lnTo>
                  <a:lnTo>
                    <a:pt x="115" y="356"/>
                  </a:lnTo>
                  <a:lnTo>
                    <a:pt x="124" y="342"/>
                  </a:lnTo>
                  <a:lnTo>
                    <a:pt x="136" y="351"/>
                  </a:lnTo>
                  <a:lnTo>
                    <a:pt x="149" y="354"/>
                  </a:lnTo>
                  <a:lnTo>
                    <a:pt x="166" y="349"/>
                  </a:lnTo>
                  <a:lnTo>
                    <a:pt x="175" y="342"/>
                  </a:lnTo>
                  <a:lnTo>
                    <a:pt x="183" y="332"/>
                  </a:lnTo>
                  <a:lnTo>
                    <a:pt x="199" y="342"/>
                  </a:lnTo>
                  <a:lnTo>
                    <a:pt x="218" y="345"/>
                  </a:lnTo>
                  <a:lnTo>
                    <a:pt x="238" y="344"/>
                  </a:lnTo>
                  <a:lnTo>
                    <a:pt x="255" y="339"/>
                  </a:lnTo>
                  <a:lnTo>
                    <a:pt x="267" y="332"/>
                  </a:lnTo>
                  <a:close/>
                </a:path>
              </a:pathLst>
            </a:custGeom>
            <a:gradFill rotWithShape="0">
              <a:gsLst>
                <a:gs pos="0">
                  <a:srgbClr val="FFFFA7"/>
                </a:gs>
                <a:gs pos="100000">
                  <a:srgbClr val="FBC605"/>
                </a:gs>
              </a:gsLst>
              <a:lin ang="5400000" scaled="1"/>
            </a:gradFill>
            <a:ln w="9525">
              <a:noFill/>
              <a:round/>
              <a:headEnd/>
              <a:tailEnd/>
            </a:ln>
          </p:spPr>
          <p:txBody>
            <a:bodyPr/>
            <a:lstStyle/>
            <a:p>
              <a:endParaRPr lang="en-GB"/>
            </a:p>
          </p:txBody>
        </p:sp>
      </p:grpSp>
      <p:sp>
        <p:nvSpPr>
          <p:cNvPr id="44040" name="Rectangle 4"/>
          <p:cNvSpPr>
            <a:spLocks noChangeArrowheads="1"/>
          </p:cNvSpPr>
          <p:nvPr/>
        </p:nvSpPr>
        <p:spPr bwMode="auto">
          <a:xfrm>
            <a:off x="458788" y="307975"/>
            <a:ext cx="8189912" cy="477838"/>
          </a:xfrm>
          <a:prstGeom prst="rect">
            <a:avLst/>
          </a:prstGeom>
          <a:noFill/>
          <a:ln w="9525">
            <a:noFill/>
            <a:miter lim="800000"/>
            <a:headEnd/>
            <a:tailEnd/>
          </a:ln>
        </p:spPr>
        <p:txBody>
          <a:bodyPr lIns="0" tIns="0" rIns="0" bIns="0"/>
          <a:lstStyle/>
          <a:p>
            <a:pPr algn="ctr" eaLnBrk="0" hangingPunct="0">
              <a:lnSpc>
                <a:spcPct val="90000"/>
              </a:lnSpc>
            </a:pPr>
            <a:endParaRPr lang="en-US" sz="3000" i="1"/>
          </a:p>
        </p:txBody>
      </p:sp>
      <p:sp>
        <p:nvSpPr>
          <p:cNvPr id="44041" name="Text Box 86"/>
          <p:cNvSpPr txBox="1">
            <a:spLocks noChangeArrowheads="1"/>
          </p:cNvSpPr>
          <p:nvPr/>
        </p:nvSpPr>
        <p:spPr bwMode="auto">
          <a:xfrm>
            <a:off x="650083" y="1929774"/>
            <a:ext cx="4633118" cy="1754326"/>
          </a:xfrm>
          <a:prstGeom prst="rect">
            <a:avLst/>
          </a:prstGeom>
          <a:noFill/>
          <a:ln w="9525">
            <a:noFill/>
            <a:miter lim="800000"/>
            <a:headEnd/>
            <a:tailEnd/>
          </a:ln>
        </p:spPr>
        <p:txBody>
          <a:bodyPr wrap="square">
            <a:spAutoFit/>
          </a:bodyPr>
          <a:lstStyle/>
          <a:p>
            <a:pPr eaLnBrk="0" hangingPunct="0">
              <a:lnSpc>
                <a:spcPct val="90000"/>
              </a:lnSpc>
            </a:pPr>
            <a:r>
              <a:rPr lang="en-GB"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On exposure to fire, intumescent silicate interlayers release water to form a glassy foam at only 120°C which is opaque to both heat and light.</a:t>
            </a:r>
            <a:endParaRPr lang="en-GB" sz="24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138"/>
          <p:cNvGrpSpPr>
            <a:grpSpLocks/>
          </p:cNvGrpSpPr>
          <p:nvPr/>
        </p:nvGrpSpPr>
        <p:grpSpPr bwMode="auto">
          <a:xfrm flipH="1">
            <a:off x="4725988" y="5235575"/>
            <a:ext cx="965200" cy="1266825"/>
            <a:chOff x="2315" y="2189"/>
            <a:chExt cx="1490" cy="1957"/>
          </a:xfrm>
        </p:grpSpPr>
        <p:sp>
          <p:nvSpPr>
            <p:cNvPr id="44073" name="Freeform 139"/>
            <p:cNvSpPr>
              <a:spLocks/>
            </p:cNvSpPr>
            <p:nvPr/>
          </p:nvSpPr>
          <p:spPr bwMode="auto">
            <a:xfrm>
              <a:off x="2478" y="2189"/>
              <a:ext cx="1327" cy="1857"/>
            </a:xfrm>
            <a:custGeom>
              <a:avLst/>
              <a:gdLst>
                <a:gd name="T0" fmla="*/ 1315 w 1327"/>
                <a:gd name="T1" fmla="*/ 1133 h 1857"/>
                <a:gd name="T2" fmla="*/ 1327 w 1327"/>
                <a:gd name="T3" fmla="*/ 940 h 1857"/>
                <a:gd name="T4" fmla="*/ 1312 w 1327"/>
                <a:gd name="T5" fmla="*/ 825 h 1857"/>
                <a:gd name="T6" fmla="*/ 1249 w 1327"/>
                <a:gd name="T7" fmla="*/ 752 h 1857"/>
                <a:gd name="T8" fmla="*/ 1173 w 1327"/>
                <a:gd name="T9" fmla="*/ 683 h 1857"/>
                <a:gd name="T10" fmla="*/ 1134 w 1327"/>
                <a:gd name="T11" fmla="*/ 599 h 1857"/>
                <a:gd name="T12" fmla="*/ 1125 w 1327"/>
                <a:gd name="T13" fmla="*/ 462 h 1857"/>
                <a:gd name="T14" fmla="*/ 1156 w 1327"/>
                <a:gd name="T15" fmla="*/ 289 h 1857"/>
                <a:gd name="T16" fmla="*/ 1168 w 1327"/>
                <a:gd name="T17" fmla="*/ 142 h 1857"/>
                <a:gd name="T18" fmla="*/ 1143 w 1327"/>
                <a:gd name="T19" fmla="*/ 29 h 1857"/>
                <a:gd name="T20" fmla="*/ 1113 w 1327"/>
                <a:gd name="T21" fmla="*/ 62 h 1857"/>
                <a:gd name="T22" fmla="*/ 1089 w 1327"/>
                <a:gd name="T23" fmla="*/ 168 h 1857"/>
                <a:gd name="T24" fmla="*/ 1043 w 1327"/>
                <a:gd name="T25" fmla="*/ 226 h 1857"/>
                <a:gd name="T26" fmla="*/ 995 w 1327"/>
                <a:gd name="T27" fmla="*/ 221 h 1857"/>
                <a:gd name="T28" fmla="*/ 966 w 1327"/>
                <a:gd name="T29" fmla="*/ 219 h 1857"/>
                <a:gd name="T30" fmla="*/ 927 w 1327"/>
                <a:gd name="T31" fmla="*/ 289 h 1857"/>
                <a:gd name="T32" fmla="*/ 889 w 1327"/>
                <a:gd name="T33" fmla="*/ 409 h 1857"/>
                <a:gd name="T34" fmla="*/ 879 w 1327"/>
                <a:gd name="T35" fmla="*/ 243 h 1857"/>
                <a:gd name="T36" fmla="*/ 843 w 1327"/>
                <a:gd name="T37" fmla="*/ 260 h 1857"/>
                <a:gd name="T38" fmla="*/ 788 w 1327"/>
                <a:gd name="T39" fmla="*/ 371 h 1857"/>
                <a:gd name="T40" fmla="*/ 737 w 1327"/>
                <a:gd name="T41" fmla="*/ 500 h 1857"/>
                <a:gd name="T42" fmla="*/ 716 w 1327"/>
                <a:gd name="T43" fmla="*/ 652 h 1857"/>
                <a:gd name="T44" fmla="*/ 687 w 1327"/>
                <a:gd name="T45" fmla="*/ 536 h 1857"/>
                <a:gd name="T46" fmla="*/ 675 w 1327"/>
                <a:gd name="T47" fmla="*/ 409 h 1857"/>
                <a:gd name="T48" fmla="*/ 614 w 1327"/>
                <a:gd name="T49" fmla="*/ 380 h 1857"/>
                <a:gd name="T50" fmla="*/ 593 w 1327"/>
                <a:gd name="T51" fmla="*/ 431 h 1857"/>
                <a:gd name="T52" fmla="*/ 590 w 1327"/>
                <a:gd name="T53" fmla="*/ 514 h 1857"/>
                <a:gd name="T54" fmla="*/ 552 w 1327"/>
                <a:gd name="T55" fmla="*/ 568 h 1857"/>
                <a:gd name="T56" fmla="*/ 496 w 1327"/>
                <a:gd name="T57" fmla="*/ 550 h 1857"/>
                <a:gd name="T58" fmla="*/ 473 w 1327"/>
                <a:gd name="T59" fmla="*/ 481 h 1857"/>
                <a:gd name="T60" fmla="*/ 487 w 1327"/>
                <a:gd name="T61" fmla="*/ 366 h 1857"/>
                <a:gd name="T62" fmla="*/ 532 w 1327"/>
                <a:gd name="T63" fmla="*/ 250 h 1857"/>
                <a:gd name="T64" fmla="*/ 484 w 1327"/>
                <a:gd name="T65" fmla="*/ 253 h 1857"/>
                <a:gd name="T66" fmla="*/ 402 w 1327"/>
                <a:gd name="T67" fmla="*/ 351 h 1857"/>
                <a:gd name="T68" fmla="*/ 340 w 1327"/>
                <a:gd name="T69" fmla="*/ 481 h 1857"/>
                <a:gd name="T70" fmla="*/ 284 w 1327"/>
                <a:gd name="T71" fmla="*/ 656 h 1857"/>
                <a:gd name="T72" fmla="*/ 249 w 1327"/>
                <a:gd name="T73" fmla="*/ 823 h 1857"/>
                <a:gd name="T74" fmla="*/ 234 w 1327"/>
                <a:gd name="T75" fmla="*/ 1055 h 1857"/>
                <a:gd name="T76" fmla="*/ 219 w 1327"/>
                <a:gd name="T77" fmla="*/ 1222 h 1857"/>
                <a:gd name="T78" fmla="*/ 186 w 1327"/>
                <a:gd name="T79" fmla="*/ 1222 h 1857"/>
                <a:gd name="T80" fmla="*/ 142 w 1327"/>
                <a:gd name="T81" fmla="*/ 1123 h 1857"/>
                <a:gd name="T82" fmla="*/ 112 w 1327"/>
                <a:gd name="T83" fmla="*/ 1258 h 1857"/>
                <a:gd name="T84" fmla="*/ 66 w 1327"/>
                <a:gd name="T85" fmla="*/ 1380 h 1857"/>
                <a:gd name="T86" fmla="*/ 42 w 1327"/>
                <a:gd name="T87" fmla="*/ 1315 h 1857"/>
                <a:gd name="T88" fmla="*/ 5 w 1327"/>
                <a:gd name="T89" fmla="*/ 1465 h 1857"/>
                <a:gd name="T90" fmla="*/ 6 w 1327"/>
                <a:gd name="T91" fmla="*/ 1599 h 1857"/>
                <a:gd name="T92" fmla="*/ 17 w 1327"/>
                <a:gd name="T93" fmla="*/ 1743 h 1857"/>
                <a:gd name="T94" fmla="*/ 75 w 1327"/>
                <a:gd name="T95" fmla="*/ 1856 h 1857"/>
                <a:gd name="T96" fmla="*/ 188 w 1327"/>
                <a:gd name="T97" fmla="*/ 1832 h 1857"/>
                <a:gd name="T98" fmla="*/ 282 w 1327"/>
                <a:gd name="T99" fmla="*/ 1774 h 1857"/>
                <a:gd name="T100" fmla="*/ 376 w 1327"/>
                <a:gd name="T101" fmla="*/ 1736 h 1857"/>
                <a:gd name="T102" fmla="*/ 499 w 1327"/>
                <a:gd name="T103" fmla="*/ 1616 h 1857"/>
                <a:gd name="T104" fmla="*/ 651 w 1327"/>
                <a:gd name="T105" fmla="*/ 1570 h 1857"/>
                <a:gd name="T106" fmla="*/ 1081 w 1327"/>
                <a:gd name="T107" fmla="*/ 1441 h 18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7"/>
                <a:gd name="T163" fmla="*/ 0 h 1857"/>
                <a:gd name="T164" fmla="*/ 1327 w 1327"/>
                <a:gd name="T165" fmla="*/ 1857 h 18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7" h="1857">
                  <a:moveTo>
                    <a:pt x="1269" y="1330"/>
                  </a:moveTo>
                  <a:lnTo>
                    <a:pt x="1290" y="1270"/>
                  </a:lnTo>
                  <a:lnTo>
                    <a:pt x="1305" y="1198"/>
                  </a:lnTo>
                  <a:lnTo>
                    <a:pt x="1315" y="1133"/>
                  </a:lnTo>
                  <a:lnTo>
                    <a:pt x="1322" y="1079"/>
                  </a:lnTo>
                  <a:lnTo>
                    <a:pt x="1327" y="1027"/>
                  </a:lnTo>
                  <a:lnTo>
                    <a:pt x="1327" y="981"/>
                  </a:lnTo>
                  <a:lnTo>
                    <a:pt x="1327" y="940"/>
                  </a:lnTo>
                  <a:lnTo>
                    <a:pt x="1326" y="909"/>
                  </a:lnTo>
                  <a:lnTo>
                    <a:pt x="1326" y="880"/>
                  </a:lnTo>
                  <a:lnTo>
                    <a:pt x="1319" y="851"/>
                  </a:lnTo>
                  <a:lnTo>
                    <a:pt x="1312" y="825"/>
                  </a:lnTo>
                  <a:lnTo>
                    <a:pt x="1298" y="799"/>
                  </a:lnTo>
                  <a:lnTo>
                    <a:pt x="1286" y="777"/>
                  </a:lnTo>
                  <a:lnTo>
                    <a:pt x="1269" y="765"/>
                  </a:lnTo>
                  <a:lnTo>
                    <a:pt x="1249" y="752"/>
                  </a:lnTo>
                  <a:lnTo>
                    <a:pt x="1230" y="743"/>
                  </a:lnTo>
                  <a:lnTo>
                    <a:pt x="1209" y="721"/>
                  </a:lnTo>
                  <a:lnTo>
                    <a:pt x="1185" y="697"/>
                  </a:lnTo>
                  <a:lnTo>
                    <a:pt x="1173" y="683"/>
                  </a:lnTo>
                  <a:lnTo>
                    <a:pt x="1161" y="675"/>
                  </a:lnTo>
                  <a:lnTo>
                    <a:pt x="1149" y="651"/>
                  </a:lnTo>
                  <a:lnTo>
                    <a:pt x="1141" y="630"/>
                  </a:lnTo>
                  <a:lnTo>
                    <a:pt x="1134" y="599"/>
                  </a:lnTo>
                  <a:lnTo>
                    <a:pt x="1127" y="574"/>
                  </a:lnTo>
                  <a:lnTo>
                    <a:pt x="1124" y="536"/>
                  </a:lnTo>
                  <a:lnTo>
                    <a:pt x="1122" y="507"/>
                  </a:lnTo>
                  <a:lnTo>
                    <a:pt x="1125" y="462"/>
                  </a:lnTo>
                  <a:lnTo>
                    <a:pt x="1132" y="419"/>
                  </a:lnTo>
                  <a:lnTo>
                    <a:pt x="1139" y="378"/>
                  </a:lnTo>
                  <a:lnTo>
                    <a:pt x="1146" y="334"/>
                  </a:lnTo>
                  <a:lnTo>
                    <a:pt x="1156" y="289"/>
                  </a:lnTo>
                  <a:lnTo>
                    <a:pt x="1163" y="253"/>
                  </a:lnTo>
                  <a:lnTo>
                    <a:pt x="1170" y="202"/>
                  </a:lnTo>
                  <a:lnTo>
                    <a:pt x="1170" y="173"/>
                  </a:lnTo>
                  <a:lnTo>
                    <a:pt x="1168" y="142"/>
                  </a:lnTo>
                  <a:lnTo>
                    <a:pt x="1166" y="101"/>
                  </a:lnTo>
                  <a:lnTo>
                    <a:pt x="1160" y="75"/>
                  </a:lnTo>
                  <a:lnTo>
                    <a:pt x="1153" y="53"/>
                  </a:lnTo>
                  <a:lnTo>
                    <a:pt x="1143" y="29"/>
                  </a:lnTo>
                  <a:lnTo>
                    <a:pt x="1129" y="5"/>
                  </a:lnTo>
                  <a:lnTo>
                    <a:pt x="1119" y="0"/>
                  </a:lnTo>
                  <a:lnTo>
                    <a:pt x="1115" y="34"/>
                  </a:lnTo>
                  <a:lnTo>
                    <a:pt x="1113" y="62"/>
                  </a:lnTo>
                  <a:lnTo>
                    <a:pt x="1110" y="92"/>
                  </a:lnTo>
                  <a:lnTo>
                    <a:pt x="1105" y="118"/>
                  </a:lnTo>
                  <a:lnTo>
                    <a:pt x="1096" y="146"/>
                  </a:lnTo>
                  <a:lnTo>
                    <a:pt x="1089" y="168"/>
                  </a:lnTo>
                  <a:lnTo>
                    <a:pt x="1077" y="192"/>
                  </a:lnTo>
                  <a:lnTo>
                    <a:pt x="1067" y="205"/>
                  </a:lnTo>
                  <a:lnTo>
                    <a:pt x="1055" y="214"/>
                  </a:lnTo>
                  <a:lnTo>
                    <a:pt x="1043" y="226"/>
                  </a:lnTo>
                  <a:lnTo>
                    <a:pt x="1030" y="235"/>
                  </a:lnTo>
                  <a:lnTo>
                    <a:pt x="1016" y="238"/>
                  </a:lnTo>
                  <a:lnTo>
                    <a:pt x="1004" y="235"/>
                  </a:lnTo>
                  <a:lnTo>
                    <a:pt x="995" y="221"/>
                  </a:lnTo>
                  <a:lnTo>
                    <a:pt x="990" y="207"/>
                  </a:lnTo>
                  <a:lnTo>
                    <a:pt x="992" y="183"/>
                  </a:lnTo>
                  <a:lnTo>
                    <a:pt x="978" y="197"/>
                  </a:lnTo>
                  <a:lnTo>
                    <a:pt x="966" y="219"/>
                  </a:lnTo>
                  <a:lnTo>
                    <a:pt x="951" y="241"/>
                  </a:lnTo>
                  <a:lnTo>
                    <a:pt x="942" y="262"/>
                  </a:lnTo>
                  <a:lnTo>
                    <a:pt x="932" y="277"/>
                  </a:lnTo>
                  <a:lnTo>
                    <a:pt x="927" y="289"/>
                  </a:lnTo>
                  <a:lnTo>
                    <a:pt x="918" y="315"/>
                  </a:lnTo>
                  <a:lnTo>
                    <a:pt x="910" y="341"/>
                  </a:lnTo>
                  <a:lnTo>
                    <a:pt x="900" y="371"/>
                  </a:lnTo>
                  <a:lnTo>
                    <a:pt x="889" y="409"/>
                  </a:lnTo>
                  <a:lnTo>
                    <a:pt x="889" y="361"/>
                  </a:lnTo>
                  <a:lnTo>
                    <a:pt x="891" y="310"/>
                  </a:lnTo>
                  <a:lnTo>
                    <a:pt x="882" y="264"/>
                  </a:lnTo>
                  <a:lnTo>
                    <a:pt x="879" y="243"/>
                  </a:lnTo>
                  <a:lnTo>
                    <a:pt x="869" y="202"/>
                  </a:lnTo>
                  <a:lnTo>
                    <a:pt x="850" y="175"/>
                  </a:lnTo>
                  <a:lnTo>
                    <a:pt x="850" y="226"/>
                  </a:lnTo>
                  <a:lnTo>
                    <a:pt x="843" y="260"/>
                  </a:lnTo>
                  <a:lnTo>
                    <a:pt x="829" y="293"/>
                  </a:lnTo>
                  <a:lnTo>
                    <a:pt x="816" y="317"/>
                  </a:lnTo>
                  <a:lnTo>
                    <a:pt x="800" y="344"/>
                  </a:lnTo>
                  <a:lnTo>
                    <a:pt x="788" y="371"/>
                  </a:lnTo>
                  <a:lnTo>
                    <a:pt x="775" y="404"/>
                  </a:lnTo>
                  <a:lnTo>
                    <a:pt x="763" y="425"/>
                  </a:lnTo>
                  <a:lnTo>
                    <a:pt x="749" y="464"/>
                  </a:lnTo>
                  <a:lnTo>
                    <a:pt x="737" y="500"/>
                  </a:lnTo>
                  <a:lnTo>
                    <a:pt x="730" y="538"/>
                  </a:lnTo>
                  <a:lnTo>
                    <a:pt x="722" y="582"/>
                  </a:lnTo>
                  <a:lnTo>
                    <a:pt x="720" y="611"/>
                  </a:lnTo>
                  <a:lnTo>
                    <a:pt x="716" y="652"/>
                  </a:lnTo>
                  <a:lnTo>
                    <a:pt x="704" y="620"/>
                  </a:lnTo>
                  <a:lnTo>
                    <a:pt x="694" y="601"/>
                  </a:lnTo>
                  <a:lnTo>
                    <a:pt x="689" y="572"/>
                  </a:lnTo>
                  <a:lnTo>
                    <a:pt x="687" y="536"/>
                  </a:lnTo>
                  <a:lnTo>
                    <a:pt x="687" y="493"/>
                  </a:lnTo>
                  <a:lnTo>
                    <a:pt x="684" y="464"/>
                  </a:lnTo>
                  <a:lnTo>
                    <a:pt x="682" y="431"/>
                  </a:lnTo>
                  <a:lnTo>
                    <a:pt x="675" y="409"/>
                  </a:lnTo>
                  <a:lnTo>
                    <a:pt x="660" y="390"/>
                  </a:lnTo>
                  <a:lnTo>
                    <a:pt x="646" y="385"/>
                  </a:lnTo>
                  <a:lnTo>
                    <a:pt x="633" y="382"/>
                  </a:lnTo>
                  <a:lnTo>
                    <a:pt x="614" y="380"/>
                  </a:lnTo>
                  <a:lnTo>
                    <a:pt x="598" y="382"/>
                  </a:lnTo>
                  <a:lnTo>
                    <a:pt x="574" y="406"/>
                  </a:lnTo>
                  <a:lnTo>
                    <a:pt x="586" y="419"/>
                  </a:lnTo>
                  <a:lnTo>
                    <a:pt x="593" y="431"/>
                  </a:lnTo>
                  <a:lnTo>
                    <a:pt x="598" y="454"/>
                  </a:lnTo>
                  <a:lnTo>
                    <a:pt x="598" y="473"/>
                  </a:lnTo>
                  <a:lnTo>
                    <a:pt x="593" y="500"/>
                  </a:lnTo>
                  <a:lnTo>
                    <a:pt x="590" y="514"/>
                  </a:lnTo>
                  <a:lnTo>
                    <a:pt x="585" y="522"/>
                  </a:lnTo>
                  <a:lnTo>
                    <a:pt x="576" y="539"/>
                  </a:lnTo>
                  <a:lnTo>
                    <a:pt x="561" y="560"/>
                  </a:lnTo>
                  <a:lnTo>
                    <a:pt x="552" y="568"/>
                  </a:lnTo>
                  <a:lnTo>
                    <a:pt x="535" y="570"/>
                  </a:lnTo>
                  <a:lnTo>
                    <a:pt x="523" y="568"/>
                  </a:lnTo>
                  <a:lnTo>
                    <a:pt x="508" y="562"/>
                  </a:lnTo>
                  <a:lnTo>
                    <a:pt x="496" y="550"/>
                  </a:lnTo>
                  <a:lnTo>
                    <a:pt x="484" y="541"/>
                  </a:lnTo>
                  <a:lnTo>
                    <a:pt x="479" y="527"/>
                  </a:lnTo>
                  <a:lnTo>
                    <a:pt x="473" y="507"/>
                  </a:lnTo>
                  <a:lnTo>
                    <a:pt x="473" y="481"/>
                  </a:lnTo>
                  <a:lnTo>
                    <a:pt x="470" y="462"/>
                  </a:lnTo>
                  <a:lnTo>
                    <a:pt x="473" y="428"/>
                  </a:lnTo>
                  <a:lnTo>
                    <a:pt x="480" y="397"/>
                  </a:lnTo>
                  <a:lnTo>
                    <a:pt x="487" y="366"/>
                  </a:lnTo>
                  <a:lnTo>
                    <a:pt x="501" y="332"/>
                  </a:lnTo>
                  <a:lnTo>
                    <a:pt x="509" y="303"/>
                  </a:lnTo>
                  <a:lnTo>
                    <a:pt x="520" y="282"/>
                  </a:lnTo>
                  <a:lnTo>
                    <a:pt x="532" y="250"/>
                  </a:lnTo>
                  <a:lnTo>
                    <a:pt x="547" y="221"/>
                  </a:lnTo>
                  <a:lnTo>
                    <a:pt x="528" y="229"/>
                  </a:lnTo>
                  <a:lnTo>
                    <a:pt x="508" y="238"/>
                  </a:lnTo>
                  <a:lnTo>
                    <a:pt x="484" y="253"/>
                  </a:lnTo>
                  <a:lnTo>
                    <a:pt x="463" y="269"/>
                  </a:lnTo>
                  <a:lnTo>
                    <a:pt x="441" y="293"/>
                  </a:lnTo>
                  <a:lnTo>
                    <a:pt x="420" y="320"/>
                  </a:lnTo>
                  <a:lnTo>
                    <a:pt x="402" y="351"/>
                  </a:lnTo>
                  <a:lnTo>
                    <a:pt x="385" y="385"/>
                  </a:lnTo>
                  <a:lnTo>
                    <a:pt x="371" y="418"/>
                  </a:lnTo>
                  <a:lnTo>
                    <a:pt x="354" y="452"/>
                  </a:lnTo>
                  <a:lnTo>
                    <a:pt x="340" y="481"/>
                  </a:lnTo>
                  <a:lnTo>
                    <a:pt x="326" y="514"/>
                  </a:lnTo>
                  <a:lnTo>
                    <a:pt x="311" y="548"/>
                  </a:lnTo>
                  <a:lnTo>
                    <a:pt x="297" y="596"/>
                  </a:lnTo>
                  <a:lnTo>
                    <a:pt x="284" y="656"/>
                  </a:lnTo>
                  <a:lnTo>
                    <a:pt x="268" y="710"/>
                  </a:lnTo>
                  <a:lnTo>
                    <a:pt x="265" y="731"/>
                  </a:lnTo>
                  <a:lnTo>
                    <a:pt x="254" y="779"/>
                  </a:lnTo>
                  <a:lnTo>
                    <a:pt x="249" y="823"/>
                  </a:lnTo>
                  <a:lnTo>
                    <a:pt x="243" y="866"/>
                  </a:lnTo>
                  <a:lnTo>
                    <a:pt x="237" y="935"/>
                  </a:lnTo>
                  <a:lnTo>
                    <a:pt x="237" y="981"/>
                  </a:lnTo>
                  <a:lnTo>
                    <a:pt x="234" y="1055"/>
                  </a:lnTo>
                  <a:lnTo>
                    <a:pt x="231" y="1104"/>
                  </a:lnTo>
                  <a:lnTo>
                    <a:pt x="227" y="1154"/>
                  </a:lnTo>
                  <a:lnTo>
                    <a:pt x="227" y="1188"/>
                  </a:lnTo>
                  <a:lnTo>
                    <a:pt x="219" y="1222"/>
                  </a:lnTo>
                  <a:lnTo>
                    <a:pt x="208" y="1255"/>
                  </a:lnTo>
                  <a:lnTo>
                    <a:pt x="195" y="1281"/>
                  </a:lnTo>
                  <a:lnTo>
                    <a:pt x="191" y="1248"/>
                  </a:lnTo>
                  <a:lnTo>
                    <a:pt x="186" y="1222"/>
                  </a:lnTo>
                  <a:lnTo>
                    <a:pt x="177" y="1193"/>
                  </a:lnTo>
                  <a:lnTo>
                    <a:pt x="167" y="1171"/>
                  </a:lnTo>
                  <a:lnTo>
                    <a:pt x="157" y="1144"/>
                  </a:lnTo>
                  <a:lnTo>
                    <a:pt x="142" y="1123"/>
                  </a:lnTo>
                  <a:lnTo>
                    <a:pt x="126" y="1106"/>
                  </a:lnTo>
                  <a:lnTo>
                    <a:pt x="112" y="1089"/>
                  </a:lnTo>
                  <a:lnTo>
                    <a:pt x="114" y="1210"/>
                  </a:lnTo>
                  <a:lnTo>
                    <a:pt x="112" y="1258"/>
                  </a:lnTo>
                  <a:lnTo>
                    <a:pt x="100" y="1317"/>
                  </a:lnTo>
                  <a:lnTo>
                    <a:pt x="87" y="1358"/>
                  </a:lnTo>
                  <a:lnTo>
                    <a:pt x="75" y="1397"/>
                  </a:lnTo>
                  <a:lnTo>
                    <a:pt x="66" y="1380"/>
                  </a:lnTo>
                  <a:lnTo>
                    <a:pt x="63" y="1352"/>
                  </a:lnTo>
                  <a:lnTo>
                    <a:pt x="61" y="1328"/>
                  </a:lnTo>
                  <a:lnTo>
                    <a:pt x="61" y="1270"/>
                  </a:lnTo>
                  <a:lnTo>
                    <a:pt x="42" y="1315"/>
                  </a:lnTo>
                  <a:lnTo>
                    <a:pt x="30" y="1347"/>
                  </a:lnTo>
                  <a:lnTo>
                    <a:pt x="22" y="1392"/>
                  </a:lnTo>
                  <a:lnTo>
                    <a:pt x="12" y="1429"/>
                  </a:lnTo>
                  <a:lnTo>
                    <a:pt x="5" y="1465"/>
                  </a:lnTo>
                  <a:lnTo>
                    <a:pt x="1" y="1500"/>
                  </a:lnTo>
                  <a:lnTo>
                    <a:pt x="0" y="1541"/>
                  </a:lnTo>
                  <a:lnTo>
                    <a:pt x="3" y="1566"/>
                  </a:lnTo>
                  <a:lnTo>
                    <a:pt x="6" y="1599"/>
                  </a:lnTo>
                  <a:lnTo>
                    <a:pt x="8" y="1635"/>
                  </a:lnTo>
                  <a:lnTo>
                    <a:pt x="12" y="1667"/>
                  </a:lnTo>
                  <a:lnTo>
                    <a:pt x="15" y="1698"/>
                  </a:lnTo>
                  <a:lnTo>
                    <a:pt x="17" y="1743"/>
                  </a:lnTo>
                  <a:lnTo>
                    <a:pt x="13" y="1796"/>
                  </a:lnTo>
                  <a:lnTo>
                    <a:pt x="8" y="1839"/>
                  </a:lnTo>
                  <a:lnTo>
                    <a:pt x="37" y="1847"/>
                  </a:lnTo>
                  <a:lnTo>
                    <a:pt x="75" y="1856"/>
                  </a:lnTo>
                  <a:lnTo>
                    <a:pt x="111" y="1857"/>
                  </a:lnTo>
                  <a:lnTo>
                    <a:pt x="143" y="1852"/>
                  </a:lnTo>
                  <a:lnTo>
                    <a:pt x="164" y="1847"/>
                  </a:lnTo>
                  <a:lnTo>
                    <a:pt x="188" y="1832"/>
                  </a:lnTo>
                  <a:lnTo>
                    <a:pt x="213" y="1813"/>
                  </a:lnTo>
                  <a:lnTo>
                    <a:pt x="237" y="1794"/>
                  </a:lnTo>
                  <a:lnTo>
                    <a:pt x="261" y="1782"/>
                  </a:lnTo>
                  <a:lnTo>
                    <a:pt x="282" y="1774"/>
                  </a:lnTo>
                  <a:lnTo>
                    <a:pt x="301" y="1770"/>
                  </a:lnTo>
                  <a:lnTo>
                    <a:pt x="326" y="1762"/>
                  </a:lnTo>
                  <a:lnTo>
                    <a:pt x="352" y="1753"/>
                  </a:lnTo>
                  <a:lnTo>
                    <a:pt x="376" y="1736"/>
                  </a:lnTo>
                  <a:lnTo>
                    <a:pt x="403" y="1715"/>
                  </a:lnTo>
                  <a:lnTo>
                    <a:pt x="426" y="1691"/>
                  </a:lnTo>
                  <a:lnTo>
                    <a:pt x="472" y="1643"/>
                  </a:lnTo>
                  <a:lnTo>
                    <a:pt x="499" y="1616"/>
                  </a:lnTo>
                  <a:lnTo>
                    <a:pt x="528" y="1602"/>
                  </a:lnTo>
                  <a:lnTo>
                    <a:pt x="566" y="1582"/>
                  </a:lnTo>
                  <a:lnTo>
                    <a:pt x="609" y="1568"/>
                  </a:lnTo>
                  <a:lnTo>
                    <a:pt x="651" y="1570"/>
                  </a:lnTo>
                  <a:lnTo>
                    <a:pt x="768" y="1578"/>
                  </a:lnTo>
                  <a:lnTo>
                    <a:pt x="881" y="1493"/>
                  </a:lnTo>
                  <a:lnTo>
                    <a:pt x="970" y="1419"/>
                  </a:lnTo>
                  <a:lnTo>
                    <a:pt x="1081" y="1441"/>
                  </a:lnTo>
                  <a:lnTo>
                    <a:pt x="1196" y="1426"/>
                  </a:lnTo>
                  <a:lnTo>
                    <a:pt x="1269" y="1330"/>
                  </a:lnTo>
                  <a:close/>
                </a:path>
              </a:pathLst>
            </a:custGeom>
            <a:gradFill rotWithShape="0">
              <a:gsLst>
                <a:gs pos="0">
                  <a:srgbClr val="FF8A33"/>
                </a:gs>
                <a:gs pos="50000">
                  <a:srgbClr val="D60000"/>
                </a:gs>
                <a:gs pos="100000">
                  <a:srgbClr val="FF8A33"/>
                </a:gs>
              </a:gsLst>
              <a:lin ang="5400000" scaled="1"/>
            </a:gradFill>
            <a:ln w="9525">
              <a:noFill/>
              <a:round/>
              <a:headEnd/>
              <a:tailEnd/>
            </a:ln>
          </p:spPr>
          <p:txBody>
            <a:bodyPr/>
            <a:lstStyle/>
            <a:p>
              <a:endParaRPr lang="en-GB"/>
            </a:p>
          </p:txBody>
        </p:sp>
        <p:sp>
          <p:nvSpPr>
            <p:cNvPr id="44074" name="Freeform 140"/>
            <p:cNvSpPr>
              <a:spLocks/>
            </p:cNvSpPr>
            <p:nvPr/>
          </p:nvSpPr>
          <p:spPr bwMode="auto">
            <a:xfrm>
              <a:off x="2315" y="2458"/>
              <a:ext cx="1333" cy="1674"/>
            </a:xfrm>
            <a:custGeom>
              <a:avLst/>
              <a:gdLst>
                <a:gd name="T0" fmla="*/ 1311 w 1333"/>
                <a:gd name="T1" fmla="*/ 1340 h 1674"/>
                <a:gd name="T2" fmla="*/ 1309 w 1333"/>
                <a:gd name="T3" fmla="*/ 1085 h 1674"/>
                <a:gd name="T4" fmla="*/ 1285 w 1333"/>
                <a:gd name="T5" fmla="*/ 880 h 1674"/>
                <a:gd name="T6" fmla="*/ 1321 w 1333"/>
                <a:gd name="T7" fmla="*/ 681 h 1674"/>
                <a:gd name="T8" fmla="*/ 1182 w 1333"/>
                <a:gd name="T9" fmla="*/ 786 h 1674"/>
                <a:gd name="T10" fmla="*/ 1215 w 1333"/>
                <a:gd name="T11" fmla="*/ 351 h 1674"/>
                <a:gd name="T12" fmla="*/ 1194 w 1333"/>
                <a:gd name="T13" fmla="*/ 224 h 1674"/>
                <a:gd name="T14" fmla="*/ 1114 w 1333"/>
                <a:gd name="T15" fmla="*/ 260 h 1674"/>
                <a:gd name="T16" fmla="*/ 1078 w 1333"/>
                <a:gd name="T17" fmla="*/ 104 h 1674"/>
                <a:gd name="T18" fmla="*/ 963 w 1333"/>
                <a:gd name="T19" fmla="*/ 138 h 1674"/>
                <a:gd name="T20" fmla="*/ 895 w 1333"/>
                <a:gd name="T21" fmla="*/ 293 h 1674"/>
                <a:gd name="T22" fmla="*/ 765 w 1333"/>
                <a:gd name="T23" fmla="*/ 322 h 1674"/>
                <a:gd name="T24" fmla="*/ 662 w 1333"/>
                <a:gd name="T25" fmla="*/ 238 h 1674"/>
                <a:gd name="T26" fmla="*/ 606 w 1333"/>
                <a:gd name="T27" fmla="*/ 91 h 1674"/>
                <a:gd name="T28" fmla="*/ 561 w 1333"/>
                <a:gd name="T29" fmla="*/ 89 h 1674"/>
                <a:gd name="T30" fmla="*/ 554 w 1333"/>
                <a:gd name="T31" fmla="*/ 340 h 1674"/>
                <a:gd name="T32" fmla="*/ 678 w 1333"/>
                <a:gd name="T33" fmla="*/ 542 h 1674"/>
                <a:gd name="T34" fmla="*/ 669 w 1333"/>
                <a:gd name="T35" fmla="*/ 623 h 1674"/>
                <a:gd name="T36" fmla="*/ 488 w 1333"/>
                <a:gd name="T37" fmla="*/ 517 h 1674"/>
                <a:gd name="T38" fmla="*/ 354 w 1333"/>
                <a:gd name="T39" fmla="*/ 474 h 1674"/>
                <a:gd name="T40" fmla="*/ 361 w 1333"/>
                <a:gd name="T41" fmla="*/ 618 h 1674"/>
                <a:gd name="T42" fmla="*/ 417 w 1333"/>
                <a:gd name="T43" fmla="*/ 721 h 1674"/>
                <a:gd name="T44" fmla="*/ 414 w 1333"/>
                <a:gd name="T45" fmla="*/ 845 h 1674"/>
                <a:gd name="T46" fmla="*/ 385 w 1333"/>
                <a:gd name="T47" fmla="*/ 912 h 1674"/>
                <a:gd name="T48" fmla="*/ 303 w 1333"/>
                <a:gd name="T49" fmla="*/ 914 h 1674"/>
                <a:gd name="T50" fmla="*/ 287 w 1333"/>
                <a:gd name="T51" fmla="*/ 784 h 1674"/>
                <a:gd name="T52" fmla="*/ 269 w 1333"/>
                <a:gd name="T53" fmla="*/ 688 h 1674"/>
                <a:gd name="T54" fmla="*/ 228 w 1333"/>
                <a:gd name="T55" fmla="*/ 729 h 1674"/>
                <a:gd name="T56" fmla="*/ 195 w 1333"/>
                <a:gd name="T57" fmla="*/ 849 h 1674"/>
                <a:gd name="T58" fmla="*/ 202 w 1333"/>
                <a:gd name="T59" fmla="*/ 916 h 1674"/>
                <a:gd name="T60" fmla="*/ 217 w 1333"/>
                <a:gd name="T61" fmla="*/ 1036 h 1674"/>
                <a:gd name="T62" fmla="*/ 207 w 1333"/>
                <a:gd name="T63" fmla="*/ 1160 h 1674"/>
                <a:gd name="T64" fmla="*/ 168 w 1333"/>
                <a:gd name="T65" fmla="*/ 1210 h 1674"/>
                <a:gd name="T66" fmla="*/ 110 w 1333"/>
                <a:gd name="T67" fmla="*/ 1179 h 1674"/>
                <a:gd name="T68" fmla="*/ 60 w 1333"/>
                <a:gd name="T69" fmla="*/ 1113 h 1674"/>
                <a:gd name="T70" fmla="*/ 34 w 1333"/>
                <a:gd name="T71" fmla="*/ 1039 h 1674"/>
                <a:gd name="T72" fmla="*/ 7 w 1333"/>
                <a:gd name="T73" fmla="*/ 1066 h 1674"/>
                <a:gd name="T74" fmla="*/ 5 w 1333"/>
                <a:gd name="T75" fmla="*/ 1190 h 1674"/>
                <a:gd name="T76" fmla="*/ 68 w 1333"/>
                <a:gd name="T77" fmla="*/ 1361 h 1674"/>
                <a:gd name="T78" fmla="*/ 171 w 1333"/>
                <a:gd name="T79" fmla="*/ 1566 h 1674"/>
                <a:gd name="T80" fmla="*/ 335 w 1333"/>
                <a:gd name="T81" fmla="*/ 1656 h 1674"/>
                <a:gd name="T82" fmla="*/ 469 w 1333"/>
                <a:gd name="T83" fmla="*/ 1662 h 1674"/>
                <a:gd name="T84" fmla="*/ 563 w 1333"/>
                <a:gd name="T85" fmla="*/ 1570 h 1674"/>
                <a:gd name="T86" fmla="*/ 765 w 1333"/>
                <a:gd name="T87" fmla="*/ 1594 h 1674"/>
                <a:gd name="T88" fmla="*/ 912 w 1333"/>
                <a:gd name="T89" fmla="*/ 1568 h 1674"/>
                <a:gd name="T90" fmla="*/ 1177 w 1333"/>
                <a:gd name="T91" fmla="*/ 1551 h 16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3"/>
                <a:gd name="T139" fmla="*/ 0 h 1674"/>
                <a:gd name="T140" fmla="*/ 1333 w 1333"/>
                <a:gd name="T141" fmla="*/ 1674 h 16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3" h="1674">
                  <a:moveTo>
                    <a:pt x="1235" y="1520"/>
                  </a:moveTo>
                  <a:lnTo>
                    <a:pt x="1278" y="1462"/>
                  </a:lnTo>
                  <a:lnTo>
                    <a:pt x="1311" y="1340"/>
                  </a:lnTo>
                  <a:lnTo>
                    <a:pt x="1328" y="1234"/>
                  </a:lnTo>
                  <a:lnTo>
                    <a:pt x="1333" y="1137"/>
                  </a:lnTo>
                  <a:lnTo>
                    <a:pt x="1309" y="1085"/>
                  </a:lnTo>
                  <a:lnTo>
                    <a:pt x="1237" y="1025"/>
                  </a:lnTo>
                  <a:lnTo>
                    <a:pt x="1254" y="960"/>
                  </a:lnTo>
                  <a:lnTo>
                    <a:pt x="1285" y="880"/>
                  </a:lnTo>
                  <a:lnTo>
                    <a:pt x="1302" y="825"/>
                  </a:lnTo>
                  <a:lnTo>
                    <a:pt x="1317" y="755"/>
                  </a:lnTo>
                  <a:lnTo>
                    <a:pt x="1321" y="681"/>
                  </a:lnTo>
                  <a:lnTo>
                    <a:pt x="1309" y="585"/>
                  </a:lnTo>
                  <a:lnTo>
                    <a:pt x="1254" y="666"/>
                  </a:lnTo>
                  <a:lnTo>
                    <a:pt x="1182" y="786"/>
                  </a:lnTo>
                  <a:lnTo>
                    <a:pt x="1146" y="799"/>
                  </a:lnTo>
                  <a:lnTo>
                    <a:pt x="1172" y="573"/>
                  </a:lnTo>
                  <a:lnTo>
                    <a:pt x="1215" y="351"/>
                  </a:lnTo>
                  <a:lnTo>
                    <a:pt x="1278" y="197"/>
                  </a:lnTo>
                  <a:lnTo>
                    <a:pt x="1244" y="200"/>
                  </a:lnTo>
                  <a:lnTo>
                    <a:pt x="1194" y="224"/>
                  </a:lnTo>
                  <a:lnTo>
                    <a:pt x="1148" y="272"/>
                  </a:lnTo>
                  <a:lnTo>
                    <a:pt x="1102" y="340"/>
                  </a:lnTo>
                  <a:lnTo>
                    <a:pt x="1114" y="260"/>
                  </a:lnTo>
                  <a:lnTo>
                    <a:pt x="1110" y="202"/>
                  </a:lnTo>
                  <a:lnTo>
                    <a:pt x="1095" y="150"/>
                  </a:lnTo>
                  <a:lnTo>
                    <a:pt x="1078" y="104"/>
                  </a:lnTo>
                  <a:lnTo>
                    <a:pt x="1015" y="0"/>
                  </a:lnTo>
                  <a:lnTo>
                    <a:pt x="987" y="89"/>
                  </a:lnTo>
                  <a:lnTo>
                    <a:pt x="963" y="138"/>
                  </a:lnTo>
                  <a:lnTo>
                    <a:pt x="950" y="178"/>
                  </a:lnTo>
                  <a:lnTo>
                    <a:pt x="934" y="222"/>
                  </a:lnTo>
                  <a:lnTo>
                    <a:pt x="895" y="293"/>
                  </a:lnTo>
                  <a:lnTo>
                    <a:pt x="861" y="327"/>
                  </a:lnTo>
                  <a:lnTo>
                    <a:pt x="821" y="339"/>
                  </a:lnTo>
                  <a:lnTo>
                    <a:pt x="765" y="322"/>
                  </a:lnTo>
                  <a:lnTo>
                    <a:pt x="731" y="305"/>
                  </a:lnTo>
                  <a:lnTo>
                    <a:pt x="691" y="277"/>
                  </a:lnTo>
                  <a:lnTo>
                    <a:pt x="662" y="238"/>
                  </a:lnTo>
                  <a:lnTo>
                    <a:pt x="638" y="183"/>
                  </a:lnTo>
                  <a:lnTo>
                    <a:pt x="619" y="137"/>
                  </a:lnTo>
                  <a:lnTo>
                    <a:pt x="606" y="91"/>
                  </a:lnTo>
                  <a:lnTo>
                    <a:pt x="592" y="51"/>
                  </a:lnTo>
                  <a:lnTo>
                    <a:pt x="573" y="0"/>
                  </a:lnTo>
                  <a:lnTo>
                    <a:pt x="561" y="89"/>
                  </a:lnTo>
                  <a:lnTo>
                    <a:pt x="551" y="159"/>
                  </a:lnTo>
                  <a:lnTo>
                    <a:pt x="546" y="241"/>
                  </a:lnTo>
                  <a:lnTo>
                    <a:pt x="554" y="340"/>
                  </a:lnTo>
                  <a:lnTo>
                    <a:pt x="583" y="435"/>
                  </a:lnTo>
                  <a:lnTo>
                    <a:pt x="625" y="501"/>
                  </a:lnTo>
                  <a:lnTo>
                    <a:pt x="678" y="542"/>
                  </a:lnTo>
                  <a:lnTo>
                    <a:pt x="703" y="594"/>
                  </a:lnTo>
                  <a:lnTo>
                    <a:pt x="741" y="678"/>
                  </a:lnTo>
                  <a:lnTo>
                    <a:pt x="669" y="623"/>
                  </a:lnTo>
                  <a:lnTo>
                    <a:pt x="594" y="568"/>
                  </a:lnTo>
                  <a:lnTo>
                    <a:pt x="544" y="542"/>
                  </a:lnTo>
                  <a:lnTo>
                    <a:pt x="488" y="517"/>
                  </a:lnTo>
                  <a:lnTo>
                    <a:pt x="438" y="498"/>
                  </a:lnTo>
                  <a:lnTo>
                    <a:pt x="387" y="483"/>
                  </a:lnTo>
                  <a:lnTo>
                    <a:pt x="354" y="474"/>
                  </a:lnTo>
                  <a:lnTo>
                    <a:pt x="351" y="529"/>
                  </a:lnTo>
                  <a:lnTo>
                    <a:pt x="351" y="578"/>
                  </a:lnTo>
                  <a:lnTo>
                    <a:pt x="361" y="618"/>
                  </a:lnTo>
                  <a:lnTo>
                    <a:pt x="375" y="647"/>
                  </a:lnTo>
                  <a:lnTo>
                    <a:pt x="392" y="678"/>
                  </a:lnTo>
                  <a:lnTo>
                    <a:pt x="417" y="721"/>
                  </a:lnTo>
                  <a:lnTo>
                    <a:pt x="424" y="774"/>
                  </a:lnTo>
                  <a:lnTo>
                    <a:pt x="421" y="813"/>
                  </a:lnTo>
                  <a:lnTo>
                    <a:pt x="414" y="845"/>
                  </a:lnTo>
                  <a:lnTo>
                    <a:pt x="406" y="873"/>
                  </a:lnTo>
                  <a:lnTo>
                    <a:pt x="399" y="893"/>
                  </a:lnTo>
                  <a:lnTo>
                    <a:pt x="385" y="912"/>
                  </a:lnTo>
                  <a:lnTo>
                    <a:pt x="373" y="924"/>
                  </a:lnTo>
                  <a:lnTo>
                    <a:pt x="330" y="933"/>
                  </a:lnTo>
                  <a:lnTo>
                    <a:pt x="303" y="914"/>
                  </a:lnTo>
                  <a:lnTo>
                    <a:pt x="291" y="871"/>
                  </a:lnTo>
                  <a:lnTo>
                    <a:pt x="287" y="806"/>
                  </a:lnTo>
                  <a:lnTo>
                    <a:pt x="287" y="784"/>
                  </a:lnTo>
                  <a:lnTo>
                    <a:pt x="282" y="755"/>
                  </a:lnTo>
                  <a:lnTo>
                    <a:pt x="279" y="724"/>
                  </a:lnTo>
                  <a:lnTo>
                    <a:pt x="269" y="688"/>
                  </a:lnTo>
                  <a:lnTo>
                    <a:pt x="258" y="662"/>
                  </a:lnTo>
                  <a:lnTo>
                    <a:pt x="241" y="691"/>
                  </a:lnTo>
                  <a:lnTo>
                    <a:pt x="228" y="729"/>
                  </a:lnTo>
                  <a:lnTo>
                    <a:pt x="209" y="765"/>
                  </a:lnTo>
                  <a:lnTo>
                    <a:pt x="198" y="803"/>
                  </a:lnTo>
                  <a:lnTo>
                    <a:pt x="195" y="849"/>
                  </a:lnTo>
                  <a:lnTo>
                    <a:pt x="197" y="885"/>
                  </a:lnTo>
                  <a:lnTo>
                    <a:pt x="202" y="945"/>
                  </a:lnTo>
                  <a:lnTo>
                    <a:pt x="202" y="916"/>
                  </a:lnTo>
                  <a:lnTo>
                    <a:pt x="210" y="976"/>
                  </a:lnTo>
                  <a:lnTo>
                    <a:pt x="214" y="994"/>
                  </a:lnTo>
                  <a:lnTo>
                    <a:pt x="217" y="1036"/>
                  </a:lnTo>
                  <a:lnTo>
                    <a:pt x="212" y="1095"/>
                  </a:lnTo>
                  <a:lnTo>
                    <a:pt x="212" y="1123"/>
                  </a:lnTo>
                  <a:lnTo>
                    <a:pt x="207" y="1160"/>
                  </a:lnTo>
                  <a:lnTo>
                    <a:pt x="202" y="1188"/>
                  </a:lnTo>
                  <a:lnTo>
                    <a:pt x="188" y="1212"/>
                  </a:lnTo>
                  <a:lnTo>
                    <a:pt x="168" y="1210"/>
                  </a:lnTo>
                  <a:lnTo>
                    <a:pt x="142" y="1208"/>
                  </a:lnTo>
                  <a:lnTo>
                    <a:pt x="125" y="1195"/>
                  </a:lnTo>
                  <a:lnTo>
                    <a:pt x="110" y="1179"/>
                  </a:lnTo>
                  <a:lnTo>
                    <a:pt x="91" y="1166"/>
                  </a:lnTo>
                  <a:lnTo>
                    <a:pt x="75" y="1143"/>
                  </a:lnTo>
                  <a:lnTo>
                    <a:pt x="60" y="1113"/>
                  </a:lnTo>
                  <a:lnTo>
                    <a:pt x="51" y="1095"/>
                  </a:lnTo>
                  <a:lnTo>
                    <a:pt x="41" y="1066"/>
                  </a:lnTo>
                  <a:lnTo>
                    <a:pt x="34" y="1039"/>
                  </a:lnTo>
                  <a:lnTo>
                    <a:pt x="33" y="1001"/>
                  </a:lnTo>
                  <a:lnTo>
                    <a:pt x="15" y="1041"/>
                  </a:lnTo>
                  <a:lnTo>
                    <a:pt x="7" y="1066"/>
                  </a:lnTo>
                  <a:lnTo>
                    <a:pt x="3" y="1099"/>
                  </a:lnTo>
                  <a:lnTo>
                    <a:pt x="0" y="1150"/>
                  </a:lnTo>
                  <a:lnTo>
                    <a:pt x="5" y="1190"/>
                  </a:lnTo>
                  <a:lnTo>
                    <a:pt x="19" y="1234"/>
                  </a:lnTo>
                  <a:lnTo>
                    <a:pt x="39" y="1284"/>
                  </a:lnTo>
                  <a:lnTo>
                    <a:pt x="68" y="1361"/>
                  </a:lnTo>
                  <a:lnTo>
                    <a:pt x="120" y="1448"/>
                  </a:lnTo>
                  <a:lnTo>
                    <a:pt x="157" y="1499"/>
                  </a:lnTo>
                  <a:lnTo>
                    <a:pt x="171" y="1566"/>
                  </a:lnTo>
                  <a:lnTo>
                    <a:pt x="217" y="1602"/>
                  </a:lnTo>
                  <a:lnTo>
                    <a:pt x="277" y="1632"/>
                  </a:lnTo>
                  <a:lnTo>
                    <a:pt x="335" y="1656"/>
                  </a:lnTo>
                  <a:lnTo>
                    <a:pt x="373" y="1650"/>
                  </a:lnTo>
                  <a:lnTo>
                    <a:pt x="409" y="1674"/>
                  </a:lnTo>
                  <a:lnTo>
                    <a:pt x="469" y="1662"/>
                  </a:lnTo>
                  <a:lnTo>
                    <a:pt x="488" y="1671"/>
                  </a:lnTo>
                  <a:lnTo>
                    <a:pt x="536" y="1612"/>
                  </a:lnTo>
                  <a:lnTo>
                    <a:pt x="563" y="1570"/>
                  </a:lnTo>
                  <a:lnTo>
                    <a:pt x="619" y="1600"/>
                  </a:lnTo>
                  <a:lnTo>
                    <a:pt x="698" y="1607"/>
                  </a:lnTo>
                  <a:lnTo>
                    <a:pt x="765" y="1594"/>
                  </a:lnTo>
                  <a:lnTo>
                    <a:pt x="806" y="1566"/>
                  </a:lnTo>
                  <a:lnTo>
                    <a:pt x="844" y="1520"/>
                  </a:lnTo>
                  <a:lnTo>
                    <a:pt x="912" y="1568"/>
                  </a:lnTo>
                  <a:lnTo>
                    <a:pt x="1001" y="1583"/>
                  </a:lnTo>
                  <a:lnTo>
                    <a:pt x="1095" y="1573"/>
                  </a:lnTo>
                  <a:lnTo>
                    <a:pt x="1177" y="1551"/>
                  </a:lnTo>
                  <a:lnTo>
                    <a:pt x="1235" y="1520"/>
                  </a:lnTo>
                  <a:close/>
                </a:path>
              </a:pathLst>
            </a:custGeom>
            <a:gradFill rotWithShape="0">
              <a:gsLst>
                <a:gs pos="0">
                  <a:srgbClr val="FFA833"/>
                </a:gs>
                <a:gs pos="100000">
                  <a:srgbClr val="E00000"/>
                </a:gs>
              </a:gsLst>
              <a:path path="rect">
                <a:fillToRect l="50000" t="50000" r="50000" b="50000"/>
              </a:path>
            </a:gradFill>
            <a:ln w="9525">
              <a:noFill/>
              <a:round/>
              <a:headEnd/>
              <a:tailEnd/>
            </a:ln>
          </p:spPr>
          <p:txBody>
            <a:bodyPr/>
            <a:lstStyle/>
            <a:p>
              <a:endParaRPr lang="en-GB"/>
            </a:p>
          </p:txBody>
        </p:sp>
        <p:sp>
          <p:nvSpPr>
            <p:cNvPr id="44075" name="Freeform 141"/>
            <p:cNvSpPr>
              <a:spLocks/>
            </p:cNvSpPr>
            <p:nvPr/>
          </p:nvSpPr>
          <p:spPr bwMode="auto">
            <a:xfrm>
              <a:off x="2642" y="2887"/>
              <a:ext cx="949" cy="1259"/>
            </a:xfrm>
            <a:custGeom>
              <a:avLst/>
              <a:gdLst>
                <a:gd name="T0" fmla="*/ 910 w 949"/>
                <a:gd name="T1" fmla="*/ 1064 h 1259"/>
                <a:gd name="T2" fmla="*/ 943 w 949"/>
                <a:gd name="T3" fmla="*/ 896 h 1259"/>
                <a:gd name="T4" fmla="*/ 934 w 949"/>
                <a:gd name="T5" fmla="*/ 793 h 1259"/>
                <a:gd name="T6" fmla="*/ 895 w 949"/>
                <a:gd name="T7" fmla="*/ 697 h 1259"/>
                <a:gd name="T8" fmla="*/ 931 w 949"/>
                <a:gd name="T9" fmla="*/ 603 h 1259"/>
                <a:gd name="T10" fmla="*/ 944 w 949"/>
                <a:gd name="T11" fmla="*/ 494 h 1259"/>
                <a:gd name="T12" fmla="*/ 891 w 949"/>
                <a:gd name="T13" fmla="*/ 483 h 1259"/>
                <a:gd name="T14" fmla="*/ 818 w 949"/>
                <a:gd name="T15" fmla="*/ 583 h 1259"/>
                <a:gd name="T16" fmla="*/ 867 w 949"/>
                <a:gd name="T17" fmla="*/ 256 h 1259"/>
                <a:gd name="T18" fmla="*/ 888 w 949"/>
                <a:gd name="T19" fmla="*/ 148 h 1259"/>
                <a:gd name="T20" fmla="*/ 821 w 949"/>
                <a:gd name="T21" fmla="*/ 199 h 1259"/>
                <a:gd name="T22" fmla="*/ 794 w 949"/>
                <a:gd name="T23" fmla="*/ 191 h 1259"/>
                <a:gd name="T24" fmla="*/ 782 w 949"/>
                <a:gd name="T25" fmla="*/ 112 h 1259"/>
                <a:gd name="T26" fmla="*/ 724 w 949"/>
                <a:gd name="T27" fmla="*/ 4 h 1259"/>
                <a:gd name="T28" fmla="*/ 686 w 949"/>
                <a:gd name="T29" fmla="*/ 105 h 1259"/>
                <a:gd name="T30" fmla="*/ 665 w 949"/>
                <a:gd name="T31" fmla="*/ 163 h 1259"/>
                <a:gd name="T32" fmla="*/ 614 w 949"/>
                <a:gd name="T33" fmla="*/ 240 h 1259"/>
                <a:gd name="T34" fmla="*/ 546 w 949"/>
                <a:gd name="T35" fmla="*/ 237 h 1259"/>
                <a:gd name="T36" fmla="*/ 493 w 949"/>
                <a:gd name="T37" fmla="*/ 204 h 1259"/>
                <a:gd name="T38" fmla="*/ 453 w 949"/>
                <a:gd name="T39" fmla="*/ 134 h 1259"/>
                <a:gd name="T40" fmla="*/ 431 w 949"/>
                <a:gd name="T41" fmla="*/ 69 h 1259"/>
                <a:gd name="T42" fmla="*/ 410 w 949"/>
                <a:gd name="T43" fmla="*/ 0 h 1259"/>
                <a:gd name="T44" fmla="*/ 393 w 949"/>
                <a:gd name="T45" fmla="*/ 117 h 1259"/>
                <a:gd name="T46" fmla="*/ 392 w 949"/>
                <a:gd name="T47" fmla="*/ 249 h 1259"/>
                <a:gd name="T48" fmla="*/ 443 w 949"/>
                <a:gd name="T49" fmla="*/ 369 h 1259"/>
                <a:gd name="T50" fmla="*/ 501 w 949"/>
                <a:gd name="T51" fmla="*/ 434 h 1259"/>
                <a:gd name="T52" fmla="*/ 475 w 949"/>
                <a:gd name="T53" fmla="*/ 456 h 1259"/>
                <a:gd name="T54" fmla="*/ 386 w 949"/>
                <a:gd name="T55" fmla="*/ 398 h 1259"/>
                <a:gd name="T56" fmla="*/ 311 w 949"/>
                <a:gd name="T57" fmla="*/ 367 h 1259"/>
                <a:gd name="T58" fmla="*/ 260 w 949"/>
                <a:gd name="T59" fmla="*/ 415 h 1259"/>
                <a:gd name="T60" fmla="*/ 294 w 949"/>
                <a:gd name="T61" fmla="*/ 526 h 1259"/>
                <a:gd name="T62" fmla="*/ 333 w 949"/>
                <a:gd name="T63" fmla="*/ 596 h 1259"/>
                <a:gd name="T64" fmla="*/ 333 w 949"/>
                <a:gd name="T65" fmla="*/ 632 h 1259"/>
                <a:gd name="T66" fmla="*/ 303 w 949"/>
                <a:gd name="T67" fmla="*/ 663 h 1259"/>
                <a:gd name="T68" fmla="*/ 236 w 949"/>
                <a:gd name="T69" fmla="*/ 684 h 1259"/>
                <a:gd name="T70" fmla="*/ 205 w 949"/>
                <a:gd name="T71" fmla="*/ 637 h 1259"/>
                <a:gd name="T72" fmla="*/ 198 w 949"/>
                <a:gd name="T73" fmla="*/ 529 h 1259"/>
                <a:gd name="T74" fmla="*/ 156 w 949"/>
                <a:gd name="T75" fmla="*/ 538 h 1259"/>
                <a:gd name="T76" fmla="*/ 138 w 949"/>
                <a:gd name="T77" fmla="*/ 648 h 1259"/>
                <a:gd name="T78" fmla="*/ 149 w 949"/>
                <a:gd name="T79" fmla="*/ 797 h 1259"/>
                <a:gd name="T80" fmla="*/ 99 w 949"/>
                <a:gd name="T81" fmla="*/ 879 h 1259"/>
                <a:gd name="T82" fmla="*/ 51 w 949"/>
                <a:gd name="T83" fmla="*/ 834 h 1259"/>
                <a:gd name="T84" fmla="*/ 17 w 949"/>
                <a:gd name="T85" fmla="*/ 731 h 1259"/>
                <a:gd name="T86" fmla="*/ 0 w 949"/>
                <a:gd name="T87" fmla="*/ 832 h 1259"/>
                <a:gd name="T88" fmla="*/ 25 w 949"/>
                <a:gd name="T89" fmla="*/ 935 h 1259"/>
                <a:gd name="T90" fmla="*/ 82 w 949"/>
                <a:gd name="T91" fmla="*/ 1053 h 1259"/>
                <a:gd name="T92" fmla="*/ 120 w 949"/>
                <a:gd name="T93" fmla="*/ 1141 h 1259"/>
                <a:gd name="T94" fmla="*/ 147 w 949"/>
                <a:gd name="T95" fmla="*/ 1247 h 1259"/>
                <a:gd name="T96" fmla="*/ 229 w 949"/>
                <a:gd name="T97" fmla="*/ 1259 h 1259"/>
                <a:gd name="T98" fmla="*/ 313 w 949"/>
                <a:gd name="T99" fmla="*/ 1235 h 1259"/>
                <a:gd name="T100" fmla="*/ 381 w 949"/>
                <a:gd name="T101" fmla="*/ 1175 h 1259"/>
                <a:gd name="T102" fmla="*/ 441 w 949"/>
                <a:gd name="T103" fmla="*/ 1166 h 1259"/>
                <a:gd name="T104" fmla="*/ 542 w 949"/>
                <a:gd name="T105" fmla="*/ 1159 h 1259"/>
                <a:gd name="T106" fmla="*/ 602 w 949"/>
                <a:gd name="T107" fmla="*/ 1106 h 1259"/>
                <a:gd name="T108" fmla="*/ 712 w 949"/>
                <a:gd name="T109" fmla="*/ 1149 h 1259"/>
                <a:gd name="T110" fmla="*/ 836 w 949"/>
                <a:gd name="T111" fmla="*/ 1127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9"/>
                <a:gd name="T169" fmla="*/ 0 h 1259"/>
                <a:gd name="T170" fmla="*/ 949 w 949"/>
                <a:gd name="T171" fmla="*/ 1259 h 1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9" h="1259">
                  <a:moveTo>
                    <a:pt x="879" y="1105"/>
                  </a:moveTo>
                  <a:lnTo>
                    <a:pt x="910" y="1064"/>
                  </a:lnTo>
                  <a:lnTo>
                    <a:pt x="932" y="976"/>
                  </a:lnTo>
                  <a:lnTo>
                    <a:pt x="943" y="896"/>
                  </a:lnTo>
                  <a:lnTo>
                    <a:pt x="949" y="826"/>
                  </a:lnTo>
                  <a:lnTo>
                    <a:pt x="934" y="793"/>
                  </a:lnTo>
                  <a:lnTo>
                    <a:pt x="883" y="745"/>
                  </a:lnTo>
                  <a:lnTo>
                    <a:pt x="895" y="697"/>
                  </a:lnTo>
                  <a:lnTo>
                    <a:pt x="917" y="637"/>
                  </a:lnTo>
                  <a:lnTo>
                    <a:pt x="931" y="603"/>
                  </a:lnTo>
                  <a:lnTo>
                    <a:pt x="941" y="552"/>
                  </a:lnTo>
                  <a:lnTo>
                    <a:pt x="944" y="494"/>
                  </a:lnTo>
                  <a:lnTo>
                    <a:pt x="932" y="427"/>
                  </a:lnTo>
                  <a:lnTo>
                    <a:pt x="891" y="483"/>
                  </a:lnTo>
                  <a:lnTo>
                    <a:pt x="843" y="576"/>
                  </a:lnTo>
                  <a:lnTo>
                    <a:pt x="818" y="583"/>
                  </a:lnTo>
                  <a:lnTo>
                    <a:pt x="836" y="418"/>
                  </a:lnTo>
                  <a:lnTo>
                    <a:pt x="867" y="256"/>
                  </a:lnTo>
                  <a:lnTo>
                    <a:pt x="913" y="146"/>
                  </a:lnTo>
                  <a:lnTo>
                    <a:pt x="888" y="148"/>
                  </a:lnTo>
                  <a:lnTo>
                    <a:pt x="850" y="165"/>
                  </a:lnTo>
                  <a:lnTo>
                    <a:pt x="821" y="199"/>
                  </a:lnTo>
                  <a:lnTo>
                    <a:pt x="787" y="249"/>
                  </a:lnTo>
                  <a:lnTo>
                    <a:pt x="794" y="191"/>
                  </a:lnTo>
                  <a:lnTo>
                    <a:pt x="792" y="148"/>
                  </a:lnTo>
                  <a:lnTo>
                    <a:pt x="782" y="112"/>
                  </a:lnTo>
                  <a:lnTo>
                    <a:pt x="768" y="76"/>
                  </a:lnTo>
                  <a:lnTo>
                    <a:pt x="724" y="4"/>
                  </a:lnTo>
                  <a:lnTo>
                    <a:pt x="703" y="66"/>
                  </a:lnTo>
                  <a:lnTo>
                    <a:pt x="686" y="105"/>
                  </a:lnTo>
                  <a:lnTo>
                    <a:pt x="677" y="131"/>
                  </a:lnTo>
                  <a:lnTo>
                    <a:pt x="665" y="163"/>
                  </a:lnTo>
                  <a:lnTo>
                    <a:pt x="640" y="214"/>
                  </a:lnTo>
                  <a:lnTo>
                    <a:pt x="614" y="240"/>
                  </a:lnTo>
                  <a:lnTo>
                    <a:pt x="588" y="249"/>
                  </a:lnTo>
                  <a:lnTo>
                    <a:pt x="546" y="237"/>
                  </a:lnTo>
                  <a:lnTo>
                    <a:pt x="518" y="221"/>
                  </a:lnTo>
                  <a:lnTo>
                    <a:pt x="493" y="204"/>
                  </a:lnTo>
                  <a:lnTo>
                    <a:pt x="470" y="173"/>
                  </a:lnTo>
                  <a:lnTo>
                    <a:pt x="453" y="134"/>
                  </a:lnTo>
                  <a:lnTo>
                    <a:pt x="440" y="101"/>
                  </a:lnTo>
                  <a:lnTo>
                    <a:pt x="431" y="69"/>
                  </a:lnTo>
                  <a:lnTo>
                    <a:pt x="421" y="38"/>
                  </a:lnTo>
                  <a:lnTo>
                    <a:pt x="410" y="0"/>
                  </a:lnTo>
                  <a:lnTo>
                    <a:pt x="400" y="69"/>
                  </a:lnTo>
                  <a:lnTo>
                    <a:pt x="393" y="117"/>
                  </a:lnTo>
                  <a:lnTo>
                    <a:pt x="388" y="179"/>
                  </a:lnTo>
                  <a:lnTo>
                    <a:pt x="392" y="249"/>
                  </a:lnTo>
                  <a:lnTo>
                    <a:pt x="414" y="319"/>
                  </a:lnTo>
                  <a:lnTo>
                    <a:pt x="443" y="369"/>
                  </a:lnTo>
                  <a:lnTo>
                    <a:pt x="482" y="398"/>
                  </a:lnTo>
                  <a:lnTo>
                    <a:pt x="501" y="434"/>
                  </a:lnTo>
                  <a:lnTo>
                    <a:pt x="529" y="494"/>
                  </a:lnTo>
                  <a:lnTo>
                    <a:pt x="475" y="456"/>
                  </a:lnTo>
                  <a:lnTo>
                    <a:pt x="421" y="418"/>
                  </a:lnTo>
                  <a:lnTo>
                    <a:pt x="386" y="398"/>
                  </a:lnTo>
                  <a:lnTo>
                    <a:pt x="344" y="379"/>
                  </a:lnTo>
                  <a:lnTo>
                    <a:pt x="311" y="367"/>
                  </a:lnTo>
                  <a:lnTo>
                    <a:pt x="251" y="350"/>
                  </a:lnTo>
                  <a:lnTo>
                    <a:pt x="260" y="415"/>
                  </a:lnTo>
                  <a:lnTo>
                    <a:pt x="270" y="466"/>
                  </a:lnTo>
                  <a:lnTo>
                    <a:pt x="294" y="526"/>
                  </a:lnTo>
                  <a:lnTo>
                    <a:pt x="315" y="559"/>
                  </a:lnTo>
                  <a:lnTo>
                    <a:pt x="333" y="596"/>
                  </a:lnTo>
                  <a:lnTo>
                    <a:pt x="339" y="610"/>
                  </a:lnTo>
                  <a:lnTo>
                    <a:pt x="333" y="632"/>
                  </a:lnTo>
                  <a:lnTo>
                    <a:pt x="327" y="648"/>
                  </a:lnTo>
                  <a:lnTo>
                    <a:pt x="303" y="663"/>
                  </a:lnTo>
                  <a:lnTo>
                    <a:pt x="272" y="677"/>
                  </a:lnTo>
                  <a:lnTo>
                    <a:pt x="236" y="684"/>
                  </a:lnTo>
                  <a:lnTo>
                    <a:pt x="214" y="668"/>
                  </a:lnTo>
                  <a:lnTo>
                    <a:pt x="205" y="637"/>
                  </a:lnTo>
                  <a:lnTo>
                    <a:pt x="197" y="581"/>
                  </a:lnTo>
                  <a:lnTo>
                    <a:pt x="198" y="529"/>
                  </a:lnTo>
                  <a:lnTo>
                    <a:pt x="181" y="483"/>
                  </a:lnTo>
                  <a:lnTo>
                    <a:pt x="156" y="538"/>
                  </a:lnTo>
                  <a:lnTo>
                    <a:pt x="140" y="588"/>
                  </a:lnTo>
                  <a:lnTo>
                    <a:pt x="138" y="648"/>
                  </a:lnTo>
                  <a:lnTo>
                    <a:pt x="149" y="704"/>
                  </a:lnTo>
                  <a:lnTo>
                    <a:pt x="149" y="797"/>
                  </a:lnTo>
                  <a:lnTo>
                    <a:pt x="132" y="882"/>
                  </a:lnTo>
                  <a:lnTo>
                    <a:pt x="99" y="879"/>
                  </a:lnTo>
                  <a:lnTo>
                    <a:pt x="72" y="863"/>
                  </a:lnTo>
                  <a:lnTo>
                    <a:pt x="51" y="834"/>
                  </a:lnTo>
                  <a:lnTo>
                    <a:pt x="32" y="793"/>
                  </a:lnTo>
                  <a:lnTo>
                    <a:pt x="17" y="731"/>
                  </a:lnTo>
                  <a:lnTo>
                    <a:pt x="2" y="779"/>
                  </a:lnTo>
                  <a:lnTo>
                    <a:pt x="0" y="832"/>
                  </a:lnTo>
                  <a:lnTo>
                    <a:pt x="8" y="899"/>
                  </a:lnTo>
                  <a:lnTo>
                    <a:pt x="25" y="935"/>
                  </a:lnTo>
                  <a:lnTo>
                    <a:pt x="46" y="990"/>
                  </a:lnTo>
                  <a:lnTo>
                    <a:pt x="82" y="1053"/>
                  </a:lnTo>
                  <a:lnTo>
                    <a:pt x="111" y="1093"/>
                  </a:lnTo>
                  <a:lnTo>
                    <a:pt x="120" y="1141"/>
                  </a:lnTo>
                  <a:lnTo>
                    <a:pt x="113" y="1226"/>
                  </a:lnTo>
                  <a:lnTo>
                    <a:pt x="147" y="1247"/>
                  </a:lnTo>
                  <a:lnTo>
                    <a:pt x="186" y="1259"/>
                  </a:lnTo>
                  <a:lnTo>
                    <a:pt x="229" y="1259"/>
                  </a:lnTo>
                  <a:lnTo>
                    <a:pt x="272" y="1252"/>
                  </a:lnTo>
                  <a:lnTo>
                    <a:pt x="313" y="1235"/>
                  </a:lnTo>
                  <a:lnTo>
                    <a:pt x="345" y="1214"/>
                  </a:lnTo>
                  <a:lnTo>
                    <a:pt x="381" y="1175"/>
                  </a:lnTo>
                  <a:lnTo>
                    <a:pt x="402" y="1141"/>
                  </a:lnTo>
                  <a:lnTo>
                    <a:pt x="441" y="1166"/>
                  </a:lnTo>
                  <a:lnTo>
                    <a:pt x="498" y="1170"/>
                  </a:lnTo>
                  <a:lnTo>
                    <a:pt x="542" y="1159"/>
                  </a:lnTo>
                  <a:lnTo>
                    <a:pt x="573" y="1139"/>
                  </a:lnTo>
                  <a:lnTo>
                    <a:pt x="602" y="1106"/>
                  </a:lnTo>
                  <a:lnTo>
                    <a:pt x="648" y="1141"/>
                  </a:lnTo>
                  <a:lnTo>
                    <a:pt x="712" y="1149"/>
                  </a:lnTo>
                  <a:lnTo>
                    <a:pt x="778" y="1141"/>
                  </a:lnTo>
                  <a:lnTo>
                    <a:pt x="836" y="1127"/>
                  </a:lnTo>
                  <a:lnTo>
                    <a:pt x="879" y="1105"/>
                  </a:lnTo>
                  <a:close/>
                </a:path>
              </a:pathLst>
            </a:custGeom>
            <a:gradFill rotWithShape="0">
              <a:gsLst>
                <a:gs pos="0">
                  <a:schemeClr val="tx2"/>
                </a:gs>
                <a:gs pos="100000">
                  <a:srgbClr val="F20202"/>
                </a:gs>
              </a:gsLst>
              <a:lin ang="2700000" scaled="1"/>
            </a:gradFill>
            <a:ln w="9525">
              <a:noFill/>
              <a:round/>
              <a:headEnd/>
              <a:tailEnd/>
            </a:ln>
          </p:spPr>
          <p:txBody>
            <a:bodyPr/>
            <a:lstStyle/>
            <a:p>
              <a:endParaRPr lang="en-GB"/>
            </a:p>
          </p:txBody>
        </p:sp>
        <p:sp>
          <p:nvSpPr>
            <p:cNvPr id="44076" name="Freeform 142"/>
            <p:cNvSpPr>
              <a:spLocks/>
            </p:cNvSpPr>
            <p:nvPr/>
          </p:nvSpPr>
          <p:spPr bwMode="auto">
            <a:xfrm>
              <a:off x="2844" y="3347"/>
              <a:ext cx="575" cy="762"/>
            </a:xfrm>
            <a:custGeom>
              <a:avLst/>
              <a:gdLst>
                <a:gd name="T0" fmla="*/ 551 w 575"/>
                <a:gd name="T1" fmla="*/ 642 h 762"/>
                <a:gd name="T2" fmla="*/ 573 w 575"/>
                <a:gd name="T3" fmla="*/ 544 h 762"/>
                <a:gd name="T4" fmla="*/ 564 w 575"/>
                <a:gd name="T5" fmla="*/ 478 h 762"/>
                <a:gd name="T6" fmla="*/ 542 w 575"/>
                <a:gd name="T7" fmla="*/ 423 h 762"/>
                <a:gd name="T8" fmla="*/ 563 w 575"/>
                <a:gd name="T9" fmla="*/ 363 h 762"/>
                <a:gd name="T10" fmla="*/ 573 w 575"/>
                <a:gd name="T11" fmla="*/ 298 h 762"/>
                <a:gd name="T12" fmla="*/ 540 w 575"/>
                <a:gd name="T13" fmla="*/ 294 h 762"/>
                <a:gd name="T14" fmla="*/ 496 w 575"/>
                <a:gd name="T15" fmla="*/ 353 h 762"/>
                <a:gd name="T16" fmla="*/ 527 w 575"/>
                <a:gd name="T17" fmla="*/ 154 h 762"/>
                <a:gd name="T18" fmla="*/ 539 w 575"/>
                <a:gd name="T19" fmla="*/ 91 h 762"/>
                <a:gd name="T20" fmla="*/ 496 w 575"/>
                <a:gd name="T21" fmla="*/ 118 h 762"/>
                <a:gd name="T22" fmla="*/ 481 w 575"/>
                <a:gd name="T23" fmla="*/ 113 h 762"/>
                <a:gd name="T24" fmla="*/ 474 w 575"/>
                <a:gd name="T25" fmla="*/ 67 h 762"/>
                <a:gd name="T26" fmla="*/ 438 w 575"/>
                <a:gd name="T27" fmla="*/ 2 h 762"/>
                <a:gd name="T28" fmla="*/ 416 w 575"/>
                <a:gd name="T29" fmla="*/ 62 h 762"/>
                <a:gd name="T30" fmla="*/ 402 w 575"/>
                <a:gd name="T31" fmla="*/ 97 h 762"/>
                <a:gd name="T32" fmla="*/ 373 w 575"/>
                <a:gd name="T33" fmla="*/ 142 h 762"/>
                <a:gd name="T34" fmla="*/ 330 w 575"/>
                <a:gd name="T35" fmla="*/ 140 h 762"/>
                <a:gd name="T36" fmla="*/ 297 w 575"/>
                <a:gd name="T37" fmla="*/ 120 h 762"/>
                <a:gd name="T38" fmla="*/ 274 w 575"/>
                <a:gd name="T39" fmla="*/ 80 h 762"/>
                <a:gd name="T40" fmla="*/ 260 w 575"/>
                <a:gd name="T41" fmla="*/ 43 h 762"/>
                <a:gd name="T42" fmla="*/ 246 w 575"/>
                <a:gd name="T43" fmla="*/ 0 h 762"/>
                <a:gd name="T44" fmla="*/ 238 w 575"/>
                <a:gd name="T45" fmla="*/ 70 h 762"/>
                <a:gd name="T46" fmla="*/ 238 w 575"/>
                <a:gd name="T47" fmla="*/ 147 h 762"/>
                <a:gd name="T48" fmla="*/ 268 w 575"/>
                <a:gd name="T49" fmla="*/ 222 h 762"/>
                <a:gd name="T50" fmla="*/ 301 w 575"/>
                <a:gd name="T51" fmla="*/ 262 h 762"/>
                <a:gd name="T52" fmla="*/ 287 w 575"/>
                <a:gd name="T53" fmla="*/ 274 h 762"/>
                <a:gd name="T54" fmla="*/ 234 w 575"/>
                <a:gd name="T55" fmla="*/ 240 h 762"/>
                <a:gd name="T56" fmla="*/ 188 w 575"/>
                <a:gd name="T57" fmla="*/ 219 h 762"/>
                <a:gd name="T58" fmla="*/ 155 w 575"/>
                <a:gd name="T59" fmla="*/ 250 h 762"/>
                <a:gd name="T60" fmla="*/ 176 w 575"/>
                <a:gd name="T61" fmla="*/ 318 h 762"/>
                <a:gd name="T62" fmla="*/ 202 w 575"/>
                <a:gd name="T63" fmla="*/ 359 h 762"/>
                <a:gd name="T64" fmla="*/ 200 w 575"/>
                <a:gd name="T65" fmla="*/ 383 h 762"/>
                <a:gd name="T66" fmla="*/ 183 w 575"/>
                <a:gd name="T67" fmla="*/ 400 h 762"/>
                <a:gd name="T68" fmla="*/ 140 w 575"/>
                <a:gd name="T69" fmla="*/ 411 h 762"/>
                <a:gd name="T70" fmla="*/ 123 w 575"/>
                <a:gd name="T71" fmla="*/ 383 h 762"/>
                <a:gd name="T72" fmla="*/ 116 w 575"/>
                <a:gd name="T73" fmla="*/ 322 h 762"/>
                <a:gd name="T74" fmla="*/ 90 w 575"/>
                <a:gd name="T75" fmla="*/ 325 h 762"/>
                <a:gd name="T76" fmla="*/ 80 w 575"/>
                <a:gd name="T77" fmla="*/ 392 h 762"/>
                <a:gd name="T78" fmla="*/ 89 w 575"/>
                <a:gd name="T79" fmla="*/ 479 h 762"/>
                <a:gd name="T80" fmla="*/ 58 w 575"/>
                <a:gd name="T81" fmla="*/ 529 h 762"/>
                <a:gd name="T82" fmla="*/ 27 w 575"/>
                <a:gd name="T83" fmla="*/ 502 h 762"/>
                <a:gd name="T84" fmla="*/ 12 w 575"/>
                <a:gd name="T85" fmla="*/ 443 h 762"/>
                <a:gd name="T86" fmla="*/ 0 w 575"/>
                <a:gd name="T87" fmla="*/ 502 h 762"/>
                <a:gd name="T88" fmla="*/ 12 w 575"/>
                <a:gd name="T89" fmla="*/ 567 h 762"/>
                <a:gd name="T90" fmla="*/ 48 w 575"/>
                <a:gd name="T91" fmla="*/ 637 h 762"/>
                <a:gd name="T92" fmla="*/ 70 w 575"/>
                <a:gd name="T93" fmla="*/ 690 h 762"/>
                <a:gd name="T94" fmla="*/ 87 w 575"/>
                <a:gd name="T95" fmla="*/ 755 h 762"/>
                <a:gd name="T96" fmla="*/ 137 w 575"/>
                <a:gd name="T97" fmla="*/ 762 h 762"/>
                <a:gd name="T98" fmla="*/ 186 w 575"/>
                <a:gd name="T99" fmla="*/ 748 h 762"/>
                <a:gd name="T100" fmla="*/ 229 w 575"/>
                <a:gd name="T101" fmla="*/ 710 h 762"/>
                <a:gd name="T102" fmla="*/ 265 w 575"/>
                <a:gd name="T103" fmla="*/ 704 h 762"/>
                <a:gd name="T104" fmla="*/ 328 w 575"/>
                <a:gd name="T105" fmla="*/ 700 h 762"/>
                <a:gd name="T106" fmla="*/ 362 w 575"/>
                <a:gd name="T107" fmla="*/ 669 h 762"/>
                <a:gd name="T108" fmla="*/ 429 w 575"/>
                <a:gd name="T109" fmla="*/ 695 h 762"/>
                <a:gd name="T110" fmla="*/ 506 w 575"/>
                <a:gd name="T111" fmla="*/ 683 h 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762"/>
                <a:gd name="T170" fmla="*/ 575 w 575"/>
                <a:gd name="T171" fmla="*/ 762 h 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762">
                  <a:moveTo>
                    <a:pt x="534" y="669"/>
                  </a:moveTo>
                  <a:lnTo>
                    <a:pt x="551" y="642"/>
                  </a:lnTo>
                  <a:lnTo>
                    <a:pt x="564" y="592"/>
                  </a:lnTo>
                  <a:lnTo>
                    <a:pt x="573" y="544"/>
                  </a:lnTo>
                  <a:lnTo>
                    <a:pt x="575" y="502"/>
                  </a:lnTo>
                  <a:lnTo>
                    <a:pt x="564" y="478"/>
                  </a:lnTo>
                  <a:lnTo>
                    <a:pt x="535" y="452"/>
                  </a:lnTo>
                  <a:lnTo>
                    <a:pt x="542" y="423"/>
                  </a:lnTo>
                  <a:lnTo>
                    <a:pt x="556" y="389"/>
                  </a:lnTo>
                  <a:lnTo>
                    <a:pt x="563" y="363"/>
                  </a:lnTo>
                  <a:lnTo>
                    <a:pt x="570" y="332"/>
                  </a:lnTo>
                  <a:lnTo>
                    <a:pt x="573" y="298"/>
                  </a:lnTo>
                  <a:lnTo>
                    <a:pt x="566" y="257"/>
                  </a:lnTo>
                  <a:lnTo>
                    <a:pt x="540" y="294"/>
                  </a:lnTo>
                  <a:lnTo>
                    <a:pt x="510" y="346"/>
                  </a:lnTo>
                  <a:lnTo>
                    <a:pt x="496" y="353"/>
                  </a:lnTo>
                  <a:lnTo>
                    <a:pt x="506" y="253"/>
                  </a:lnTo>
                  <a:lnTo>
                    <a:pt x="527" y="154"/>
                  </a:lnTo>
                  <a:lnTo>
                    <a:pt x="551" y="89"/>
                  </a:lnTo>
                  <a:lnTo>
                    <a:pt x="539" y="91"/>
                  </a:lnTo>
                  <a:lnTo>
                    <a:pt x="516" y="99"/>
                  </a:lnTo>
                  <a:lnTo>
                    <a:pt x="496" y="118"/>
                  </a:lnTo>
                  <a:lnTo>
                    <a:pt x="477" y="149"/>
                  </a:lnTo>
                  <a:lnTo>
                    <a:pt x="481" y="113"/>
                  </a:lnTo>
                  <a:lnTo>
                    <a:pt x="481" y="89"/>
                  </a:lnTo>
                  <a:lnTo>
                    <a:pt x="474" y="67"/>
                  </a:lnTo>
                  <a:lnTo>
                    <a:pt x="465" y="46"/>
                  </a:lnTo>
                  <a:lnTo>
                    <a:pt x="438" y="2"/>
                  </a:lnTo>
                  <a:lnTo>
                    <a:pt x="424" y="39"/>
                  </a:lnTo>
                  <a:lnTo>
                    <a:pt x="416" y="62"/>
                  </a:lnTo>
                  <a:lnTo>
                    <a:pt x="409" y="79"/>
                  </a:lnTo>
                  <a:lnTo>
                    <a:pt x="402" y="97"/>
                  </a:lnTo>
                  <a:lnTo>
                    <a:pt x="388" y="127"/>
                  </a:lnTo>
                  <a:lnTo>
                    <a:pt x="373" y="142"/>
                  </a:lnTo>
                  <a:lnTo>
                    <a:pt x="354" y="147"/>
                  </a:lnTo>
                  <a:lnTo>
                    <a:pt x="330" y="140"/>
                  </a:lnTo>
                  <a:lnTo>
                    <a:pt x="316" y="132"/>
                  </a:lnTo>
                  <a:lnTo>
                    <a:pt x="297" y="120"/>
                  </a:lnTo>
                  <a:lnTo>
                    <a:pt x="285" y="103"/>
                  </a:lnTo>
                  <a:lnTo>
                    <a:pt x="274" y="80"/>
                  </a:lnTo>
                  <a:lnTo>
                    <a:pt x="267" y="60"/>
                  </a:lnTo>
                  <a:lnTo>
                    <a:pt x="260" y="43"/>
                  </a:lnTo>
                  <a:lnTo>
                    <a:pt x="255" y="24"/>
                  </a:lnTo>
                  <a:lnTo>
                    <a:pt x="246" y="0"/>
                  </a:lnTo>
                  <a:lnTo>
                    <a:pt x="241" y="39"/>
                  </a:lnTo>
                  <a:lnTo>
                    <a:pt x="238" y="70"/>
                  </a:lnTo>
                  <a:lnTo>
                    <a:pt x="234" y="104"/>
                  </a:lnTo>
                  <a:lnTo>
                    <a:pt x="238" y="147"/>
                  </a:lnTo>
                  <a:lnTo>
                    <a:pt x="251" y="193"/>
                  </a:lnTo>
                  <a:lnTo>
                    <a:pt x="268" y="222"/>
                  </a:lnTo>
                  <a:lnTo>
                    <a:pt x="291" y="238"/>
                  </a:lnTo>
                  <a:lnTo>
                    <a:pt x="301" y="262"/>
                  </a:lnTo>
                  <a:lnTo>
                    <a:pt x="318" y="298"/>
                  </a:lnTo>
                  <a:lnTo>
                    <a:pt x="287" y="274"/>
                  </a:lnTo>
                  <a:lnTo>
                    <a:pt x="255" y="250"/>
                  </a:lnTo>
                  <a:lnTo>
                    <a:pt x="234" y="240"/>
                  </a:lnTo>
                  <a:lnTo>
                    <a:pt x="208" y="229"/>
                  </a:lnTo>
                  <a:lnTo>
                    <a:pt x="188" y="219"/>
                  </a:lnTo>
                  <a:lnTo>
                    <a:pt x="152" y="209"/>
                  </a:lnTo>
                  <a:lnTo>
                    <a:pt x="155" y="250"/>
                  </a:lnTo>
                  <a:lnTo>
                    <a:pt x="159" y="284"/>
                  </a:lnTo>
                  <a:lnTo>
                    <a:pt x="176" y="318"/>
                  </a:lnTo>
                  <a:lnTo>
                    <a:pt x="188" y="337"/>
                  </a:lnTo>
                  <a:lnTo>
                    <a:pt x="202" y="359"/>
                  </a:lnTo>
                  <a:lnTo>
                    <a:pt x="205" y="366"/>
                  </a:lnTo>
                  <a:lnTo>
                    <a:pt x="200" y="383"/>
                  </a:lnTo>
                  <a:lnTo>
                    <a:pt x="197" y="394"/>
                  </a:lnTo>
                  <a:lnTo>
                    <a:pt x="183" y="400"/>
                  </a:lnTo>
                  <a:lnTo>
                    <a:pt x="162" y="409"/>
                  </a:lnTo>
                  <a:lnTo>
                    <a:pt x="140" y="411"/>
                  </a:lnTo>
                  <a:lnTo>
                    <a:pt x="125" y="406"/>
                  </a:lnTo>
                  <a:lnTo>
                    <a:pt x="123" y="383"/>
                  </a:lnTo>
                  <a:lnTo>
                    <a:pt x="116" y="351"/>
                  </a:lnTo>
                  <a:lnTo>
                    <a:pt x="116" y="322"/>
                  </a:lnTo>
                  <a:lnTo>
                    <a:pt x="108" y="293"/>
                  </a:lnTo>
                  <a:lnTo>
                    <a:pt x="90" y="325"/>
                  </a:lnTo>
                  <a:lnTo>
                    <a:pt x="82" y="356"/>
                  </a:lnTo>
                  <a:lnTo>
                    <a:pt x="80" y="392"/>
                  </a:lnTo>
                  <a:lnTo>
                    <a:pt x="87" y="424"/>
                  </a:lnTo>
                  <a:lnTo>
                    <a:pt x="89" y="479"/>
                  </a:lnTo>
                  <a:lnTo>
                    <a:pt x="78" y="532"/>
                  </a:lnTo>
                  <a:lnTo>
                    <a:pt x="58" y="529"/>
                  </a:lnTo>
                  <a:lnTo>
                    <a:pt x="39" y="520"/>
                  </a:lnTo>
                  <a:lnTo>
                    <a:pt x="27" y="502"/>
                  </a:lnTo>
                  <a:lnTo>
                    <a:pt x="17" y="479"/>
                  </a:lnTo>
                  <a:lnTo>
                    <a:pt x="12" y="443"/>
                  </a:lnTo>
                  <a:lnTo>
                    <a:pt x="1" y="471"/>
                  </a:lnTo>
                  <a:lnTo>
                    <a:pt x="0" y="502"/>
                  </a:lnTo>
                  <a:lnTo>
                    <a:pt x="1" y="546"/>
                  </a:lnTo>
                  <a:lnTo>
                    <a:pt x="12" y="567"/>
                  </a:lnTo>
                  <a:lnTo>
                    <a:pt x="24" y="599"/>
                  </a:lnTo>
                  <a:lnTo>
                    <a:pt x="48" y="637"/>
                  </a:lnTo>
                  <a:lnTo>
                    <a:pt x="63" y="661"/>
                  </a:lnTo>
                  <a:lnTo>
                    <a:pt x="70" y="690"/>
                  </a:lnTo>
                  <a:lnTo>
                    <a:pt x="66" y="741"/>
                  </a:lnTo>
                  <a:lnTo>
                    <a:pt x="87" y="755"/>
                  </a:lnTo>
                  <a:lnTo>
                    <a:pt x="113" y="762"/>
                  </a:lnTo>
                  <a:lnTo>
                    <a:pt x="137" y="762"/>
                  </a:lnTo>
                  <a:lnTo>
                    <a:pt x="164" y="758"/>
                  </a:lnTo>
                  <a:lnTo>
                    <a:pt x="186" y="748"/>
                  </a:lnTo>
                  <a:lnTo>
                    <a:pt x="208" y="736"/>
                  </a:lnTo>
                  <a:lnTo>
                    <a:pt x="229" y="710"/>
                  </a:lnTo>
                  <a:lnTo>
                    <a:pt x="243" y="690"/>
                  </a:lnTo>
                  <a:lnTo>
                    <a:pt x="265" y="704"/>
                  </a:lnTo>
                  <a:lnTo>
                    <a:pt x="301" y="707"/>
                  </a:lnTo>
                  <a:lnTo>
                    <a:pt x="328" y="700"/>
                  </a:lnTo>
                  <a:lnTo>
                    <a:pt x="345" y="690"/>
                  </a:lnTo>
                  <a:lnTo>
                    <a:pt x="362" y="669"/>
                  </a:lnTo>
                  <a:lnTo>
                    <a:pt x="392" y="690"/>
                  </a:lnTo>
                  <a:lnTo>
                    <a:pt x="429" y="695"/>
                  </a:lnTo>
                  <a:lnTo>
                    <a:pt x="469" y="692"/>
                  </a:lnTo>
                  <a:lnTo>
                    <a:pt x="506" y="683"/>
                  </a:lnTo>
                  <a:lnTo>
                    <a:pt x="534" y="669"/>
                  </a:lnTo>
                  <a:close/>
                </a:path>
              </a:pathLst>
            </a:custGeom>
            <a:gradFill rotWithShape="0">
              <a:gsLst>
                <a:gs pos="0">
                  <a:srgbClr val="EA3402"/>
                </a:gs>
                <a:gs pos="100000">
                  <a:srgbClr val="FFFF35"/>
                </a:gs>
              </a:gsLst>
              <a:lin ang="18900000" scaled="1"/>
            </a:gradFill>
            <a:ln w="9525">
              <a:noFill/>
              <a:round/>
              <a:headEnd/>
              <a:tailEnd/>
            </a:ln>
          </p:spPr>
          <p:txBody>
            <a:bodyPr/>
            <a:lstStyle/>
            <a:p>
              <a:endParaRPr lang="en-GB"/>
            </a:p>
          </p:txBody>
        </p:sp>
        <p:sp>
          <p:nvSpPr>
            <p:cNvPr id="44077" name="Freeform 143"/>
            <p:cNvSpPr>
              <a:spLocks/>
            </p:cNvSpPr>
            <p:nvPr/>
          </p:nvSpPr>
          <p:spPr bwMode="auto">
            <a:xfrm>
              <a:off x="2970" y="3721"/>
              <a:ext cx="288" cy="380"/>
            </a:xfrm>
            <a:custGeom>
              <a:avLst/>
              <a:gdLst>
                <a:gd name="T0" fmla="*/ 279 w 288"/>
                <a:gd name="T1" fmla="*/ 316 h 380"/>
                <a:gd name="T2" fmla="*/ 288 w 288"/>
                <a:gd name="T3" fmla="*/ 267 h 380"/>
                <a:gd name="T4" fmla="*/ 284 w 288"/>
                <a:gd name="T5" fmla="*/ 238 h 380"/>
                <a:gd name="T6" fmla="*/ 274 w 288"/>
                <a:gd name="T7" fmla="*/ 209 h 380"/>
                <a:gd name="T8" fmla="*/ 283 w 288"/>
                <a:gd name="T9" fmla="*/ 183 h 380"/>
                <a:gd name="T10" fmla="*/ 286 w 288"/>
                <a:gd name="T11" fmla="*/ 150 h 380"/>
                <a:gd name="T12" fmla="*/ 271 w 288"/>
                <a:gd name="T13" fmla="*/ 145 h 380"/>
                <a:gd name="T14" fmla="*/ 248 w 288"/>
                <a:gd name="T15" fmla="*/ 176 h 380"/>
                <a:gd name="T16" fmla="*/ 264 w 288"/>
                <a:gd name="T17" fmla="*/ 77 h 380"/>
                <a:gd name="T18" fmla="*/ 271 w 288"/>
                <a:gd name="T19" fmla="*/ 44 h 380"/>
                <a:gd name="T20" fmla="*/ 248 w 288"/>
                <a:gd name="T21" fmla="*/ 60 h 380"/>
                <a:gd name="T22" fmla="*/ 242 w 288"/>
                <a:gd name="T23" fmla="*/ 58 h 380"/>
                <a:gd name="T24" fmla="*/ 240 w 288"/>
                <a:gd name="T25" fmla="*/ 32 h 380"/>
                <a:gd name="T26" fmla="*/ 221 w 288"/>
                <a:gd name="T27" fmla="*/ 0 h 380"/>
                <a:gd name="T28" fmla="*/ 211 w 288"/>
                <a:gd name="T29" fmla="*/ 30 h 380"/>
                <a:gd name="T30" fmla="*/ 204 w 288"/>
                <a:gd name="T31" fmla="*/ 49 h 380"/>
                <a:gd name="T32" fmla="*/ 189 w 288"/>
                <a:gd name="T33" fmla="*/ 70 h 380"/>
                <a:gd name="T34" fmla="*/ 166 w 288"/>
                <a:gd name="T35" fmla="*/ 72 h 380"/>
                <a:gd name="T36" fmla="*/ 151 w 288"/>
                <a:gd name="T37" fmla="*/ 58 h 380"/>
                <a:gd name="T38" fmla="*/ 137 w 288"/>
                <a:gd name="T39" fmla="*/ 41 h 380"/>
                <a:gd name="T40" fmla="*/ 132 w 288"/>
                <a:gd name="T41" fmla="*/ 20 h 380"/>
                <a:gd name="T42" fmla="*/ 125 w 288"/>
                <a:gd name="T43" fmla="*/ 1 h 380"/>
                <a:gd name="T44" fmla="*/ 122 w 288"/>
                <a:gd name="T45" fmla="*/ 37 h 380"/>
                <a:gd name="T46" fmla="*/ 120 w 288"/>
                <a:gd name="T47" fmla="*/ 73 h 380"/>
                <a:gd name="T48" fmla="*/ 134 w 288"/>
                <a:gd name="T49" fmla="*/ 111 h 380"/>
                <a:gd name="T50" fmla="*/ 153 w 288"/>
                <a:gd name="T51" fmla="*/ 130 h 380"/>
                <a:gd name="T52" fmla="*/ 146 w 288"/>
                <a:gd name="T53" fmla="*/ 137 h 380"/>
                <a:gd name="T54" fmla="*/ 117 w 288"/>
                <a:gd name="T55" fmla="*/ 121 h 380"/>
                <a:gd name="T56" fmla="*/ 96 w 288"/>
                <a:gd name="T57" fmla="*/ 111 h 380"/>
                <a:gd name="T58" fmla="*/ 79 w 288"/>
                <a:gd name="T59" fmla="*/ 123 h 380"/>
                <a:gd name="T60" fmla="*/ 91 w 288"/>
                <a:gd name="T61" fmla="*/ 155 h 380"/>
                <a:gd name="T62" fmla="*/ 103 w 288"/>
                <a:gd name="T63" fmla="*/ 178 h 380"/>
                <a:gd name="T64" fmla="*/ 103 w 288"/>
                <a:gd name="T65" fmla="*/ 190 h 380"/>
                <a:gd name="T66" fmla="*/ 94 w 288"/>
                <a:gd name="T67" fmla="*/ 197 h 380"/>
                <a:gd name="T68" fmla="*/ 72 w 288"/>
                <a:gd name="T69" fmla="*/ 203 h 380"/>
                <a:gd name="T70" fmla="*/ 64 w 288"/>
                <a:gd name="T71" fmla="*/ 190 h 380"/>
                <a:gd name="T72" fmla="*/ 62 w 288"/>
                <a:gd name="T73" fmla="*/ 159 h 380"/>
                <a:gd name="T74" fmla="*/ 48 w 288"/>
                <a:gd name="T75" fmla="*/ 161 h 380"/>
                <a:gd name="T76" fmla="*/ 43 w 288"/>
                <a:gd name="T77" fmla="*/ 193 h 380"/>
                <a:gd name="T78" fmla="*/ 47 w 288"/>
                <a:gd name="T79" fmla="*/ 238 h 380"/>
                <a:gd name="T80" fmla="*/ 29 w 288"/>
                <a:gd name="T81" fmla="*/ 262 h 380"/>
                <a:gd name="T82" fmla="*/ 17 w 288"/>
                <a:gd name="T83" fmla="*/ 250 h 380"/>
                <a:gd name="T84" fmla="*/ 5 w 288"/>
                <a:gd name="T85" fmla="*/ 217 h 380"/>
                <a:gd name="T86" fmla="*/ 0 w 288"/>
                <a:gd name="T87" fmla="*/ 248 h 380"/>
                <a:gd name="T88" fmla="*/ 7 w 288"/>
                <a:gd name="T89" fmla="*/ 280 h 380"/>
                <a:gd name="T90" fmla="*/ 24 w 288"/>
                <a:gd name="T91" fmla="*/ 320 h 380"/>
                <a:gd name="T92" fmla="*/ 35 w 288"/>
                <a:gd name="T93" fmla="*/ 344 h 380"/>
                <a:gd name="T94" fmla="*/ 45 w 288"/>
                <a:gd name="T95" fmla="*/ 376 h 380"/>
                <a:gd name="T96" fmla="*/ 69 w 288"/>
                <a:gd name="T97" fmla="*/ 380 h 380"/>
                <a:gd name="T98" fmla="*/ 96 w 288"/>
                <a:gd name="T99" fmla="*/ 373 h 380"/>
                <a:gd name="T100" fmla="*/ 115 w 288"/>
                <a:gd name="T101" fmla="*/ 356 h 380"/>
                <a:gd name="T102" fmla="*/ 136 w 288"/>
                <a:gd name="T103" fmla="*/ 351 h 380"/>
                <a:gd name="T104" fmla="*/ 166 w 288"/>
                <a:gd name="T105" fmla="*/ 349 h 380"/>
                <a:gd name="T106" fmla="*/ 183 w 288"/>
                <a:gd name="T107" fmla="*/ 332 h 380"/>
                <a:gd name="T108" fmla="*/ 218 w 288"/>
                <a:gd name="T109" fmla="*/ 345 h 380"/>
                <a:gd name="T110" fmla="*/ 255 w 288"/>
                <a:gd name="T111" fmla="*/ 339 h 3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380"/>
                <a:gd name="T170" fmla="*/ 288 w 288"/>
                <a:gd name="T171" fmla="*/ 380 h 3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380">
                  <a:moveTo>
                    <a:pt x="267" y="332"/>
                  </a:moveTo>
                  <a:lnTo>
                    <a:pt x="279" y="316"/>
                  </a:lnTo>
                  <a:lnTo>
                    <a:pt x="286" y="292"/>
                  </a:lnTo>
                  <a:lnTo>
                    <a:pt x="288" y="267"/>
                  </a:lnTo>
                  <a:lnTo>
                    <a:pt x="288" y="248"/>
                  </a:lnTo>
                  <a:lnTo>
                    <a:pt x="284" y="238"/>
                  </a:lnTo>
                  <a:lnTo>
                    <a:pt x="269" y="222"/>
                  </a:lnTo>
                  <a:lnTo>
                    <a:pt x="274" y="209"/>
                  </a:lnTo>
                  <a:lnTo>
                    <a:pt x="279" y="193"/>
                  </a:lnTo>
                  <a:lnTo>
                    <a:pt x="283" y="183"/>
                  </a:lnTo>
                  <a:lnTo>
                    <a:pt x="284" y="166"/>
                  </a:lnTo>
                  <a:lnTo>
                    <a:pt x="286" y="150"/>
                  </a:lnTo>
                  <a:lnTo>
                    <a:pt x="284" y="128"/>
                  </a:lnTo>
                  <a:lnTo>
                    <a:pt x="271" y="145"/>
                  </a:lnTo>
                  <a:lnTo>
                    <a:pt x="255" y="173"/>
                  </a:lnTo>
                  <a:lnTo>
                    <a:pt x="248" y="176"/>
                  </a:lnTo>
                  <a:lnTo>
                    <a:pt x="254" y="128"/>
                  </a:lnTo>
                  <a:lnTo>
                    <a:pt x="264" y="77"/>
                  </a:lnTo>
                  <a:lnTo>
                    <a:pt x="278" y="42"/>
                  </a:lnTo>
                  <a:lnTo>
                    <a:pt x="271" y="44"/>
                  </a:lnTo>
                  <a:lnTo>
                    <a:pt x="257" y="49"/>
                  </a:lnTo>
                  <a:lnTo>
                    <a:pt x="248" y="60"/>
                  </a:lnTo>
                  <a:lnTo>
                    <a:pt x="240" y="73"/>
                  </a:lnTo>
                  <a:lnTo>
                    <a:pt x="242" y="58"/>
                  </a:lnTo>
                  <a:lnTo>
                    <a:pt x="242" y="44"/>
                  </a:lnTo>
                  <a:lnTo>
                    <a:pt x="240" y="32"/>
                  </a:lnTo>
                  <a:lnTo>
                    <a:pt x="236" y="22"/>
                  </a:lnTo>
                  <a:lnTo>
                    <a:pt x="221" y="0"/>
                  </a:lnTo>
                  <a:lnTo>
                    <a:pt x="214" y="20"/>
                  </a:lnTo>
                  <a:lnTo>
                    <a:pt x="211" y="30"/>
                  </a:lnTo>
                  <a:lnTo>
                    <a:pt x="207" y="39"/>
                  </a:lnTo>
                  <a:lnTo>
                    <a:pt x="204" y="49"/>
                  </a:lnTo>
                  <a:lnTo>
                    <a:pt x="194" y="65"/>
                  </a:lnTo>
                  <a:lnTo>
                    <a:pt x="189" y="70"/>
                  </a:lnTo>
                  <a:lnTo>
                    <a:pt x="178" y="73"/>
                  </a:lnTo>
                  <a:lnTo>
                    <a:pt x="166" y="72"/>
                  </a:lnTo>
                  <a:lnTo>
                    <a:pt x="159" y="66"/>
                  </a:lnTo>
                  <a:lnTo>
                    <a:pt x="151" y="58"/>
                  </a:lnTo>
                  <a:lnTo>
                    <a:pt x="144" y="53"/>
                  </a:lnTo>
                  <a:lnTo>
                    <a:pt x="137" y="41"/>
                  </a:lnTo>
                  <a:lnTo>
                    <a:pt x="134" y="30"/>
                  </a:lnTo>
                  <a:lnTo>
                    <a:pt x="132" y="20"/>
                  </a:lnTo>
                  <a:lnTo>
                    <a:pt x="129" y="10"/>
                  </a:lnTo>
                  <a:lnTo>
                    <a:pt x="125" y="1"/>
                  </a:lnTo>
                  <a:lnTo>
                    <a:pt x="124" y="22"/>
                  </a:lnTo>
                  <a:lnTo>
                    <a:pt x="122" y="37"/>
                  </a:lnTo>
                  <a:lnTo>
                    <a:pt x="120" y="51"/>
                  </a:lnTo>
                  <a:lnTo>
                    <a:pt x="120" y="73"/>
                  </a:lnTo>
                  <a:lnTo>
                    <a:pt x="125" y="96"/>
                  </a:lnTo>
                  <a:lnTo>
                    <a:pt x="134" y="111"/>
                  </a:lnTo>
                  <a:lnTo>
                    <a:pt x="147" y="121"/>
                  </a:lnTo>
                  <a:lnTo>
                    <a:pt x="153" y="130"/>
                  </a:lnTo>
                  <a:lnTo>
                    <a:pt x="161" y="149"/>
                  </a:lnTo>
                  <a:lnTo>
                    <a:pt x="146" y="137"/>
                  </a:lnTo>
                  <a:lnTo>
                    <a:pt x="129" y="126"/>
                  </a:lnTo>
                  <a:lnTo>
                    <a:pt x="117" y="121"/>
                  </a:lnTo>
                  <a:lnTo>
                    <a:pt x="108" y="114"/>
                  </a:lnTo>
                  <a:lnTo>
                    <a:pt x="96" y="111"/>
                  </a:lnTo>
                  <a:lnTo>
                    <a:pt x="77" y="108"/>
                  </a:lnTo>
                  <a:lnTo>
                    <a:pt x="79" y="123"/>
                  </a:lnTo>
                  <a:lnTo>
                    <a:pt x="82" y="140"/>
                  </a:lnTo>
                  <a:lnTo>
                    <a:pt x="91" y="155"/>
                  </a:lnTo>
                  <a:lnTo>
                    <a:pt x="96" y="167"/>
                  </a:lnTo>
                  <a:lnTo>
                    <a:pt x="103" y="178"/>
                  </a:lnTo>
                  <a:lnTo>
                    <a:pt x="106" y="181"/>
                  </a:lnTo>
                  <a:lnTo>
                    <a:pt x="103" y="190"/>
                  </a:lnTo>
                  <a:lnTo>
                    <a:pt x="101" y="195"/>
                  </a:lnTo>
                  <a:lnTo>
                    <a:pt x="94" y="197"/>
                  </a:lnTo>
                  <a:lnTo>
                    <a:pt x="84" y="202"/>
                  </a:lnTo>
                  <a:lnTo>
                    <a:pt x="72" y="203"/>
                  </a:lnTo>
                  <a:lnTo>
                    <a:pt x="65" y="198"/>
                  </a:lnTo>
                  <a:lnTo>
                    <a:pt x="64" y="190"/>
                  </a:lnTo>
                  <a:lnTo>
                    <a:pt x="60" y="171"/>
                  </a:lnTo>
                  <a:lnTo>
                    <a:pt x="62" y="159"/>
                  </a:lnTo>
                  <a:lnTo>
                    <a:pt x="55" y="143"/>
                  </a:lnTo>
                  <a:lnTo>
                    <a:pt x="48" y="161"/>
                  </a:lnTo>
                  <a:lnTo>
                    <a:pt x="43" y="176"/>
                  </a:lnTo>
                  <a:lnTo>
                    <a:pt x="43" y="193"/>
                  </a:lnTo>
                  <a:lnTo>
                    <a:pt x="47" y="210"/>
                  </a:lnTo>
                  <a:lnTo>
                    <a:pt x="47" y="238"/>
                  </a:lnTo>
                  <a:lnTo>
                    <a:pt x="40" y="263"/>
                  </a:lnTo>
                  <a:lnTo>
                    <a:pt x="29" y="262"/>
                  </a:lnTo>
                  <a:lnTo>
                    <a:pt x="21" y="258"/>
                  </a:lnTo>
                  <a:lnTo>
                    <a:pt x="17" y="250"/>
                  </a:lnTo>
                  <a:lnTo>
                    <a:pt x="9" y="238"/>
                  </a:lnTo>
                  <a:lnTo>
                    <a:pt x="5" y="217"/>
                  </a:lnTo>
                  <a:lnTo>
                    <a:pt x="2" y="232"/>
                  </a:lnTo>
                  <a:lnTo>
                    <a:pt x="0" y="248"/>
                  </a:lnTo>
                  <a:lnTo>
                    <a:pt x="2" y="270"/>
                  </a:lnTo>
                  <a:lnTo>
                    <a:pt x="7" y="280"/>
                  </a:lnTo>
                  <a:lnTo>
                    <a:pt x="14" y="298"/>
                  </a:lnTo>
                  <a:lnTo>
                    <a:pt x="24" y="320"/>
                  </a:lnTo>
                  <a:lnTo>
                    <a:pt x="33" y="328"/>
                  </a:lnTo>
                  <a:lnTo>
                    <a:pt x="35" y="344"/>
                  </a:lnTo>
                  <a:lnTo>
                    <a:pt x="35" y="369"/>
                  </a:lnTo>
                  <a:lnTo>
                    <a:pt x="45" y="376"/>
                  </a:lnTo>
                  <a:lnTo>
                    <a:pt x="59" y="378"/>
                  </a:lnTo>
                  <a:lnTo>
                    <a:pt x="69" y="380"/>
                  </a:lnTo>
                  <a:lnTo>
                    <a:pt x="82" y="376"/>
                  </a:lnTo>
                  <a:lnTo>
                    <a:pt x="96" y="373"/>
                  </a:lnTo>
                  <a:lnTo>
                    <a:pt x="105" y="364"/>
                  </a:lnTo>
                  <a:lnTo>
                    <a:pt x="115" y="356"/>
                  </a:lnTo>
                  <a:lnTo>
                    <a:pt x="124" y="342"/>
                  </a:lnTo>
                  <a:lnTo>
                    <a:pt x="136" y="351"/>
                  </a:lnTo>
                  <a:lnTo>
                    <a:pt x="149" y="354"/>
                  </a:lnTo>
                  <a:lnTo>
                    <a:pt x="166" y="349"/>
                  </a:lnTo>
                  <a:lnTo>
                    <a:pt x="175" y="342"/>
                  </a:lnTo>
                  <a:lnTo>
                    <a:pt x="183" y="332"/>
                  </a:lnTo>
                  <a:lnTo>
                    <a:pt x="199" y="342"/>
                  </a:lnTo>
                  <a:lnTo>
                    <a:pt x="218" y="345"/>
                  </a:lnTo>
                  <a:lnTo>
                    <a:pt x="238" y="344"/>
                  </a:lnTo>
                  <a:lnTo>
                    <a:pt x="255" y="339"/>
                  </a:lnTo>
                  <a:lnTo>
                    <a:pt x="267" y="332"/>
                  </a:lnTo>
                  <a:close/>
                </a:path>
              </a:pathLst>
            </a:custGeom>
            <a:gradFill rotWithShape="0">
              <a:gsLst>
                <a:gs pos="0">
                  <a:srgbClr val="FFFFA7"/>
                </a:gs>
                <a:gs pos="100000">
                  <a:srgbClr val="FBC605"/>
                </a:gs>
              </a:gsLst>
              <a:lin ang="5400000" scaled="1"/>
            </a:gradFill>
            <a:ln w="9525">
              <a:noFill/>
              <a:round/>
              <a:headEnd/>
              <a:tailEnd/>
            </a:ln>
          </p:spPr>
          <p:txBody>
            <a:bodyPr/>
            <a:lstStyle/>
            <a:p>
              <a:endParaRPr lang="en-GB"/>
            </a:p>
          </p:txBody>
        </p:sp>
      </p:grpSp>
      <p:grpSp>
        <p:nvGrpSpPr>
          <p:cNvPr id="4" name="Group 144"/>
          <p:cNvGrpSpPr>
            <a:grpSpLocks/>
          </p:cNvGrpSpPr>
          <p:nvPr/>
        </p:nvGrpSpPr>
        <p:grpSpPr bwMode="auto">
          <a:xfrm>
            <a:off x="4592638" y="4586288"/>
            <a:ext cx="1508125" cy="1981200"/>
            <a:chOff x="2315" y="2189"/>
            <a:chExt cx="1490" cy="1957"/>
          </a:xfrm>
        </p:grpSpPr>
        <p:sp>
          <p:nvSpPr>
            <p:cNvPr id="44068" name="Freeform 145"/>
            <p:cNvSpPr>
              <a:spLocks/>
            </p:cNvSpPr>
            <p:nvPr/>
          </p:nvSpPr>
          <p:spPr bwMode="auto">
            <a:xfrm>
              <a:off x="2478" y="2189"/>
              <a:ext cx="1327" cy="1857"/>
            </a:xfrm>
            <a:custGeom>
              <a:avLst/>
              <a:gdLst>
                <a:gd name="T0" fmla="*/ 1315 w 1327"/>
                <a:gd name="T1" fmla="*/ 1133 h 1857"/>
                <a:gd name="T2" fmla="*/ 1327 w 1327"/>
                <a:gd name="T3" fmla="*/ 940 h 1857"/>
                <a:gd name="T4" fmla="*/ 1312 w 1327"/>
                <a:gd name="T5" fmla="*/ 825 h 1857"/>
                <a:gd name="T6" fmla="*/ 1249 w 1327"/>
                <a:gd name="T7" fmla="*/ 752 h 1857"/>
                <a:gd name="T8" fmla="*/ 1173 w 1327"/>
                <a:gd name="T9" fmla="*/ 683 h 1857"/>
                <a:gd name="T10" fmla="*/ 1134 w 1327"/>
                <a:gd name="T11" fmla="*/ 599 h 1857"/>
                <a:gd name="T12" fmla="*/ 1125 w 1327"/>
                <a:gd name="T13" fmla="*/ 462 h 1857"/>
                <a:gd name="T14" fmla="*/ 1156 w 1327"/>
                <a:gd name="T15" fmla="*/ 289 h 1857"/>
                <a:gd name="T16" fmla="*/ 1168 w 1327"/>
                <a:gd name="T17" fmla="*/ 142 h 1857"/>
                <a:gd name="T18" fmla="*/ 1143 w 1327"/>
                <a:gd name="T19" fmla="*/ 29 h 1857"/>
                <a:gd name="T20" fmla="*/ 1113 w 1327"/>
                <a:gd name="T21" fmla="*/ 62 h 1857"/>
                <a:gd name="T22" fmla="*/ 1089 w 1327"/>
                <a:gd name="T23" fmla="*/ 168 h 1857"/>
                <a:gd name="T24" fmla="*/ 1043 w 1327"/>
                <a:gd name="T25" fmla="*/ 226 h 1857"/>
                <a:gd name="T26" fmla="*/ 995 w 1327"/>
                <a:gd name="T27" fmla="*/ 221 h 1857"/>
                <a:gd name="T28" fmla="*/ 966 w 1327"/>
                <a:gd name="T29" fmla="*/ 219 h 1857"/>
                <a:gd name="T30" fmla="*/ 927 w 1327"/>
                <a:gd name="T31" fmla="*/ 289 h 1857"/>
                <a:gd name="T32" fmla="*/ 889 w 1327"/>
                <a:gd name="T33" fmla="*/ 409 h 1857"/>
                <a:gd name="T34" fmla="*/ 879 w 1327"/>
                <a:gd name="T35" fmla="*/ 243 h 1857"/>
                <a:gd name="T36" fmla="*/ 843 w 1327"/>
                <a:gd name="T37" fmla="*/ 260 h 1857"/>
                <a:gd name="T38" fmla="*/ 788 w 1327"/>
                <a:gd name="T39" fmla="*/ 371 h 1857"/>
                <a:gd name="T40" fmla="*/ 737 w 1327"/>
                <a:gd name="T41" fmla="*/ 500 h 1857"/>
                <a:gd name="T42" fmla="*/ 716 w 1327"/>
                <a:gd name="T43" fmla="*/ 652 h 1857"/>
                <a:gd name="T44" fmla="*/ 687 w 1327"/>
                <a:gd name="T45" fmla="*/ 536 h 1857"/>
                <a:gd name="T46" fmla="*/ 675 w 1327"/>
                <a:gd name="T47" fmla="*/ 409 h 1857"/>
                <a:gd name="T48" fmla="*/ 614 w 1327"/>
                <a:gd name="T49" fmla="*/ 380 h 1857"/>
                <a:gd name="T50" fmla="*/ 593 w 1327"/>
                <a:gd name="T51" fmla="*/ 431 h 1857"/>
                <a:gd name="T52" fmla="*/ 590 w 1327"/>
                <a:gd name="T53" fmla="*/ 514 h 1857"/>
                <a:gd name="T54" fmla="*/ 552 w 1327"/>
                <a:gd name="T55" fmla="*/ 568 h 1857"/>
                <a:gd name="T56" fmla="*/ 496 w 1327"/>
                <a:gd name="T57" fmla="*/ 550 h 1857"/>
                <a:gd name="T58" fmla="*/ 473 w 1327"/>
                <a:gd name="T59" fmla="*/ 481 h 1857"/>
                <a:gd name="T60" fmla="*/ 487 w 1327"/>
                <a:gd name="T61" fmla="*/ 366 h 1857"/>
                <a:gd name="T62" fmla="*/ 532 w 1327"/>
                <a:gd name="T63" fmla="*/ 250 h 1857"/>
                <a:gd name="T64" fmla="*/ 484 w 1327"/>
                <a:gd name="T65" fmla="*/ 253 h 1857"/>
                <a:gd name="T66" fmla="*/ 402 w 1327"/>
                <a:gd name="T67" fmla="*/ 351 h 1857"/>
                <a:gd name="T68" fmla="*/ 340 w 1327"/>
                <a:gd name="T69" fmla="*/ 481 h 1857"/>
                <a:gd name="T70" fmla="*/ 284 w 1327"/>
                <a:gd name="T71" fmla="*/ 656 h 1857"/>
                <a:gd name="T72" fmla="*/ 249 w 1327"/>
                <a:gd name="T73" fmla="*/ 823 h 1857"/>
                <a:gd name="T74" fmla="*/ 234 w 1327"/>
                <a:gd name="T75" fmla="*/ 1055 h 1857"/>
                <a:gd name="T76" fmla="*/ 219 w 1327"/>
                <a:gd name="T77" fmla="*/ 1222 h 1857"/>
                <a:gd name="T78" fmla="*/ 186 w 1327"/>
                <a:gd name="T79" fmla="*/ 1222 h 1857"/>
                <a:gd name="T80" fmla="*/ 142 w 1327"/>
                <a:gd name="T81" fmla="*/ 1123 h 1857"/>
                <a:gd name="T82" fmla="*/ 112 w 1327"/>
                <a:gd name="T83" fmla="*/ 1258 h 1857"/>
                <a:gd name="T84" fmla="*/ 66 w 1327"/>
                <a:gd name="T85" fmla="*/ 1380 h 1857"/>
                <a:gd name="T86" fmla="*/ 42 w 1327"/>
                <a:gd name="T87" fmla="*/ 1315 h 1857"/>
                <a:gd name="T88" fmla="*/ 5 w 1327"/>
                <a:gd name="T89" fmla="*/ 1465 h 1857"/>
                <a:gd name="T90" fmla="*/ 6 w 1327"/>
                <a:gd name="T91" fmla="*/ 1599 h 1857"/>
                <a:gd name="T92" fmla="*/ 17 w 1327"/>
                <a:gd name="T93" fmla="*/ 1743 h 1857"/>
                <a:gd name="T94" fmla="*/ 75 w 1327"/>
                <a:gd name="T95" fmla="*/ 1856 h 1857"/>
                <a:gd name="T96" fmla="*/ 188 w 1327"/>
                <a:gd name="T97" fmla="*/ 1832 h 1857"/>
                <a:gd name="T98" fmla="*/ 282 w 1327"/>
                <a:gd name="T99" fmla="*/ 1774 h 1857"/>
                <a:gd name="T100" fmla="*/ 376 w 1327"/>
                <a:gd name="T101" fmla="*/ 1736 h 1857"/>
                <a:gd name="T102" fmla="*/ 499 w 1327"/>
                <a:gd name="T103" fmla="*/ 1616 h 1857"/>
                <a:gd name="T104" fmla="*/ 651 w 1327"/>
                <a:gd name="T105" fmla="*/ 1570 h 1857"/>
                <a:gd name="T106" fmla="*/ 1081 w 1327"/>
                <a:gd name="T107" fmla="*/ 1441 h 18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7"/>
                <a:gd name="T163" fmla="*/ 0 h 1857"/>
                <a:gd name="T164" fmla="*/ 1327 w 1327"/>
                <a:gd name="T165" fmla="*/ 1857 h 18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7" h="1857">
                  <a:moveTo>
                    <a:pt x="1269" y="1330"/>
                  </a:moveTo>
                  <a:lnTo>
                    <a:pt x="1290" y="1270"/>
                  </a:lnTo>
                  <a:lnTo>
                    <a:pt x="1305" y="1198"/>
                  </a:lnTo>
                  <a:lnTo>
                    <a:pt x="1315" y="1133"/>
                  </a:lnTo>
                  <a:lnTo>
                    <a:pt x="1322" y="1079"/>
                  </a:lnTo>
                  <a:lnTo>
                    <a:pt x="1327" y="1027"/>
                  </a:lnTo>
                  <a:lnTo>
                    <a:pt x="1327" y="981"/>
                  </a:lnTo>
                  <a:lnTo>
                    <a:pt x="1327" y="940"/>
                  </a:lnTo>
                  <a:lnTo>
                    <a:pt x="1326" y="909"/>
                  </a:lnTo>
                  <a:lnTo>
                    <a:pt x="1326" y="880"/>
                  </a:lnTo>
                  <a:lnTo>
                    <a:pt x="1319" y="851"/>
                  </a:lnTo>
                  <a:lnTo>
                    <a:pt x="1312" y="825"/>
                  </a:lnTo>
                  <a:lnTo>
                    <a:pt x="1298" y="799"/>
                  </a:lnTo>
                  <a:lnTo>
                    <a:pt x="1286" y="777"/>
                  </a:lnTo>
                  <a:lnTo>
                    <a:pt x="1269" y="765"/>
                  </a:lnTo>
                  <a:lnTo>
                    <a:pt x="1249" y="752"/>
                  </a:lnTo>
                  <a:lnTo>
                    <a:pt x="1230" y="743"/>
                  </a:lnTo>
                  <a:lnTo>
                    <a:pt x="1209" y="721"/>
                  </a:lnTo>
                  <a:lnTo>
                    <a:pt x="1185" y="697"/>
                  </a:lnTo>
                  <a:lnTo>
                    <a:pt x="1173" y="683"/>
                  </a:lnTo>
                  <a:lnTo>
                    <a:pt x="1161" y="675"/>
                  </a:lnTo>
                  <a:lnTo>
                    <a:pt x="1149" y="651"/>
                  </a:lnTo>
                  <a:lnTo>
                    <a:pt x="1141" y="630"/>
                  </a:lnTo>
                  <a:lnTo>
                    <a:pt x="1134" y="599"/>
                  </a:lnTo>
                  <a:lnTo>
                    <a:pt x="1127" y="574"/>
                  </a:lnTo>
                  <a:lnTo>
                    <a:pt x="1124" y="536"/>
                  </a:lnTo>
                  <a:lnTo>
                    <a:pt x="1122" y="507"/>
                  </a:lnTo>
                  <a:lnTo>
                    <a:pt x="1125" y="462"/>
                  </a:lnTo>
                  <a:lnTo>
                    <a:pt x="1132" y="419"/>
                  </a:lnTo>
                  <a:lnTo>
                    <a:pt x="1139" y="378"/>
                  </a:lnTo>
                  <a:lnTo>
                    <a:pt x="1146" y="334"/>
                  </a:lnTo>
                  <a:lnTo>
                    <a:pt x="1156" y="289"/>
                  </a:lnTo>
                  <a:lnTo>
                    <a:pt x="1163" y="253"/>
                  </a:lnTo>
                  <a:lnTo>
                    <a:pt x="1170" y="202"/>
                  </a:lnTo>
                  <a:lnTo>
                    <a:pt x="1170" y="173"/>
                  </a:lnTo>
                  <a:lnTo>
                    <a:pt x="1168" y="142"/>
                  </a:lnTo>
                  <a:lnTo>
                    <a:pt x="1166" y="101"/>
                  </a:lnTo>
                  <a:lnTo>
                    <a:pt x="1160" y="75"/>
                  </a:lnTo>
                  <a:lnTo>
                    <a:pt x="1153" y="53"/>
                  </a:lnTo>
                  <a:lnTo>
                    <a:pt x="1143" y="29"/>
                  </a:lnTo>
                  <a:lnTo>
                    <a:pt x="1129" y="5"/>
                  </a:lnTo>
                  <a:lnTo>
                    <a:pt x="1119" y="0"/>
                  </a:lnTo>
                  <a:lnTo>
                    <a:pt x="1115" y="34"/>
                  </a:lnTo>
                  <a:lnTo>
                    <a:pt x="1113" y="62"/>
                  </a:lnTo>
                  <a:lnTo>
                    <a:pt x="1110" y="92"/>
                  </a:lnTo>
                  <a:lnTo>
                    <a:pt x="1105" y="118"/>
                  </a:lnTo>
                  <a:lnTo>
                    <a:pt x="1096" y="146"/>
                  </a:lnTo>
                  <a:lnTo>
                    <a:pt x="1089" y="168"/>
                  </a:lnTo>
                  <a:lnTo>
                    <a:pt x="1077" y="192"/>
                  </a:lnTo>
                  <a:lnTo>
                    <a:pt x="1067" y="205"/>
                  </a:lnTo>
                  <a:lnTo>
                    <a:pt x="1055" y="214"/>
                  </a:lnTo>
                  <a:lnTo>
                    <a:pt x="1043" y="226"/>
                  </a:lnTo>
                  <a:lnTo>
                    <a:pt x="1030" y="235"/>
                  </a:lnTo>
                  <a:lnTo>
                    <a:pt x="1016" y="238"/>
                  </a:lnTo>
                  <a:lnTo>
                    <a:pt x="1004" y="235"/>
                  </a:lnTo>
                  <a:lnTo>
                    <a:pt x="995" y="221"/>
                  </a:lnTo>
                  <a:lnTo>
                    <a:pt x="990" y="207"/>
                  </a:lnTo>
                  <a:lnTo>
                    <a:pt x="992" y="183"/>
                  </a:lnTo>
                  <a:lnTo>
                    <a:pt x="978" y="197"/>
                  </a:lnTo>
                  <a:lnTo>
                    <a:pt x="966" y="219"/>
                  </a:lnTo>
                  <a:lnTo>
                    <a:pt x="951" y="241"/>
                  </a:lnTo>
                  <a:lnTo>
                    <a:pt x="942" y="262"/>
                  </a:lnTo>
                  <a:lnTo>
                    <a:pt x="932" y="277"/>
                  </a:lnTo>
                  <a:lnTo>
                    <a:pt x="927" y="289"/>
                  </a:lnTo>
                  <a:lnTo>
                    <a:pt x="918" y="315"/>
                  </a:lnTo>
                  <a:lnTo>
                    <a:pt x="910" y="341"/>
                  </a:lnTo>
                  <a:lnTo>
                    <a:pt x="900" y="371"/>
                  </a:lnTo>
                  <a:lnTo>
                    <a:pt x="889" y="409"/>
                  </a:lnTo>
                  <a:lnTo>
                    <a:pt x="889" y="361"/>
                  </a:lnTo>
                  <a:lnTo>
                    <a:pt x="891" y="310"/>
                  </a:lnTo>
                  <a:lnTo>
                    <a:pt x="882" y="264"/>
                  </a:lnTo>
                  <a:lnTo>
                    <a:pt x="879" y="243"/>
                  </a:lnTo>
                  <a:lnTo>
                    <a:pt x="869" y="202"/>
                  </a:lnTo>
                  <a:lnTo>
                    <a:pt x="850" y="175"/>
                  </a:lnTo>
                  <a:lnTo>
                    <a:pt x="850" y="226"/>
                  </a:lnTo>
                  <a:lnTo>
                    <a:pt x="843" y="260"/>
                  </a:lnTo>
                  <a:lnTo>
                    <a:pt x="829" y="293"/>
                  </a:lnTo>
                  <a:lnTo>
                    <a:pt x="816" y="317"/>
                  </a:lnTo>
                  <a:lnTo>
                    <a:pt x="800" y="344"/>
                  </a:lnTo>
                  <a:lnTo>
                    <a:pt x="788" y="371"/>
                  </a:lnTo>
                  <a:lnTo>
                    <a:pt x="775" y="404"/>
                  </a:lnTo>
                  <a:lnTo>
                    <a:pt x="763" y="425"/>
                  </a:lnTo>
                  <a:lnTo>
                    <a:pt x="749" y="464"/>
                  </a:lnTo>
                  <a:lnTo>
                    <a:pt x="737" y="500"/>
                  </a:lnTo>
                  <a:lnTo>
                    <a:pt x="730" y="538"/>
                  </a:lnTo>
                  <a:lnTo>
                    <a:pt x="722" y="582"/>
                  </a:lnTo>
                  <a:lnTo>
                    <a:pt x="720" y="611"/>
                  </a:lnTo>
                  <a:lnTo>
                    <a:pt x="716" y="652"/>
                  </a:lnTo>
                  <a:lnTo>
                    <a:pt x="704" y="620"/>
                  </a:lnTo>
                  <a:lnTo>
                    <a:pt x="694" y="601"/>
                  </a:lnTo>
                  <a:lnTo>
                    <a:pt x="689" y="572"/>
                  </a:lnTo>
                  <a:lnTo>
                    <a:pt x="687" y="536"/>
                  </a:lnTo>
                  <a:lnTo>
                    <a:pt x="687" y="493"/>
                  </a:lnTo>
                  <a:lnTo>
                    <a:pt x="684" y="464"/>
                  </a:lnTo>
                  <a:lnTo>
                    <a:pt x="682" y="431"/>
                  </a:lnTo>
                  <a:lnTo>
                    <a:pt x="675" y="409"/>
                  </a:lnTo>
                  <a:lnTo>
                    <a:pt x="660" y="390"/>
                  </a:lnTo>
                  <a:lnTo>
                    <a:pt x="646" y="385"/>
                  </a:lnTo>
                  <a:lnTo>
                    <a:pt x="633" y="382"/>
                  </a:lnTo>
                  <a:lnTo>
                    <a:pt x="614" y="380"/>
                  </a:lnTo>
                  <a:lnTo>
                    <a:pt x="598" y="382"/>
                  </a:lnTo>
                  <a:lnTo>
                    <a:pt x="574" y="406"/>
                  </a:lnTo>
                  <a:lnTo>
                    <a:pt x="586" y="419"/>
                  </a:lnTo>
                  <a:lnTo>
                    <a:pt x="593" y="431"/>
                  </a:lnTo>
                  <a:lnTo>
                    <a:pt x="598" y="454"/>
                  </a:lnTo>
                  <a:lnTo>
                    <a:pt x="598" y="473"/>
                  </a:lnTo>
                  <a:lnTo>
                    <a:pt x="593" y="500"/>
                  </a:lnTo>
                  <a:lnTo>
                    <a:pt x="590" y="514"/>
                  </a:lnTo>
                  <a:lnTo>
                    <a:pt x="585" y="522"/>
                  </a:lnTo>
                  <a:lnTo>
                    <a:pt x="576" y="539"/>
                  </a:lnTo>
                  <a:lnTo>
                    <a:pt x="561" y="560"/>
                  </a:lnTo>
                  <a:lnTo>
                    <a:pt x="552" y="568"/>
                  </a:lnTo>
                  <a:lnTo>
                    <a:pt x="535" y="570"/>
                  </a:lnTo>
                  <a:lnTo>
                    <a:pt x="523" y="568"/>
                  </a:lnTo>
                  <a:lnTo>
                    <a:pt x="508" y="562"/>
                  </a:lnTo>
                  <a:lnTo>
                    <a:pt x="496" y="550"/>
                  </a:lnTo>
                  <a:lnTo>
                    <a:pt x="484" y="541"/>
                  </a:lnTo>
                  <a:lnTo>
                    <a:pt x="479" y="527"/>
                  </a:lnTo>
                  <a:lnTo>
                    <a:pt x="473" y="507"/>
                  </a:lnTo>
                  <a:lnTo>
                    <a:pt x="473" y="481"/>
                  </a:lnTo>
                  <a:lnTo>
                    <a:pt x="470" y="462"/>
                  </a:lnTo>
                  <a:lnTo>
                    <a:pt x="473" y="428"/>
                  </a:lnTo>
                  <a:lnTo>
                    <a:pt x="480" y="397"/>
                  </a:lnTo>
                  <a:lnTo>
                    <a:pt x="487" y="366"/>
                  </a:lnTo>
                  <a:lnTo>
                    <a:pt x="501" y="332"/>
                  </a:lnTo>
                  <a:lnTo>
                    <a:pt x="509" y="303"/>
                  </a:lnTo>
                  <a:lnTo>
                    <a:pt x="520" y="282"/>
                  </a:lnTo>
                  <a:lnTo>
                    <a:pt x="532" y="250"/>
                  </a:lnTo>
                  <a:lnTo>
                    <a:pt x="547" y="221"/>
                  </a:lnTo>
                  <a:lnTo>
                    <a:pt x="528" y="229"/>
                  </a:lnTo>
                  <a:lnTo>
                    <a:pt x="508" y="238"/>
                  </a:lnTo>
                  <a:lnTo>
                    <a:pt x="484" y="253"/>
                  </a:lnTo>
                  <a:lnTo>
                    <a:pt x="463" y="269"/>
                  </a:lnTo>
                  <a:lnTo>
                    <a:pt x="441" y="293"/>
                  </a:lnTo>
                  <a:lnTo>
                    <a:pt x="420" y="320"/>
                  </a:lnTo>
                  <a:lnTo>
                    <a:pt x="402" y="351"/>
                  </a:lnTo>
                  <a:lnTo>
                    <a:pt x="385" y="385"/>
                  </a:lnTo>
                  <a:lnTo>
                    <a:pt x="371" y="418"/>
                  </a:lnTo>
                  <a:lnTo>
                    <a:pt x="354" y="452"/>
                  </a:lnTo>
                  <a:lnTo>
                    <a:pt x="340" y="481"/>
                  </a:lnTo>
                  <a:lnTo>
                    <a:pt x="326" y="514"/>
                  </a:lnTo>
                  <a:lnTo>
                    <a:pt x="311" y="548"/>
                  </a:lnTo>
                  <a:lnTo>
                    <a:pt x="297" y="596"/>
                  </a:lnTo>
                  <a:lnTo>
                    <a:pt x="284" y="656"/>
                  </a:lnTo>
                  <a:lnTo>
                    <a:pt x="268" y="710"/>
                  </a:lnTo>
                  <a:lnTo>
                    <a:pt x="265" y="731"/>
                  </a:lnTo>
                  <a:lnTo>
                    <a:pt x="254" y="779"/>
                  </a:lnTo>
                  <a:lnTo>
                    <a:pt x="249" y="823"/>
                  </a:lnTo>
                  <a:lnTo>
                    <a:pt x="243" y="866"/>
                  </a:lnTo>
                  <a:lnTo>
                    <a:pt x="237" y="935"/>
                  </a:lnTo>
                  <a:lnTo>
                    <a:pt x="237" y="981"/>
                  </a:lnTo>
                  <a:lnTo>
                    <a:pt x="234" y="1055"/>
                  </a:lnTo>
                  <a:lnTo>
                    <a:pt x="231" y="1104"/>
                  </a:lnTo>
                  <a:lnTo>
                    <a:pt x="227" y="1154"/>
                  </a:lnTo>
                  <a:lnTo>
                    <a:pt x="227" y="1188"/>
                  </a:lnTo>
                  <a:lnTo>
                    <a:pt x="219" y="1222"/>
                  </a:lnTo>
                  <a:lnTo>
                    <a:pt x="208" y="1255"/>
                  </a:lnTo>
                  <a:lnTo>
                    <a:pt x="195" y="1281"/>
                  </a:lnTo>
                  <a:lnTo>
                    <a:pt x="191" y="1248"/>
                  </a:lnTo>
                  <a:lnTo>
                    <a:pt x="186" y="1222"/>
                  </a:lnTo>
                  <a:lnTo>
                    <a:pt x="177" y="1193"/>
                  </a:lnTo>
                  <a:lnTo>
                    <a:pt x="167" y="1171"/>
                  </a:lnTo>
                  <a:lnTo>
                    <a:pt x="157" y="1144"/>
                  </a:lnTo>
                  <a:lnTo>
                    <a:pt x="142" y="1123"/>
                  </a:lnTo>
                  <a:lnTo>
                    <a:pt x="126" y="1106"/>
                  </a:lnTo>
                  <a:lnTo>
                    <a:pt x="112" y="1089"/>
                  </a:lnTo>
                  <a:lnTo>
                    <a:pt x="114" y="1210"/>
                  </a:lnTo>
                  <a:lnTo>
                    <a:pt x="112" y="1258"/>
                  </a:lnTo>
                  <a:lnTo>
                    <a:pt x="100" y="1317"/>
                  </a:lnTo>
                  <a:lnTo>
                    <a:pt x="87" y="1358"/>
                  </a:lnTo>
                  <a:lnTo>
                    <a:pt x="75" y="1397"/>
                  </a:lnTo>
                  <a:lnTo>
                    <a:pt x="66" y="1380"/>
                  </a:lnTo>
                  <a:lnTo>
                    <a:pt x="63" y="1352"/>
                  </a:lnTo>
                  <a:lnTo>
                    <a:pt x="61" y="1328"/>
                  </a:lnTo>
                  <a:lnTo>
                    <a:pt x="61" y="1270"/>
                  </a:lnTo>
                  <a:lnTo>
                    <a:pt x="42" y="1315"/>
                  </a:lnTo>
                  <a:lnTo>
                    <a:pt x="30" y="1347"/>
                  </a:lnTo>
                  <a:lnTo>
                    <a:pt x="22" y="1392"/>
                  </a:lnTo>
                  <a:lnTo>
                    <a:pt x="12" y="1429"/>
                  </a:lnTo>
                  <a:lnTo>
                    <a:pt x="5" y="1465"/>
                  </a:lnTo>
                  <a:lnTo>
                    <a:pt x="1" y="1500"/>
                  </a:lnTo>
                  <a:lnTo>
                    <a:pt x="0" y="1541"/>
                  </a:lnTo>
                  <a:lnTo>
                    <a:pt x="3" y="1566"/>
                  </a:lnTo>
                  <a:lnTo>
                    <a:pt x="6" y="1599"/>
                  </a:lnTo>
                  <a:lnTo>
                    <a:pt x="8" y="1635"/>
                  </a:lnTo>
                  <a:lnTo>
                    <a:pt x="12" y="1667"/>
                  </a:lnTo>
                  <a:lnTo>
                    <a:pt x="15" y="1698"/>
                  </a:lnTo>
                  <a:lnTo>
                    <a:pt x="17" y="1743"/>
                  </a:lnTo>
                  <a:lnTo>
                    <a:pt x="13" y="1796"/>
                  </a:lnTo>
                  <a:lnTo>
                    <a:pt x="8" y="1839"/>
                  </a:lnTo>
                  <a:lnTo>
                    <a:pt x="37" y="1847"/>
                  </a:lnTo>
                  <a:lnTo>
                    <a:pt x="75" y="1856"/>
                  </a:lnTo>
                  <a:lnTo>
                    <a:pt x="111" y="1857"/>
                  </a:lnTo>
                  <a:lnTo>
                    <a:pt x="143" y="1852"/>
                  </a:lnTo>
                  <a:lnTo>
                    <a:pt x="164" y="1847"/>
                  </a:lnTo>
                  <a:lnTo>
                    <a:pt x="188" y="1832"/>
                  </a:lnTo>
                  <a:lnTo>
                    <a:pt x="213" y="1813"/>
                  </a:lnTo>
                  <a:lnTo>
                    <a:pt x="237" y="1794"/>
                  </a:lnTo>
                  <a:lnTo>
                    <a:pt x="261" y="1782"/>
                  </a:lnTo>
                  <a:lnTo>
                    <a:pt x="282" y="1774"/>
                  </a:lnTo>
                  <a:lnTo>
                    <a:pt x="301" y="1770"/>
                  </a:lnTo>
                  <a:lnTo>
                    <a:pt x="326" y="1762"/>
                  </a:lnTo>
                  <a:lnTo>
                    <a:pt x="352" y="1753"/>
                  </a:lnTo>
                  <a:lnTo>
                    <a:pt x="376" y="1736"/>
                  </a:lnTo>
                  <a:lnTo>
                    <a:pt x="403" y="1715"/>
                  </a:lnTo>
                  <a:lnTo>
                    <a:pt x="426" y="1691"/>
                  </a:lnTo>
                  <a:lnTo>
                    <a:pt x="472" y="1643"/>
                  </a:lnTo>
                  <a:lnTo>
                    <a:pt x="499" y="1616"/>
                  </a:lnTo>
                  <a:lnTo>
                    <a:pt x="528" y="1602"/>
                  </a:lnTo>
                  <a:lnTo>
                    <a:pt x="566" y="1582"/>
                  </a:lnTo>
                  <a:lnTo>
                    <a:pt x="609" y="1568"/>
                  </a:lnTo>
                  <a:lnTo>
                    <a:pt x="651" y="1570"/>
                  </a:lnTo>
                  <a:lnTo>
                    <a:pt x="768" y="1578"/>
                  </a:lnTo>
                  <a:lnTo>
                    <a:pt x="881" y="1493"/>
                  </a:lnTo>
                  <a:lnTo>
                    <a:pt x="970" y="1419"/>
                  </a:lnTo>
                  <a:lnTo>
                    <a:pt x="1081" y="1441"/>
                  </a:lnTo>
                  <a:lnTo>
                    <a:pt x="1196" y="1426"/>
                  </a:lnTo>
                  <a:lnTo>
                    <a:pt x="1269" y="1330"/>
                  </a:lnTo>
                  <a:close/>
                </a:path>
              </a:pathLst>
            </a:custGeom>
            <a:gradFill rotWithShape="0">
              <a:gsLst>
                <a:gs pos="0">
                  <a:srgbClr val="FF8A33"/>
                </a:gs>
                <a:gs pos="50000">
                  <a:srgbClr val="D60000"/>
                </a:gs>
                <a:gs pos="100000">
                  <a:srgbClr val="FF8A33"/>
                </a:gs>
              </a:gsLst>
              <a:lin ang="5400000" scaled="1"/>
            </a:gradFill>
            <a:ln w="9525">
              <a:noFill/>
              <a:round/>
              <a:headEnd/>
              <a:tailEnd/>
            </a:ln>
          </p:spPr>
          <p:txBody>
            <a:bodyPr/>
            <a:lstStyle/>
            <a:p>
              <a:endParaRPr lang="en-GB"/>
            </a:p>
          </p:txBody>
        </p:sp>
        <p:sp>
          <p:nvSpPr>
            <p:cNvPr id="44069" name="Freeform 146"/>
            <p:cNvSpPr>
              <a:spLocks/>
            </p:cNvSpPr>
            <p:nvPr/>
          </p:nvSpPr>
          <p:spPr bwMode="auto">
            <a:xfrm>
              <a:off x="2315" y="2458"/>
              <a:ext cx="1333" cy="1674"/>
            </a:xfrm>
            <a:custGeom>
              <a:avLst/>
              <a:gdLst>
                <a:gd name="T0" fmla="*/ 1311 w 1333"/>
                <a:gd name="T1" fmla="*/ 1340 h 1674"/>
                <a:gd name="T2" fmla="*/ 1309 w 1333"/>
                <a:gd name="T3" fmla="*/ 1085 h 1674"/>
                <a:gd name="T4" fmla="*/ 1285 w 1333"/>
                <a:gd name="T5" fmla="*/ 880 h 1674"/>
                <a:gd name="T6" fmla="*/ 1321 w 1333"/>
                <a:gd name="T7" fmla="*/ 681 h 1674"/>
                <a:gd name="T8" fmla="*/ 1182 w 1333"/>
                <a:gd name="T9" fmla="*/ 786 h 1674"/>
                <a:gd name="T10" fmla="*/ 1215 w 1333"/>
                <a:gd name="T11" fmla="*/ 351 h 1674"/>
                <a:gd name="T12" fmla="*/ 1194 w 1333"/>
                <a:gd name="T13" fmla="*/ 224 h 1674"/>
                <a:gd name="T14" fmla="*/ 1114 w 1333"/>
                <a:gd name="T15" fmla="*/ 260 h 1674"/>
                <a:gd name="T16" fmla="*/ 1078 w 1333"/>
                <a:gd name="T17" fmla="*/ 104 h 1674"/>
                <a:gd name="T18" fmla="*/ 963 w 1333"/>
                <a:gd name="T19" fmla="*/ 138 h 1674"/>
                <a:gd name="T20" fmla="*/ 895 w 1333"/>
                <a:gd name="T21" fmla="*/ 293 h 1674"/>
                <a:gd name="T22" fmla="*/ 765 w 1333"/>
                <a:gd name="T23" fmla="*/ 322 h 1674"/>
                <a:gd name="T24" fmla="*/ 662 w 1333"/>
                <a:gd name="T25" fmla="*/ 238 h 1674"/>
                <a:gd name="T26" fmla="*/ 606 w 1333"/>
                <a:gd name="T27" fmla="*/ 91 h 1674"/>
                <a:gd name="T28" fmla="*/ 561 w 1333"/>
                <a:gd name="T29" fmla="*/ 89 h 1674"/>
                <a:gd name="T30" fmla="*/ 554 w 1333"/>
                <a:gd name="T31" fmla="*/ 340 h 1674"/>
                <a:gd name="T32" fmla="*/ 678 w 1333"/>
                <a:gd name="T33" fmla="*/ 542 h 1674"/>
                <a:gd name="T34" fmla="*/ 669 w 1333"/>
                <a:gd name="T35" fmla="*/ 623 h 1674"/>
                <a:gd name="T36" fmla="*/ 488 w 1333"/>
                <a:gd name="T37" fmla="*/ 517 h 1674"/>
                <a:gd name="T38" fmla="*/ 354 w 1333"/>
                <a:gd name="T39" fmla="*/ 474 h 1674"/>
                <a:gd name="T40" fmla="*/ 361 w 1333"/>
                <a:gd name="T41" fmla="*/ 618 h 1674"/>
                <a:gd name="T42" fmla="*/ 417 w 1333"/>
                <a:gd name="T43" fmla="*/ 721 h 1674"/>
                <a:gd name="T44" fmla="*/ 414 w 1333"/>
                <a:gd name="T45" fmla="*/ 845 h 1674"/>
                <a:gd name="T46" fmla="*/ 385 w 1333"/>
                <a:gd name="T47" fmla="*/ 912 h 1674"/>
                <a:gd name="T48" fmla="*/ 303 w 1333"/>
                <a:gd name="T49" fmla="*/ 914 h 1674"/>
                <a:gd name="T50" fmla="*/ 287 w 1333"/>
                <a:gd name="T51" fmla="*/ 784 h 1674"/>
                <a:gd name="T52" fmla="*/ 269 w 1333"/>
                <a:gd name="T53" fmla="*/ 688 h 1674"/>
                <a:gd name="T54" fmla="*/ 228 w 1333"/>
                <a:gd name="T55" fmla="*/ 729 h 1674"/>
                <a:gd name="T56" fmla="*/ 195 w 1333"/>
                <a:gd name="T57" fmla="*/ 849 h 1674"/>
                <a:gd name="T58" fmla="*/ 202 w 1333"/>
                <a:gd name="T59" fmla="*/ 916 h 1674"/>
                <a:gd name="T60" fmla="*/ 217 w 1333"/>
                <a:gd name="T61" fmla="*/ 1036 h 1674"/>
                <a:gd name="T62" fmla="*/ 207 w 1333"/>
                <a:gd name="T63" fmla="*/ 1160 h 1674"/>
                <a:gd name="T64" fmla="*/ 168 w 1333"/>
                <a:gd name="T65" fmla="*/ 1210 h 1674"/>
                <a:gd name="T66" fmla="*/ 110 w 1333"/>
                <a:gd name="T67" fmla="*/ 1179 h 1674"/>
                <a:gd name="T68" fmla="*/ 60 w 1333"/>
                <a:gd name="T69" fmla="*/ 1113 h 1674"/>
                <a:gd name="T70" fmla="*/ 34 w 1333"/>
                <a:gd name="T71" fmla="*/ 1039 h 1674"/>
                <a:gd name="T72" fmla="*/ 7 w 1333"/>
                <a:gd name="T73" fmla="*/ 1066 h 1674"/>
                <a:gd name="T74" fmla="*/ 5 w 1333"/>
                <a:gd name="T75" fmla="*/ 1190 h 1674"/>
                <a:gd name="T76" fmla="*/ 68 w 1333"/>
                <a:gd name="T77" fmla="*/ 1361 h 1674"/>
                <a:gd name="T78" fmla="*/ 171 w 1333"/>
                <a:gd name="T79" fmla="*/ 1566 h 1674"/>
                <a:gd name="T80" fmla="*/ 335 w 1333"/>
                <a:gd name="T81" fmla="*/ 1656 h 1674"/>
                <a:gd name="T82" fmla="*/ 469 w 1333"/>
                <a:gd name="T83" fmla="*/ 1662 h 1674"/>
                <a:gd name="T84" fmla="*/ 563 w 1333"/>
                <a:gd name="T85" fmla="*/ 1570 h 1674"/>
                <a:gd name="T86" fmla="*/ 765 w 1333"/>
                <a:gd name="T87" fmla="*/ 1594 h 1674"/>
                <a:gd name="T88" fmla="*/ 912 w 1333"/>
                <a:gd name="T89" fmla="*/ 1568 h 1674"/>
                <a:gd name="T90" fmla="*/ 1177 w 1333"/>
                <a:gd name="T91" fmla="*/ 1551 h 16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3"/>
                <a:gd name="T139" fmla="*/ 0 h 1674"/>
                <a:gd name="T140" fmla="*/ 1333 w 1333"/>
                <a:gd name="T141" fmla="*/ 1674 h 16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3" h="1674">
                  <a:moveTo>
                    <a:pt x="1235" y="1520"/>
                  </a:moveTo>
                  <a:lnTo>
                    <a:pt x="1278" y="1462"/>
                  </a:lnTo>
                  <a:lnTo>
                    <a:pt x="1311" y="1340"/>
                  </a:lnTo>
                  <a:lnTo>
                    <a:pt x="1328" y="1234"/>
                  </a:lnTo>
                  <a:lnTo>
                    <a:pt x="1333" y="1137"/>
                  </a:lnTo>
                  <a:lnTo>
                    <a:pt x="1309" y="1085"/>
                  </a:lnTo>
                  <a:lnTo>
                    <a:pt x="1237" y="1025"/>
                  </a:lnTo>
                  <a:lnTo>
                    <a:pt x="1254" y="960"/>
                  </a:lnTo>
                  <a:lnTo>
                    <a:pt x="1285" y="880"/>
                  </a:lnTo>
                  <a:lnTo>
                    <a:pt x="1302" y="825"/>
                  </a:lnTo>
                  <a:lnTo>
                    <a:pt x="1317" y="755"/>
                  </a:lnTo>
                  <a:lnTo>
                    <a:pt x="1321" y="681"/>
                  </a:lnTo>
                  <a:lnTo>
                    <a:pt x="1309" y="585"/>
                  </a:lnTo>
                  <a:lnTo>
                    <a:pt x="1254" y="666"/>
                  </a:lnTo>
                  <a:lnTo>
                    <a:pt x="1182" y="786"/>
                  </a:lnTo>
                  <a:lnTo>
                    <a:pt x="1146" y="799"/>
                  </a:lnTo>
                  <a:lnTo>
                    <a:pt x="1172" y="573"/>
                  </a:lnTo>
                  <a:lnTo>
                    <a:pt x="1215" y="351"/>
                  </a:lnTo>
                  <a:lnTo>
                    <a:pt x="1278" y="197"/>
                  </a:lnTo>
                  <a:lnTo>
                    <a:pt x="1244" y="200"/>
                  </a:lnTo>
                  <a:lnTo>
                    <a:pt x="1194" y="224"/>
                  </a:lnTo>
                  <a:lnTo>
                    <a:pt x="1148" y="272"/>
                  </a:lnTo>
                  <a:lnTo>
                    <a:pt x="1102" y="340"/>
                  </a:lnTo>
                  <a:lnTo>
                    <a:pt x="1114" y="260"/>
                  </a:lnTo>
                  <a:lnTo>
                    <a:pt x="1110" y="202"/>
                  </a:lnTo>
                  <a:lnTo>
                    <a:pt x="1095" y="150"/>
                  </a:lnTo>
                  <a:lnTo>
                    <a:pt x="1078" y="104"/>
                  </a:lnTo>
                  <a:lnTo>
                    <a:pt x="1015" y="0"/>
                  </a:lnTo>
                  <a:lnTo>
                    <a:pt x="987" y="89"/>
                  </a:lnTo>
                  <a:lnTo>
                    <a:pt x="963" y="138"/>
                  </a:lnTo>
                  <a:lnTo>
                    <a:pt x="950" y="178"/>
                  </a:lnTo>
                  <a:lnTo>
                    <a:pt x="934" y="222"/>
                  </a:lnTo>
                  <a:lnTo>
                    <a:pt x="895" y="293"/>
                  </a:lnTo>
                  <a:lnTo>
                    <a:pt x="861" y="327"/>
                  </a:lnTo>
                  <a:lnTo>
                    <a:pt x="821" y="339"/>
                  </a:lnTo>
                  <a:lnTo>
                    <a:pt x="765" y="322"/>
                  </a:lnTo>
                  <a:lnTo>
                    <a:pt x="731" y="305"/>
                  </a:lnTo>
                  <a:lnTo>
                    <a:pt x="691" y="277"/>
                  </a:lnTo>
                  <a:lnTo>
                    <a:pt x="662" y="238"/>
                  </a:lnTo>
                  <a:lnTo>
                    <a:pt x="638" y="183"/>
                  </a:lnTo>
                  <a:lnTo>
                    <a:pt x="619" y="137"/>
                  </a:lnTo>
                  <a:lnTo>
                    <a:pt x="606" y="91"/>
                  </a:lnTo>
                  <a:lnTo>
                    <a:pt x="592" y="51"/>
                  </a:lnTo>
                  <a:lnTo>
                    <a:pt x="573" y="0"/>
                  </a:lnTo>
                  <a:lnTo>
                    <a:pt x="561" y="89"/>
                  </a:lnTo>
                  <a:lnTo>
                    <a:pt x="551" y="159"/>
                  </a:lnTo>
                  <a:lnTo>
                    <a:pt x="546" y="241"/>
                  </a:lnTo>
                  <a:lnTo>
                    <a:pt x="554" y="340"/>
                  </a:lnTo>
                  <a:lnTo>
                    <a:pt x="583" y="435"/>
                  </a:lnTo>
                  <a:lnTo>
                    <a:pt x="625" y="501"/>
                  </a:lnTo>
                  <a:lnTo>
                    <a:pt x="678" y="542"/>
                  </a:lnTo>
                  <a:lnTo>
                    <a:pt x="703" y="594"/>
                  </a:lnTo>
                  <a:lnTo>
                    <a:pt x="741" y="678"/>
                  </a:lnTo>
                  <a:lnTo>
                    <a:pt x="669" y="623"/>
                  </a:lnTo>
                  <a:lnTo>
                    <a:pt x="594" y="568"/>
                  </a:lnTo>
                  <a:lnTo>
                    <a:pt x="544" y="542"/>
                  </a:lnTo>
                  <a:lnTo>
                    <a:pt x="488" y="517"/>
                  </a:lnTo>
                  <a:lnTo>
                    <a:pt x="438" y="498"/>
                  </a:lnTo>
                  <a:lnTo>
                    <a:pt x="387" y="483"/>
                  </a:lnTo>
                  <a:lnTo>
                    <a:pt x="354" y="474"/>
                  </a:lnTo>
                  <a:lnTo>
                    <a:pt x="351" y="529"/>
                  </a:lnTo>
                  <a:lnTo>
                    <a:pt x="351" y="578"/>
                  </a:lnTo>
                  <a:lnTo>
                    <a:pt x="361" y="618"/>
                  </a:lnTo>
                  <a:lnTo>
                    <a:pt x="375" y="647"/>
                  </a:lnTo>
                  <a:lnTo>
                    <a:pt x="392" y="678"/>
                  </a:lnTo>
                  <a:lnTo>
                    <a:pt x="417" y="721"/>
                  </a:lnTo>
                  <a:lnTo>
                    <a:pt x="424" y="774"/>
                  </a:lnTo>
                  <a:lnTo>
                    <a:pt x="421" y="813"/>
                  </a:lnTo>
                  <a:lnTo>
                    <a:pt x="414" y="845"/>
                  </a:lnTo>
                  <a:lnTo>
                    <a:pt x="406" y="873"/>
                  </a:lnTo>
                  <a:lnTo>
                    <a:pt x="399" y="893"/>
                  </a:lnTo>
                  <a:lnTo>
                    <a:pt x="385" y="912"/>
                  </a:lnTo>
                  <a:lnTo>
                    <a:pt x="373" y="924"/>
                  </a:lnTo>
                  <a:lnTo>
                    <a:pt x="330" y="933"/>
                  </a:lnTo>
                  <a:lnTo>
                    <a:pt x="303" y="914"/>
                  </a:lnTo>
                  <a:lnTo>
                    <a:pt x="291" y="871"/>
                  </a:lnTo>
                  <a:lnTo>
                    <a:pt x="287" y="806"/>
                  </a:lnTo>
                  <a:lnTo>
                    <a:pt x="287" y="784"/>
                  </a:lnTo>
                  <a:lnTo>
                    <a:pt x="282" y="755"/>
                  </a:lnTo>
                  <a:lnTo>
                    <a:pt x="279" y="724"/>
                  </a:lnTo>
                  <a:lnTo>
                    <a:pt x="269" y="688"/>
                  </a:lnTo>
                  <a:lnTo>
                    <a:pt x="258" y="662"/>
                  </a:lnTo>
                  <a:lnTo>
                    <a:pt x="241" y="691"/>
                  </a:lnTo>
                  <a:lnTo>
                    <a:pt x="228" y="729"/>
                  </a:lnTo>
                  <a:lnTo>
                    <a:pt x="209" y="765"/>
                  </a:lnTo>
                  <a:lnTo>
                    <a:pt x="198" y="803"/>
                  </a:lnTo>
                  <a:lnTo>
                    <a:pt x="195" y="849"/>
                  </a:lnTo>
                  <a:lnTo>
                    <a:pt x="197" y="885"/>
                  </a:lnTo>
                  <a:lnTo>
                    <a:pt x="202" y="945"/>
                  </a:lnTo>
                  <a:lnTo>
                    <a:pt x="202" y="916"/>
                  </a:lnTo>
                  <a:lnTo>
                    <a:pt x="210" y="976"/>
                  </a:lnTo>
                  <a:lnTo>
                    <a:pt x="214" y="994"/>
                  </a:lnTo>
                  <a:lnTo>
                    <a:pt x="217" y="1036"/>
                  </a:lnTo>
                  <a:lnTo>
                    <a:pt x="212" y="1095"/>
                  </a:lnTo>
                  <a:lnTo>
                    <a:pt x="212" y="1123"/>
                  </a:lnTo>
                  <a:lnTo>
                    <a:pt x="207" y="1160"/>
                  </a:lnTo>
                  <a:lnTo>
                    <a:pt x="202" y="1188"/>
                  </a:lnTo>
                  <a:lnTo>
                    <a:pt x="188" y="1212"/>
                  </a:lnTo>
                  <a:lnTo>
                    <a:pt x="168" y="1210"/>
                  </a:lnTo>
                  <a:lnTo>
                    <a:pt x="142" y="1208"/>
                  </a:lnTo>
                  <a:lnTo>
                    <a:pt x="125" y="1195"/>
                  </a:lnTo>
                  <a:lnTo>
                    <a:pt x="110" y="1179"/>
                  </a:lnTo>
                  <a:lnTo>
                    <a:pt x="91" y="1166"/>
                  </a:lnTo>
                  <a:lnTo>
                    <a:pt x="75" y="1143"/>
                  </a:lnTo>
                  <a:lnTo>
                    <a:pt x="60" y="1113"/>
                  </a:lnTo>
                  <a:lnTo>
                    <a:pt x="51" y="1095"/>
                  </a:lnTo>
                  <a:lnTo>
                    <a:pt x="41" y="1066"/>
                  </a:lnTo>
                  <a:lnTo>
                    <a:pt x="34" y="1039"/>
                  </a:lnTo>
                  <a:lnTo>
                    <a:pt x="33" y="1001"/>
                  </a:lnTo>
                  <a:lnTo>
                    <a:pt x="15" y="1041"/>
                  </a:lnTo>
                  <a:lnTo>
                    <a:pt x="7" y="1066"/>
                  </a:lnTo>
                  <a:lnTo>
                    <a:pt x="3" y="1099"/>
                  </a:lnTo>
                  <a:lnTo>
                    <a:pt x="0" y="1150"/>
                  </a:lnTo>
                  <a:lnTo>
                    <a:pt x="5" y="1190"/>
                  </a:lnTo>
                  <a:lnTo>
                    <a:pt x="19" y="1234"/>
                  </a:lnTo>
                  <a:lnTo>
                    <a:pt x="39" y="1284"/>
                  </a:lnTo>
                  <a:lnTo>
                    <a:pt x="68" y="1361"/>
                  </a:lnTo>
                  <a:lnTo>
                    <a:pt x="120" y="1448"/>
                  </a:lnTo>
                  <a:lnTo>
                    <a:pt x="157" y="1499"/>
                  </a:lnTo>
                  <a:lnTo>
                    <a:pt x="171" y="1566"/>
                  </a:lnTo>
                  <a:lnTo>
                    <a:pt x="217" y="1602"/>
                  </a:lnTo>
                  <a:lnTo>
                    <a:pt x="277" y="1632"/>
                  </a:lnTo>
                  <a:lnTo>
                    <a:pt x="335" y="1656"/>
                  </a:lnTo>
                  <a:lnTo>
                    <a:pt x="373" y="1650"/>
                  </a:lnTo>
                  <a:lnTo>
                    <a:pt x="409" y="1674"/>
                  </a:lnTo>
                  <a:lnTo>
                    <a:pt x="469" y="1662"/>
                  </a:lnTo>
                  <a:lnTo>
                    <a:pt x="488" y="1671"/>
                  </a:lnTo>
                  <a:lnTo>
                    <a:pt x="536" y="1612"/>
                  </a:lnTo>
                  <a:lnTo>
                    <a:pt x="563" y="1570"/>
                  </a:lnTo>
                  <a:lnTo>
                    <a:pt x="619" y="1600"/>
                  </a:lnTo>
                  <a:lnTo>
                    <a:pt x="698" y="1607"/>
                  </a:lnTo>
                  <a:lnTo>
                    <a:pt x="765" y="1594"/>
                  </a:lnTo>
                  <a:lnTo>
                    <a:pt x="806" y="1566"/>
                  </a:lnTo>
                  <a:lnTo>
                    <a:pt x="844" y="1520"/>
                  </a:lnTo>
                  <a:lnTo>
                    <a:pt x="912" y="1568"/>
                  </a:lnTo>
                  <a:lnTo>
                    <a:pt x="1001" y="1583"/>
                  </a:lnTo>
                  <a:lnTo>
                    <a:pt x="1095" y="1573"/>
                  </a:lnTo>
                  <a:lnTo>
                    <a:pt x="1177" y="1551"/>
                  </a:lnTo>
                  <a:lnTo>
                    <a:pt x="1235" y="1520"/>
                  </a:lnTo>
                  <a:close/>
                </a:path>
              </a:pathLst>
            </a:custGeom>
            <a:gradFill rotWithShape="0">
              <a:gsLst>
                <a:gs pos="0">
                  <a:srgbClr val="FFA833"/>
                </a:gs>
                <a:gs pos="100000">
                  <a:srgbClr val="E00000"/>
                </a:gs>
              </a:gsLst>
              <a:path path="rect">
                <a:fillToRect l="50000" t="50000" r="50000" b="50000"/>
              </a:path>
            </a:gradFill>
            <a:ln w="9525">
              <a:noFill/>
              <a:round/>
              <a:headEnd/>
              <a:tailEnd/>
            </a:ln>
          </p:spPr>
          <p:txBody>
            <a:bodyPr/>
            <a:lstStyle/>
            <a:p>
              <a:endParaRPr lang="en-GB"/>
            </a:p>
          </p:txBody>
        </p:sp>
        <p:sp>
          <p:nvSpPr>
            <p:cNvPr id="44070" name="Freeform 147"/>
            <p:cNvSpPr>
              <a:spLocks/>
            </p:cNvSpPr>
            <p:nvPr/>
          </p:nvSpPr>
          <p:spPr bwMode="auto">
            <a:xfrm>
              <a:off x="2642" y="2887"/>
              <a:ext cx="949" cy="1259"/>
            </a:xfrm>
            <a:custGeom>
              <a:avLst/>
              <a:gdLst>
                <a:gd name="T0" fmla="*/ 910 w 949"/>
                <a:gd name="T1" fmla="*/ 1064 h 1259"/>
                <a:gd name="T2" fmla="*/ 943 w 949"/>
                <a:gd name="T3" fmla="*/ 896 h 1259"/>
                <a:gd name="T4" fmla="*/ 934 w 949"/>
                <a:gd name="T5" fmla="*/ 793 h 1259"/>
                <a:gd name="T6" fmla="*/ 895 w 949"/>
                <a:gd name="T7" fmla="*/ 697 h 1259"/>
                <a:gd name="T8" fmla="*/ 931 w 949"/>
                <a:gd name="T9" fmla="*/ 603 h 1259"/>
                <a:gd name="T10" fmla="*/ 944 w 949"/>
                <a:gd name="T11" fmla="*/ 494 h 1259"/>
                <a:gd name="T12" fmla="*/ 891 w 949"/>
                <a:gd name="T13" fmla="*/ 483 h 1259"/>
                <a:gd name="T14" fmla="*/ 818 w 949"/>
                <a:gd name="T15" fmla="*/ 583 h 1259"/>
                <a:gd name="T16" fmla="*/ 867 w 949"/>
                <a:gd name="T17" fmla="*/ 256 h 1259"/>
                <a:gd name="T18" fmla="*/ 888 w 949"/>
                <a:gd name="T19" fmla="*/ 148 h 1259"/>
                <a:gd name="T20" fmla="*/ 821 w 949"/>
                <a:gd name="T21" fmla="*/ 199 h 1259"/>
                <a:gd name="T22" fmla="*/ 794 w 949"/>
                <a:gd name="T23" fmla="*/ 191 h 1259"/>
                <a:gd name="T24" fmla="*/ 782 w 949"/>
                <a:gd name="T25" fmla="*/ 112 h 1259"/>
                <a:gd name="T26" fmla="*/ 724 w 949"/>
                <a:gd name="T27" fmla="*/ 4 h 1259"/>
                <a:gd name="T28" fmla="*/ 686 w 949"/>
                <a:gd name="T29" fmla="*/ 105 h 1259"/>
                <a:gd name="T30" fmla="*/ 665 w 949"/>
                <a:gd name="T31" fmla="*/ 163 h 1259"/>
                <a:gd name="T32" fmla="*/ 614 w 949"/>
                <a:gd name="T33" fmla="*/ 240 h 1259"/>
                <a:gd name="T34" fmla="*/ 546 w 949"/>
                <a:gd name="T35" fmla="*/ 237 h 1259"/>
                <a:gd name="T36" fmla="*/ 493 w 949"/>
                <a:gd name="T37" fmla="*/ 204 h 1259"/>
                <a:gd name="T38" fmla="*/ 453 w 949"/>
                <a:gd name="T39" fmla="*/ 134 h 1259"/>
                <a:gd name="T40" fmla="*/ 431 w 949"/>
                <a:gd name="T41" fmla="*/ 69 h 1259"/>
                <a:gd name="T42" fmla="*/ 410 w 949"/>
                <a:gd name="T43" fmla="*/ 0 h 1259"/>
                <a:gd name="T44" fmla="*/ 393 w 949"/>
                <a:gd name="T45" fmla="*/ 117 h 1259"/>
                <a:gd name="T46" fmla="*/ 392 w 949"/>
                <a:gd name="T47" fmla="*/ 249 h 1259"/>
                <a:gd name="T48" fmla="*/ 443 w 949"/>
                <a:gd name="T49" fmla="*/ 369 h 1259"/>
                <a:gd name="T50" fmla="*/ 501 w 949"/>
                <a:gd name="T51" fmla="*/ 434 h 1259"/>
                <a:gd name="T52" fmla="*/ 475 w 949"/>
                <a:gd name="T53" fmla="*/ 456 h 1259"/>
                <a:gd name="T54" fmla="*/ 386 w 949"/>
                <a:gd name="T55" fmla="*/ 398 h 1259"/>
                <a:gd name="T56" fmla="*/ 311 w 949"/>
                <a:gd name="T57" fmla="*/ 367 h 1259"/>
                <a:gd name="T58" fmla="*/ 260 w 949"/>
                <a:gd name="T59" fmla="*/ 415 h 1259"/>
                <a:gd name="T60" fmla="*/ 294 w 949"/>
                <a:gd name="T61" fmla="*/ 526 h 1259"/>
                <a:gd name="T62" fmla="*/ 333 w 949"/>
                <a:gd name="T63" fmla="*/ 596 h 1259"/>
                <a:gd name="T64" fmla="*/ 333 w 949"/>
                <a:gd name="T65" fmla="*/ 632 h 1259"/>
                <a:gd name="T66" fmla="*/ 303 w 949"/>
                <a:gd name="T67" fmla="*/ 663 h 1259"/>
                <a:gd name="T68" fmla="*/ 236 w 949"/>
                <a:gd name="T69" fmla="*/ 684 h 1259"/>
                <a:gd name="T70" fmla="*/ 205 w 949"/>
                <a:gd name="T71" fmla="*/ 637 h 1259"/>
                <a:gd name="T72" fmla="*/ 198 w 949"/>
                <a:gd name="T73" fmla="*/ 529 h 1259"/>
                <a:gd name="T74" fmla="*/ 156 w 949"/>
                <a:gd name="T75" fmla="*/ 538 h 1259"/>
                <a:gd name="T76" fmla="*/ 138 w 949"/>
                <a:gd name="T77" fmla="*/ 648 h 1259"/>
                <a:gd name="T78" fmla="*/ 149 w 949"/>
                <a:gd name="T79" fmla="*/ 797 h 1259"/>
                <a:gd name="T80" fmla="*/ 99 w 949"/>
                <a:gd name="T81" fmla="*/ 879 h 1259"/>
                <a:gd name="T82" fmla="*/ 51 w 949"/>
                <a:gd name="T83" fmla="*/ 834 h 1259"/>
                <a:gd name="T84" fmla="*/ 17 w 949"/>
                <a:gd name="T85" fmla="*/ 731 h 1259"/>
                <a:gd name="T86" fmla="*/ 0 w 949"/>
                <a:gd name="T87" fmla="*/ 832 h 1259"/>
                <a:gd name="T88" fmla="*/ 25 w 949"/>
                <a:gd name="T89" fmla="*/ 935 h 1259"/>
                <a:gd name="T90" fmla="*/ 82 w 949"/>
                <a:gd name="T91" fmla="*/ 1053 h 1259"/>
                <a:gd name="T92" fmla="*/ 120 w 949"/>
                <a:gd name="T93" fmla="*/ 1141 h 1259"/>
                <a:gd name="T94" fmla="*/ 147 w 949"/>
                <a:gd name="T95" fmla="*/ 1247 h 1259"/>
                <a:gd name="T96" fmla="*/ 229 w 949"/>
                <a:gd name="T97" fmla="*/ 1259 h 1259"/>
                <a:gd name="T98" fmla="*/ 313 w 949"/>
                <a:gd name="T99" fmla="*/ 1235 h 1259"/>
                <a:gd name="T100" fmla="*/ 381 w 949"/>
                <a:gd name="T101" fmla="*/ 1175 h 1259"/>
                <a:gd name="T102" fmla="*/ 441 w 949"/>
                <a:gd name="T103" fmla="*/ 1166 h 1259"/>
                <a:gd name="T104" fmla="*/ 542 w 949"/>
                <a:gd name="T105" fmla="*/ 1159 h 1259"/>
                <a:gd name="T106" fmla="*/ 602 w 949"/>
                <a:gd name="T107" fmla="*/ 1106 h 1259"/>
                <a:gd name="T108" fmla="*/ 712 w 949"/>
                <a:gd name="T109" fmla="*/ 1149 h 1259"/>
                <a:gd name="T110" fmla="*/ 836 w 949"/>
                <a:gd name="T111" fmla="*/ 1127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9"/>
                <a:gd name="T169" fmla="*/ 0 h 1259"/>
                <a:gd name="T170" fmla="*/ 949 w 949"/>
                <a:gd name="T171" fmla="*/ 1259 h 1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9" h="1259">
                  <a:moveTo>
                    <a:pt x="879" y="1105"/>
                  </a:moveTo>
                  <a:lnTo>
                    <a:pt x="910" y="1064"/>
                  </a:lnTo>
                  <a:lnTo>
                    <a:pt x="932" y="976"/>
                  </a:lnTo>
                  <a:lnTo>
                    <a:pt x="943" y="896"/>
                  </a:lnTo>
                  <a:lnTo>
                    <a:pt x="949" y="826"/>
                  </a:lnTo>
                  <a:lnTo>
                    <a:pt x="934" y="793"/>
                  </a:lnTo>
                  <a:lnTo>
                    <a:pt x="883" y="745"/>
                  </a:lnTo>
                  <a:lnTo>
                    <a:pt x="895" y="697"/>
                  </a:lnTo>
                  <a:lnTo>
                    <a:pt x="917" y="637"/>
                  </a:lnTo>
                  <a:lnTo>
                    <a:pt x="931" y="603"/>
                  </a:lnTo>
                  <a:lnTo>
                    <a:pt x="941" y="552"/>
                  </a:lnTo>
                  <a:lnTo>
                    <a:pt x="944" y="494"/>
                  </a:lnTo>
                  <a:lnTo>
                    <a:pt x="932" y="427"/>
                  </a:lnTo>
                  <a:lnTo>
                    <a:pt x="891" y="483"/>
                  </a:lnTo>
                  <a:lnTo>
                    <a:pt x="843" y="576"/>
                  </a:lnTo>
                  <a:lnTo>
                    <a:pt x="818" y="583"/>
                  </a:lnTo>
                  <a:lnTo>
                    <a:pt x="836" y="418"/>
                  </a:lnTo>
                  <a:lnTo>
                    <a:pt x="867" y="256"/>
                  </a:lnTo>
                  <a:lnTo>
                    <a:pt x="913" y="146"/>
                  </a:lnTo>
                  <a:lnTo>
                    <a:pt x="888" y="148"/>
                  </a:lnTo>
                  <a:lnTo>
                    <a:pt x="850" y="165"/>
                  </a:lnTo>
                  <a:lnTo>
                    <a:pt x="821" y="199"/>
                  </a:lnTo>
                  <a:lnTo>
                    <a:pt x="787" y="249"/>
                  </a:lnTo>
                  <a:lnTo>
                    <a:pt x="794" y="191"/>
                  </a:lnTo>
                  <a:lnTo>
                    <a:pt x="792" y="148"/>
                  </a:lnTo>
                  <a:lnTo>
                    <a:pt x="782" y="112"/>
                  </a:lnTo>
                  <a:lnTo>
                    <a:pt x="768" y="76"/>
                  </a:lnTo>
                  <a:lnTo>
                    <a:pt x="724" y="4"/>
                  </a:lnTo>
                  <a:lnTo>
                    <a:pt x="703" y="66"/>
                  </a:lnTo>
                  <a:lnTo>
                    <a:pt x="686" y="105"/>
                  </a:lnTo>
                  <a:lnTo>
                    <a:pt x="677" y="131"/>
                  </a:lnTo>
                  <a:lnTo>
                    <a:pt x="665" y="163"/>
                  </a:lnTo>
                  <a:lnTo>
                    <a:pt x="640" y="214"/>
                  </a:lnTo>
                  <a:lnTo>
                    <a:pt x="614" y="240"/>
                  </a:lnTo>
                  <a:lnTo>
                    <a:pt x="588" y="249"/>
                  </a:lnTo>
                  <a:lnTo>
                    <a:pt x="546" y="237"/>
                  </a:lnTo>
                  <a:lnTo>
                    <a:pt x="518" y="221"/>
                  </a:lnTo>
                  <a:lnTo>
                    <a:pt x="493" y="204"/>
                  </a:lnTo>
                  <a:lnTo>
                    <a:pt x="470" y="173"/>
                  </a:lnTo>
                  <a:lnTo>
                    <a:pt x="453" y="134"/>
                  </a:lnTo>
                  <a:lnTo>
                    <a:pt x="440" y="101"/>
                  </a:lnTo>
                  <a:lnTo>
                    <a:pt x="431" y="69"/>
                  </a:lnTo>
                  <a:lnTo>
                    <a:pt x="421" y="38"/>
                  </a:lnTo>
                  <a:lnTo>
                    <a:pt x="410" y="0"/>
                  </a:lnTo>
                  <a:lnTo>
                    <a:pt x="400" y="69"/>
                  </a:lnTo>
                  <a:lnTo>
                    <a:pt x="393" y="117"/>
                  </a:lnTo>
                  <a:lnTo>
                    <a:pt x="388" y="179"/>
                  </a:lnTo>
                  <a:lnTo>
                    <a:pt x="392" y="249"/>
                  </a:lnTo>
                  <a:lnTo>
                    <a:pt x="414" y="319"/>
                  </a:lnTo>
                  <a:lnTo>
                    <a:pt x="443" y="369"/>
                  </a:lnTo>
                  <a:lnTo>
                    <a:pt x="482" y="398"/>
                  </a:lnTo>
                  <a:lnTo>
                    <a:pt x="501" y="434"/>
                  </a:lnTo>
                  <a:lnTo>
                    <a:pt x="529" y="494"/>
                  </a:lnTo>
                  <a:lnTo>
                    <a:pt x="475" y="456"/>
                  </a:lnTo>
                  <a:lnTo>
                    <a:pt x="421" y="418"/>
                  </a:lnTo>
                  <a:lnTo>
                    <a:pt x="386" y="398"/>
                  </a:lnTo>
                  <a:lnTo>
                    <a:pt x="344" y="379"/>
                  </a:lnTo>
                  <a:lnTo>
                    <a:pt x="311" y="367"/>
                  </a:lnTo>
                  <a:lnTo>
                    <a:pt x="251" y="350"/>
                  </a:lnTo>
                  <a:lnTo>
                    <a:pt x="260" y="415"/>
                  </a:lnTo>
                  <a:lnTo>
                    <a:pt x="270" y="466"/>
                  </a:lnTo>
                  <a:lnTo>
                    <a:pt x="294" y="526"/>
                  </a:lnTo>
                  <a:lnTo>
                    <a:pt x="315" y="559"/>
                  </a:lnTo>
                  <a:lnTo>
                    <a:pt x="333" y="596"/>
                  </a:lnTo>
                  <a:lnTo>
                    <a:pt x="339" y="610"/>
                  </a:lnTo>
                  <a:lnTo>
                    <a:pt x="333" y="632"/>
                  </a:lnTo>
                  <a:lnTo>
                    <a:pt x="327" y="648"/>
                  </a:lnTo>
                  <a:lnTo>
                    <a:pt x="303" y="663"/>
                  </a:lnTo>
                  <a:lnTo>
                    <a:pt x="272" y="677"/>
                  </a:lnTo>
                  <a:lnTo>
                    <a:pt x="236" y="684"/>
                  </a:lnTo>
                  <a:lnTo>
                    <a:pt x="214" y="668"/>
                  </a:lnTo>
                  <a:lnTo>
                    <a:pt x="205" y="637"/>
                  </a:lnTo>
                  <a:lnTo>
                    <a:pt x="197" y="581"/>
                  </a:lnTo>
                  <a:lnTo>
                    <a:pt x="198" y="529"/>
                  </a:lnTo>
                  <a:lnTo>
                    <a:pt x="181" y="483"/>
                  </a:lnTo>
                  <a:lnTo>
                    <a:pt x="156" y="538"/>
                  </a:lnTo>
                  <a:lnTo>
                    <a:pt x="140" y="588"/>
                  </a:lnTo>
                  <a:lnTo>
                    <a:pt x="138" y="648"/>
                  </a:lnTo>
                  <a:lnTo>
                    <a:pt x="149" y="704"/>
                  </a:lnTo>
                  <a:lnTo>
                    <a:pt x="149" y="797"/>
                  </a:lnTo>
                  <a:lnTo>
                    <a:pt x="132" y="882"/>
                  </a:lnTo>
                  <a:lnTo>
                    <a:pt x="99" y="879"/>
                  </a:lnTo>
                  <a:lnTo>
                    <a:pt x="72" y="863"/>
                  </a:lnTo>
                  <a:lnTo>
                    <a:pt x="51" y="834"/>
                  </a:lnTo>
                  <a:lnTo>
                    <a:pt x="32" y="793"/>
                  </a:lnTo>
                  <a:lnTo>
                    <a:pt x="17" y="731"/>
                  </a:lnTo>
                  <a:lnTo>
                    <a:pt x="2" y="779"/>
                  </a:lnTo>
                  <a:lnTo>
                    <a:pt x="0" y="832"/>
                  </a:lnTo>
                  <a:lnTo>
                    <a:pt x="8" y="899"/>
                  </a:lnTo>
                  <a:lnTo>
                    <a:pt x="25" y="935"/>
                  </a:lnTo>
                  <a:lnTo>
                    <a:pt x="46" y="990"/>
                  </a:lnTo>
                  <a:lnTo>
                    <a:pt x="82" y="1053"/>
                  </a:lnTo>
                  <a:lnTo>
                    <a:pt x="111" y="1093"/>
                  </a:lnTo>
                  <a:lnTo>
                    <a:pt x="120" y="1141"/>
                  </a:lnTo>
                  <a:lnTo>
                    <a:pt x="113" y="1226"/>
                  </a:lnTo>
                  <a:lnTo>
                    <a:pt x="147" y="1247"/>
                  </a:lnTo>
                  <a:lnTo>
                    <a:pt x="186" y="1259"/>
                  </a:lnTo>
                  <a:lnTo>
                    <a:pt x="229" y="1259"/>
                  </a:lnTo>
                  <a:lnTo>
                    <a:pt x="272" y="1252"/>
                  </a:lnTo>
                  <a:lnTo>
                    <a:pt x="313" y="1235"/>
                  </a:lnTo>
                  <a:lnTo>
                    <a:pt x="345" y="1214"/>
                  </a:lnTo>
                  <a:lnTo>
                    <a:pt x="381" y="1175"/>
                  </a:lnTo>
                  <a:lnTo>
                    <a:pt x="402" y="1141"/>
                  </a:lnTo>
                  <a:lnTo>
                    <a:pt x="441" y="1166"/>
                  </a:lnTo>
                  <a:lnTo>
                    <a:pt x="498" y="1170"/>
                  </a:lnTo>
                  <a:lnTo>
                    <a:pt x="542" y="1159"/>
                  </a:lnTo>
                  <a:lnTo>
                    <a:pt x="573" y="1139"/>
                  </a:lnTo>
                  <a:lnTo>
                    <a:pt x="602" y="1106"/>
                  </a:lnTo>
                  <a:lnTo>
                    <a:pt x="648" y="1141"/>
                  </a:lnTo>
                  <a:lnTo>
                    <a:pt x="712" y="1149"/>
                  </a:lnTo>
                  <a:lnTo>
                    <a:pt x="778" y="1141"/>
                  </a:lnTo>
                  <a:lnTo>
                    <a:pt x="836" y="1127"/>
                  </a:lnTo>
                  <a:lnTo>
                    <a:pt x="879" y="1105"/>
                  </a:lnTo>
                  <a:close/>
                </a:path>
              </a:pathLst>
            </a:custGeom>
            <a:gradFill rotWithShape="0">
              <a:gsLst>
                <a:gs pos="0">
                  <a:schemeClr val="tx2"/>
                </a:gs>
                <a:gs pos="100000">
                  <a:srgbClr val="F20202"/>
                </a:gs>
              </a:gsLst>
              <a:lin ang="2700000" scaled="1"/>
            </a:gradFill>
            <a:ln w="9525">
              <a:noFill/>
              <a:round/>
              <a:headEnd/>
              <a:tailEnd/>
            </a:ln>
          </p:spPr>
          <p:txBody>
            <a:bodyPr/>
            <a:lstStyle/>
            <a:p>
              <a:endParaRPr lang="en-GB"/>
            </a:p>
          </p:txBody>
        </p:sp>
        <p:sp>
          <p:nvSpPr>
            <p:cNvPr id="44071" name="Freeform 148"/>
            <p:cNvSpPr>
              <a:spLocks/>
            </p:cNvSpPr>
            <p:nvPr/>
          </p:nvSpPr>
          <p:spPr bwMode="auto">
            <a:xfrm>
              <a:off x="2844" y="3347"/>
              <a:ext cx="575" cy="762"/>
            </a:xfrm>
            <a:custGeom>
              <a:avLst/>
              <a:gdLst>
                <a:gd name="T0" fmla="*/ 551 w 575"/>
                <a:gd name="T1" fmla="*/ 642 h 762"/>
                <a:gd name="T2" fmla="*/ 573 w 575"/>
                <a:gd name="T3" fmla="*/ 544 h 762"/>
                <a:gd name="T4" fmla="*/ 564 w 575"/>
                <a:gd name="T5" fmla="*/ 478 h 762"/>
                <a:gd name="T6" fmla="*/ 542 w 575"/>
                <a:gd name="T7" fmla="*/ 423 h 762"/>
                <a:gd name="T8" fmla="*/ 563 w 575"/>
                <a:gd name="T9" fmla="*/ 363 h 762"/>
                <a:gd name="T10" fmla="*/ 573 w 575"/>
                <a:gd name="T11" fmla="*/ 298 h 762"/>
                <a:gd name="T12" fmla="*/ 540 w 575"/>
                <a:gd name="T13" fmla="*/ 294 h 762"/>
                <a:gd name="T14" fmla="*/ 496 w 575"/>
                <a:gd name="T15" fmla="*/ 353 h 762"/>
                <a:gd name="T16" fmla="*/ 527 w 575"/>
                <a:gd name="T17" fmla="*/ 154 h 762"/>
                <a:gd name="T18" fmla="*/ 539 w 575"/>
                <a:gd name="T19" fmla="*/ 91 h 762"/>
                <a:gd name="T20" fmla="*/ 496 w 575"/>
                <a:gd name="T21" fmla="*/ 118 h 762"/>
                <a:gd name="T22" fmla="*/ 481 w 575"/>
                <a:gd name="T23" fmla="*/ 113 h 762"/>
                <a:gd name="T24" fmla="*/ 474 w 575"/>
                <a:gd name="T25" fmla="*/ 67 h 762"/>
                <a:gd name="T26" fmla="*/ 438 w 575"/>
                <a:gd name="T27" fmla="*/ 2 h 762"/>
                <a:gd name="T28" fmla="*/ 416 w 575"/>
                <a:gd name="T29" fmla="*/ 62 h 762"/>
                <a:gd name="T30" fmla="*/ 402 w 575"/>
                <a:gd name="T31" fmla="*/ 97 h 762"/>
                <a:gd name="T32" fmla="*/ 373 w 575"/>
                <a:gd name="T33" fmla="*/ 142 h 762"/>
                <a:gd name="T34" fmla="*/ 330 w 575"/>
                <a:gd name="T35" fmla="*/ 140 h 762"/>
                <a:gd name="T36" fmla="*/ 297 w 575"/>
                <a:gd name="T37" fmla="*/ 120 h 762"/>
                <a:gd name="T38" fmla="*/ 274 w 575"/>
                <a:gd name="T39" fmla="*/ 80 h 762"/>
                <a:gd name="T40" fmla="*/ 260 w 575"/>
                <a:gd name="T41" fmla="*/ 43 h 762"/>
                <a:gd name="T42" fmla="*/ 246 w 575"/>
                <a:gd name="T43" fmla="*/ 0 h 762"/>
                <a:gd name="T44" fmla="*/ 238 w 575"/>
                <a:gd name="T45" fmla="*/ 70 h 762"/>
                <a:gd name="T46" fmla="*/ 238 w 575"/>
                <a:gd name="T47" fmla="*/ 147 h 762"/>
                <a:gd name="T48" fmla="*/ 268 w 575"/>
                <a:gd name="T49" fmla="*/ 222 h 762"/>
                <a:gd name="T50" fmla="*/ 301 w 575"/>
                <a:gd name="T51" fmla="*/ 262 h 762"/>
                <a:gd name="T52" fmla="*/ 287 w 575"/>
                <a:gd name="T53" fmla="*/ 274 h 762"/>
                <a:gd name="T54" fmla="*/ 234 w 575"/>
                <a:gd name="T55" fmla="*/ 240 h 762"/>
                <a:gd name="T56" fmla="*/ 188 w 575"/>
                <a:gd name="T57" fmla="*/ 219 h 762"/>
                <a:gd name="T58" fmla="*/ 155 w 575"/>
                <a:gd name="T59" fmla="*/ 250 h 762"/>
                <a:gd name="T60" fmla="*/ 176 w 575"/>
                <a:gd name="T61" fmla="*/ 318 h 762"/>
                <a:gd name="T62" fmla="*/ 202 w 575"/>
                <a:gd name="T63" fmla="*/ 359 h 762"/>
                <a:gd name="T64" fmla="*/ 200 w 575"/>
                <a:gd name="T65" fmla="*/ 383 h 762"/>
                <a:gd name="T66" fmla="*/ 183 w 575"/>
                <a:gd name="T67" fmla="*/ 400 h 762"/>
                <a:gd name="T68" fmla="*/ 140 w 575"/>
                <a:gd name="T69" fmla="*/ 411 h 762"/>
                <a:gd name="T70" fmla="*/ 123 w 575"/>
                <a:gd name="T71" fmla="*/ 383 h 762"/>
                <a:gd name="T72" fmla="*/ 116 w 575"/>
                <a:gd name="T73" fmla="*/ 322 h 762"/>
                <a:gd name="T74" fmla="*/ 90 w 575"/>
                <a:gd name="T75" fmla="*/ 325 h 762"/>
                <a:gd name="T76" fmla="*/ 80 w 575"/>
                <a:gd name="T77" fmla="*/ 392 h 762"/>
                <a:gd name="T78" fmla="*/ 89 w 575"/>
                <a:gd name="T79" fmla="*/ 479 h 762"/>
                <a:gd name="T80" fmla="*/ 58 w 575"/>
                <a:gd name="T81" fmla="*/ 529 h 762"/>
                <a:gd name="T82" fmla="*/ 27 w 575"/>
                <a:gd name="T83" fmla="*/ 502 h 762"/>
                <a:gd name="T84" fmla="*/ 12 w 575"/>
                <a:gd name="T85" fmla="*/ 443 h 762"/>
                <a:gd name="T86" fmla="*/ 0 w 575"/>
                <a:gd name="T87" fmla="*/ 502 h 762"/>
                <a:gd name="T88" fmla="*/ 12 w 575"/>
                <a:gd name="T89" fmla="*/ 567 h 762"/>
                <a:gd name="T90" fmla="*/ 48 w 575"/>
                <a:gd name="T91" fmla="*/ 637 h 762"/>
                <a:gd name="T92" fmla="*/ 70 w 575"/>
                <a:gd name="T93" fmla="*/ 690 h 762"/>
                <a:gd name="T94" fmla="*/ 87 w 575"/>
                <a:gd name="T95" fmla="*/ 755 h 762"/>
                <a:gd name="T96" fmla="*/ 137 w 575"/>
                <a:gd name="T97" fmla="*/ 762 h 762"/>
                <a:gd name="T98" fmla="*/ 186 w 575"/>
                <a:gd name="T99" fmla="*/ 748 h 762"/>
                <a:gd name="T100" fmla="*/ 229 w 575"/>
                <a:gd name="T101" fmla="*/ 710 h 762"/>
                <a:gd name="T102" fmla="*/ 265 w 575"/>
                <a:gd name="T103" fmla="*/ 704 h 762"/>
                <a:gd name="T104" fmla="*/ 328 w 575"/>
                <a:gd name="T105" fmla="*/ 700 h 762"/>
                <a:gd name="T106" fmla="*/ 362 w 575"/>
                <a:gd name="T107" fmla="*/ 669 h 762"/>
                <a:gd name="T108" fmla="*/ 429 w 575"/>
                <a:gd name="T109" fmla="*/ 695 h 762"/>
                <a:gd name="T110" fmla="*/ 506 w 575"/>
                <a:gd name="T111" fmla="*/ 683 h 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762"/>
                <a:gd name="T170" fmla="*/ 575 w 575"/>
                <a:gd name="T171" fmla="*/ 762 h 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762">
                  <a:moveTo>
                    <a:pt x="534" y="669"/>
                  </a:moveTo>
                  <a:lnTo>
                    <a:pt x="551" y="642"/>
                  </a:lnTo>
                  <a:lnTo>
                    <a:pt x="564" y="592"/>
                  </a:lnTo>
                  <a:lnTo>
                    <a:pt x="573" y="544"/>
                  </a:lnTo>
                  <a:lnTo>
                    <a:pt x="575" y="502"/>
                  </a:lnTo>
                  <a:lnTo>
                    <a:pt x="564" y="478"/>
                  </a:lnTo>
                  <a:lnTo>
                    <a:pt x="535" y="452"/>
                  </a:lnTo>
                  <a:lnTo>
                    <a:pt x="542" y="423"/>
                  </a:lnTo>
                  <a:lnTo>
                    <a:pt x="556" y="389"/>
                  </a:lnTo>
                  <a:lnTo>
                    <a:pt x="563" y="363"/>
                  </a:lnTo>
                  <a:lnTo>
                    <a:pt x="570" y="332"/>
                  </a:lnTo>
                  <a:lnTo>
                    <a:pt x="573" y="298"/>
                  </a:lnTo>
                  <a:lnTo>
                    <a:pt x="566" y="257"/>
                  </a:lnTo>
                  <a:lnTo>
                    <a:pt x="540" y="294"/>
                  </a:lnTo>
                  <a:lnTo>
                    <a:pt x="510" y="346"/>
                  </a:lnTo>
                  <a:lnTo>
                    <a:pt x="496" y="353"/>
                  </a:lnTo>
                  <a:lnTo>
                    <a:pt x="506" y="253"/>
                  </a:lnTo>
                  <a:lnTo>
                    <a:pt x="527" y="154"/>
                  </a:lnTo>
                  <a:lnTo>
                    <a:pt x="551" y="89"/>
                  </a:lnTo>
                  <a:lnTo>
                    <a:pt x="539" y="91"/>
                  </a:lnTo>
                  <a:lnTo>
                    <a:pt x="516" y="99"/>
                  </a:lnTo>
                  <a:lnTo>
                    <a:pt x="496" y="118"/>
                  </a:lnTo>
                  <a:lnTo>
                    <a:pt x="477" y="149"/>
                  </a:lnTo>
                  <a:lnTo>
                    <a:pt x="481" y="113"/>
                  </a:lnTo>
                  <a:lnTo>
                    <a:pt x="481" y="89"/>
                  </a:lnTo>
                  <a:lnTo>
                    <a:pt x="474" y="67"/>
                  </a:lnTo>
                  <a:lnTo>
                    <a:pt x="465" y="46"/>
                  </a:lnTo>
                  <a:lnTo>
                    <a:pt x="438" y="2"/>
                  </a:lnTo>
                  <a:lnTo>
                    <a:pt x="424" y="39"/>
                  </a:lnTo>
                  <a:lnTo>
                    <a:pt x="416" y="62"/>
                  </a:lnTo>
                  <a:lnTo>
                    <a:pt x="409" y="79"/>
                  </a:lnTo>
                  <a:lnTo>
                    <a:pt x="402" y="97"/>
                  </a:lnTo>
                  <a:lnTo>
                    <a:pt x="388" y="127"/>
                  </a:lnTo>
                  <a:lnTo>
                    <a:pt x="373" y="142"/>
                  </a:lnTo>
                  <a:lnTo>
                    <a:pt x="354" y="147"/>
                  </a:lnTo>
                  <a:lnTo>
                    <a:pt x="330" y="140"/>
                  </a:lnTo>
                  <a:lnTo>
                    <a:pt x="316" y="132"/>
                  </a:lnTo>
                  <a:lnTo>
                    <a:pt x="297" y="120"/>
                  </a:lnTo>
                  <a:lnTo>
                    <a:pt x="285" y="103"/>
                  </a:lnTo>
                  <a:lnTo>
                    <a:pt x="274" y="80"/>
                  </a:lnTo>
                  <a:lnTo>
                    <a:pt x="267" y="60"/>
                  </a:lnTo>
                  <a:lnTo>
                    <a:pt x="260" y="43"/>
                  </a:lnTo>
                  <a:lnTo>
                    <a:pt x="255" y="24"/>
                  </a:lnTo>
                  <a:lnTo>
                    <a:pt x="246" y="0"/>
                  </a:lnTo>
                  <a:lnTo>
                    <a:pt x="241" y="39"/>
                  </a:lnTo>
                  <a:lnTo>
                    <a:pt x="238" y="70"/>
                  </a:lnTo>
                  <a:lnTo>
                    <a:pt x="234" y="104"/>
                  </a:lnTo>
                  <a:lnTo>
                    <a:pt x="238" y="147"/>
                  </a:lnTo>
                  <a:lnTo>
                    <a:pt x="251" y="193"/>
                  </a:lnTo>
                  <a:lnTo>
                    <a:pt x="268" y="222"/>
                  </a:lnTo>
                  <a:lnTo>
                    <a:pt x="291" y="238"/>
                  </a:lnTo>
                  <a:lnTo>
                    <a:pt x="301" y="262"/>
                  </a:lnTo>
                  <a:lnTo>
                    <a:pt x="318" y="298"/>
                  </a:lnTo>
                  <a:lnTo>
                    <a:pt x="287" y="274"/>
                  </a:lnTo>
                  <a:lnTo>
                    <a:pt x="255" y="250"/>
                  </a:lnTo>
                  <a:lnTo>
                    <a:pt x="234" y="240"/>
                  </a:lnTo>
                  <a:lnTo>
                    <a:pt x="208" y="229"/>
                  </a:lnTo>
                  <a:lnTo>
                    <a:pt x="188" y="219"/>
                  </a:lnTo>
                  <a:lnTo>
                    <a:pt x="152" y="209"/>
                  </a:lnTo>
                  <a:lnTo>
                    <a:pt x="155" y="250"/>
                  </a:lnTo>
                  <a:lnTo>
                    <a:pt x="159" y="284"/>
                  </a:lnTo>
                  <a:lnTo>
                    <a:pt x="176" y="318"/>
                  </a:lnTo>
                  <a:lnTo>
                    <a:pt x="188" y="337"/>
                  </a:lnTo>
                  <a:lnTo>
                    <a:pt x="202" y="359"/>
                  </a:lnTo>
                  <a:lnTo>
                    <a:pt x="205" y="366"/>
                  </a:lnTo>
                  <a:lnTo>
                    <a:pt x="200" y="383"/>
                  </a:lnTo>
                  <a:lnTo>
                    <a:pt x="197" y="394"/>
                  </a:lnTo>
                  <a:lnTo>
                    <a:pt x="183" y="400"/>
                  </a:lnTo>
                  <a:lnTo>
                    <a:pt x="162" y="409"/>
                  </a:lnTo>
                  <a:lnTo>
                    <a:pt x="140" y="411"/>
                  </a:lnTo>
                  <a:lnTo>
                    <a:pt x="125" y="406"/>
                  </a:lnTo>
                  <a:lnTo>
                    <a:pt x="123" y="383"/>
                  </a:lnTo>
                  <a:lnTo>
                    <a:pt x="116" y="351"/>
                  </a:lnTo>
                  <a:lnTo>
                    <a:pt x="116" y="322"/>
                  </a:lnTo>
                  <a:lnTo>
                    <a:pt x="108" y="293"/>
                  </a:lnTo>
                  <a:lnTo>
                    <a:pt x="90" y="325"/>
                  </a:lnTo>
                  <a:lnTo>
                    <a:pt x="82" y="356"/>
                  </a:lnTo>
                  <a:lnTo>
                    <a:pt x="80" y="392"/>
                  </a:lnTo>
                  <a:lnTo>
                    <a:pt x="87" y="424"/>
                  </a:lnTo>
                  <a:lnTo>
                    <a:pt x="89" y="479"/>
                  </a:lnTo>
                  <a:lnTo>
                    <a:pt x="78" y="532"/>
                  </a:lnTo>
                  <a:lnTo>
                    <a:pt x="58" y="529"/>
                  </a:lnTo>
                  <a:lnTo>
                    <a:pt x="39" y="520"/>
                  </a:lnTo>
                  <a:lnTo>
                    <a:pt x="27" y="502"/>
                  </a:lnTo>
                  <a:lnTo>
                    <a:pt x="17" y="479"/>
                  </a:lnTo>
                  <a:lnTo>
                    <a:pt x="12" y="443"/>
                  </a:lnTo>
                  <a:lnTo>
                    <a:pt x="1" y="471"/>
                  </a:lnTo>
                  <a:lnTo>
                    <a:pt x="0" y="502"/>
                  </a:lnTo>
                  <a:lnTo>
                    <a:pt x="1" y="546"/>
                  </a:lnTo>
                  <a:lnTo>
                    <a:pt x="12" y="567"/>
                  </a:lnTo>
                  <a:lnTo>
                    <a:pt x="24" y="599"/>
                  </a:lnTo>
                  <a:lnTo>
                    <a:pt x="48" y="637"/>
                  </a:lnTo>
                  <a:lnTo>
                    <a:pt x="63" y="661"/>
                  </a:lnTo>
                  <a:lnTo>
                    <a:pt x="70" y="690"/>
                  </a:lnTo>
                  <a:lnTo>
                    <a:pt x="66" y="741"/>
                  </a:lnTo>
                  <a:lnTo>
                    <a:pt x="87" y="755"/>
                  </a:lnTo>
                  <a:lnTo>
                    <a:pt x="113" y="762"/>
                  </a:lnTo>
                  <a:lnTo>
                    <a:pt x="137" y="762"/>
                  </a:lnTo>
                  <a:lnTo>
                    <a:pt x="164" y="758"/>
                  </a:lnTo>
                  <a:lnTo>
                    <a:pt x="186" y="748"/>
                  </a:lnTo>
                  <a:lnTo>
                    <a:pt x="208" y="736"/>
                  </a:lnTo>
                  <a:lnTo>
                    <a:pt x="229" y="710"/>
                  </a:lnTo>
                  <a:lnTo>
                    <a:pt x="243" y="690"/>
                  </a:lnTo>
                  <a:lnTo>
                    <a:pt x="265" y="704"/>
                  </a:lnTo>
                  <a:lnTo>
                    <a:pt x="301" y="707"/>
                  </a:lnTo>
                  <a:lnTo>
                    <a:pt x="328" y="700"/>
                  </a:lnTo>
                  <a:lnTo>
                    <a:pt x="345" y="690"/>
                  </a:lnTo>
                  <a:lnTo>
                    <a:pt x="362" y="669"/>
                  </a:lnTo>
                  <a:lnTo>
                    <a:pt x="392" y="690"/>
                  </a:lnTo>
                  <a:lnTo>
                    <a:pt x="429" y="695"/>
                  </a:lnTo>
                  <a:lnTo>
                    <a:pt x="469" y="692"/>
                  </a:lnTo>
                  <a:lnTo>
                    <a:pt x="506" y="683"/>
                  </a:lnTo>
                  <a:lnTo>
                    <a:pt x="534" y="669"/>
                  </a:lnTo>
                  <a:close/>
                </a:path>
              </a:pathLst>
            </a:custGeom>
            <a:gradFill rotWithShape="0">
              <a:gsLst>
                <a:gs pos="0">
                  <a:srgbClr val="EA3402"/>
                </a:gs>
                <a:gs pos="100000">
                  <a:srgbClr val="FFFF35"/>
                </a:gs>
              </a:gsLst>
              <a:lin ang="18900000" scaled="1"/>
            </a:gradFill>
            <a:ln w="9525">
              <a:noFill/>
              <a:round/>
              <a:headEnd/>
              <a:tailEnd/>
            </a:ln>
          </p:spPr>
          <p:txBody>
            <a:bodyPr/>
            <a:lstStyle/>
            <a:p>
              <a:endParaRPr lang="en-GB"/>
            </a:p>
          </p:txBody>
        </p:sp>
        <p:sp>
          <p:nvSpPr>
            <p:cNvPr id="44072" name="Freeform 149"/>
            <p:cNvSpPr>
              <a:spLocks/>
            </p:cNvSpPr>
            <p:nvPr/>
          </p:nvSpPr>
          <p:spPr bwMode="auto">
            <a:xfrm>
              <a:off x="2970" y="3721"/>
              <a:ext cx="288" cy="380"/>
            </a:xfrm>
            <a:custGeom>
              <a:avLst/>
              <a:gdLst>
                <a:gd name="T0" fmla="*/ 279 w 288"/>
                <a:gd name="T1" fmla="*/ 316 h 380"/>
                <a:gd name="T2" fmla="*/ 288 w 288"/>
                <a:gd name="T3" fmla="*/ 267 h 380"/>
                <a:gd name="T4" fmla="*/ 284 w 288"/>
                <a:gd name="T5" fmla="*/ 238 h 380"/>
                <a:gd name="T6" fmla="*/ 274 w 288"/>
                <a:gd name="T7" fmla="*/ 209 h 380"/>
                <a:gd name="T8" fmla="*/ 283 w 288"/>
                <a:gd name="T9" fmla="*/ 183 h 380"/>
                <a:gd name="T10" fmla="*/ 286 w 288"/>
                <a:gd name="T11" fmla="*/ 150 h 380"/>
                <a:gd name="T12" fmla="*/ 271 w 288"/>
                <a:gd name="T13" fmla="*/ 145 h 380"/>
                <a:gd name="T14" fmla="*/ 248 w 288"/>
                <a:gd name="T15" fmla="*/ 176 h 380"/>
                <a:gd name="T16" fmla="*/ 264 w 288"/>
                <a:gd name="T17" fmla="*/ 77 h 380"/>
                <a:gd name="T18" fmla="*/ 271 w 288"/>
                <a:gd name="T19" fmla="*/ 44 h 380"/>
                <a:gd name="T20" fmla="*/ 248 w 288"/>
                <a:gd name="T21" fmla="*/ 60 h 380"/>
                <a:gd name="T22" fmla="*/ 242 w 288"/>
                <a:gd name="T23" fmla="*/ 58 h 380"/>
                <a:gd name="T24" fmla="*/ 240 w 288"/>
                <a:gd name="T25" fmla="*/ 32 h 380"/>
                <a:gd name="T26" fmla="*/ 221 w 288"/>
                <a:gd name="T27" fmla="*/ 0 h 380"/>
                <a:gd name="T28" fmla="*/ 211 w 288"/>
                <a:gd name="T29" fmla="*/ 30 h 380"/>
                <a:gd name="T30" fmla="*/ 204 w 288"/>
                <a:gd name="T31" fmla="*/ 49 h 380"/>
                <a:gd name="T32" fmla="*/ 189 w 288"/>
                <a:gd name="T33" fmla="*/ 70 h 380"/>
                <a:gd name="T34" fmla="*/ 166 w 288"/>
                <a:gd name="T35" fmla="*/ 72 h 380"/>
                <a:gd name="T36" fmla="*/ 151 w 288"/>
                <a:gd name="T37" fmla="*/ 58 h 380"/>
                <a:gd name="T38" fmla="*/ 137 w 288"/>
                <a:gd name="T39" fmla="*/ 41 h 380"/>
                <a:gd name="T40" fmla="*/ 132 w 288"/>
                <a:gd name="T41" fmla="*/ 20 h 380"/>
                <a:gd name="T42" fmla="*/ 125 w 288"/>
                <a:gd name="T43" fmla="*/ 1 h 380"/>
                <a:gd name="T44" fmla="*/ 122 w 288"/>
                <a:gd name="T45" fmla="*/ 37 h 380"/>
                <a:gd name="T46" fmla="*/ 120 w 288"/>
                <a:gd name="T47" fmla="*/ 73 h 380"/>
                <a:gd name="T48" fmla="*/ 134 w 288"/>
                <a:gd name="T49" fmla="*/ 111 h 380"/>
                <a:gd name="T50" fmla="*/ 153 w 288"/>
                <a:gd name="T51" fmla="*/ 130 h 380"/>
                <a:gd name="T52" fmla="*/ 146 w 288"/>
                <a:gd name="T53" fmla="*/ 137 h 380"/>
                <a:gd name="T54" fmla="*/ 117 w 288"/>
                <a:gd name="T55" fmla="*/ 121 h 380"/>
                <a:gd name="T56" fmla="*/ 96 w 288"/>
                <a:gd name="T57" fmla="*/ 111 h 380"/>
                <a:gd name="T58" fmla="*/ 79 w 288"/>
                <a:gd name="T59" fmla="*/ 123 h 380"/>
                <a:gd name="T60" fmla="*/ 91 w 288"/>
                <a:gd name="T61" fmla="*/ 155 h 380"/>
                <a:gd name="T62" fmla="*/ 103 w 288"/>
                <a:gd name="T63" fmla="*/ 178 h 380"/>
                <a:gd name="T64" fmla="*/ 103 w 288"/>
                <a:gd name="T65" fmla="*/ 190 h 380"/>
                <a:gd name="T66" fmla="*/ 94 w 288"/>
                <a:gd name="T67" fmla="*/ 197 h 380"/>
                <a:gd name="T68" fmla="*/ 72 w 288"/>
                <a:gd name="T69" fmla="*/ 203 h 380"/>
                <a:gd name="T70" fmla="*/ 64 w 288"/>
                <a:gd name="T71" fmla="*/ 190 h 380"/>
                <a:gd name="T72" fmla="*/ 62 w 288"/>
                <a:gd name="T73" fmla="*/ 159 h 380"/>
                <a:gd name="T74" fmla="*/ 48 w 288"/>
                <a:gd name="T75" fmla="*/ 161 h 380"/>
                <a:gd name="T76" fmla="*/ 43 w 288"/>
                <a:gd name="T77" fmla="*/ 193 h 380"/>
                <a:gd name="T78" fmla="*/ 47 w 288"/>
                <a:gd name="T79" fmla="*/ 238 h 380"/>
                <a:gd name="T80" fmla="*/ 29 w 288"/>
                <a:gd name="T81" fmla="*/ 262 h 380"/>
                <a:gd name="T82" fmla="*/ 17 w 288"/>
                <a:gd name="T83" fmla="*/ 250 h 380"/>
                <a:gd name="T84" fmla="*/ 5 w 288"/>
                <a:gd name="T85" fmla="*/ 217 h 380"/>
                <a:gd name="T86" fmla="*/ 0 w 288"/>
                <a:gd name="T87" fmla="*/ 248 h 380"/>
                <a:gd name="T88" fmla="*/ 7 w 288"/>
                <a:gd name="T89" fmla="*/ 280 h 380"/>
                <a:gd name="T90" fmla="*/ 24 w 288"/>
                <a:gd name="T91" fmla="*/ 320 h 380"/>
                <a:gd name="T92" fmla="*/ 35 w 288"/>
                <a:gd name="T93" fmla="*/ 344 h 380"/>
                <a:gd name="T94" fmla="*/ 45 w 288"/>
                <a:gd name="T95" fmla="*/ 376 h 380"/>
                <a:gd name="T96" fmla="*/ 69 w 288"/>
                <a:gd name="T97" fmla="*/ 380 h 380"/>
                <a:gd name="T98" fmla="*/ 96 w 288"/>
                <a:gd name="T99" fmla="*/ 373 h 380"/>
                <a:gd name="T100" fmla="*/ 115 w 288"/>
                <a:gd name="T101" fmla="*/ 356 h 380"/>
                <a:gd name="T102" fmla="*/ 136 w 288"/>
                <a:gd name="T103" fmla="*/ 351 h 380"/>
                <a:gd name="T104" fmla="*/ 166 w 288"/>
                <a:gd name="T105" fmla="*/ 349 h 380"/>
                <a:gd name="T106" fmla="*/ 183 w 288"/>
                <a:gd name="T107" fmla="*/ 332 h 380"/>
                <a:gd name="T108" fmla="*/ 218 w 288"/>
                <a:gd name="T109" fmla="*/ 345 h 380"/>
                <a:gd name="T110" fmla="*/ 255 w 288"/>
                <a:gd name="T111" fmla="*/ 339 h 3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380"/>
                <a:gd name="T170" fmla="*/ 288 w 288"/>
                <a:gd name="T171" fmla="*/ 380 h 3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380">
                  <a:moveTo>
                    <a:pt x="267" y="332"/>
                  </a:moveTo>
                  <a:lnTo>
                    <a:pt x="279" y="316"/>
                  </a:lnTo>
                  <a:lnTo>
                    <a:pt x="286" y="292"/>
                  </a:lnTo>
                  <a:lnTo>
                    <a:pt x="288" y="267"/>
                  </a:lnTo>
                  <a:lnTo>
                    <a:pt x="288" y="248"/>
                  </a:lnTo>
                  <a:lnTo>
                    <a:pt x="284" y="238"/>
                  </a:lnTo>
                  <a:lnTo>
                    <a:pt x="269" y="222"/>
                  </a:lnTo>
                  <a:lnTo>
                    <a:pt x="274" y="209"/>
                  </a:lnTo>
                  <a:lnTo>
                    <a:pt x="279" y="193"/>
                  </a:lnTo>
                  <a:lnTo>
                    <a:pt x="283" y="183"/>
                  </a:lnTo>
                  <a:lnTo>
                    <a:pt x="284" y="166"/>
                  </a:lnTo>
                  <a:lnTo>
                    <a:pt x="286" y="150"/>
                  </a:lnTo>
                  <a:lnTo>
                    <a:pt x="284" y="128"/>
                  </a:lnTo>
                  <a:lnTo>
                    <a:pt x="271" y="145"/>
                  </a:lnTo>
                  <a:lnTo>
                    <a:pt x="255" y="173"/>
                  </a:lnTo>
                  <a:lnTo>
                    <a:pt x="248" y="176"/>
                  </a:lnTo>
                  <a:lnTo>
                    <a:pt x="254" y="128"/>
                  </a:lnTo>
                  <a:lnTo>
                    <a:pt x="264" y="77"/>
                  </a:lnTo>
                  <a:lnTo>
                    <a:pt x="278" y="42"/>
                  </a:lnTo>
                  <a:lnTo>
                    <a:pt x="271" y="44"/>
                  </a:lnTo>
                  <a:lnTo>
                    <a:pt x="257" y="49"/>
                  </a:lnTo>
                  <a:lnTo>
                    <a:pt x="248" y="60"/>
                  </a:lnTo>
                  <a:lnTo>
                    <a:pt x="240" y="73"/>
                  </a:lnTo>
                  <a:lnTo>
                    <a:pt x="242" y="58"/>
                  </a:lnTo>
                  <a:lnTo>
                    <a:pt x="242" y="44"/>
                  </a:lnTo>
                  <a:lnTo>
                    <a:pt x="240" y="32"/>
                  </a:lnTo>
                  <a:lnTo>
                    <a:pt x="236" y="22"/>
                  </a:lnTo>
                  <a:lnTo>
                    <a:pt x="221" y="0"/>
                  </a:lnTo>
                  <a:lnTo>
                    <a:pt x="214" y="20"/>
                  </a:lnTo>
                  <a:lnTo>
                    <a:pt x="211" y="30"/>
                  </a:lnTo>
                  <a:lnTo>
                    <a:pt x="207" y="39"/>
                  </a:lnTo>
                  <a:lnTo>
                    <a:pt x="204" y="49"/>
                  </a:lnTo>
                  <a:lnTo>
                    <a:pt x="194" y="65"/>
                  </a:lnTo>
                  <a:lnTo>
                    <a:pt x="189" y="70"/>
                  </a:lnTo>
                  <a:lnTo>
                    <a:pt x="178" y="73"/>
                  </a:lnTo>
                  <a:lnTo>
                    <a:pt x="166" y="72"/>
                  </a:lnTo>
                  <a:lnTo>
                    <a:pt x="159" y="66"/>
                  </a:lnTo>
                  <a:lnTo>
                    <a:pt x="151" y="58"/>
                  </a:lnTo>
                  <a:lnTo>
                    <a:pt x="144" y="53"/>
                  </a:lnTo>
                  <a:lnTo>
                    <a:pt x="137" y="41"/>
                  </a:lnTo>
                  <a:lnTo>
                    <a:pt x="134" y="30"/>
                  </a:lnTo>
                  <a:lnTo>
                    <a:pt x="132" y="20"/>
                  </a:lnTo>
                  <a:lnTo>
                    <a:pt x="129" y="10"/>
                  </a:lnTo>
                  <a:lnTo>
                    <a:pt x="125" y="1"/>
                  </a:lnTo>
                  <a:lnTo>
                    <a:pt x="124" y="22"/>
                  </a:lnTo>
                  <a:lnTo>
                    <a:pt x="122" y="37"/>
                  </a:lnTo>
                  <a:lnTo>
                    <a:pt x="120" y="51"/>
                  </a:lnTo>
                  <a:lnTo>
                    <a:pt x="120" y="73"/>
                  </a:lnTo>
                  <a:lnTo>
                    <a:pt x="125" y="96"/>
                  </a:lnTo>
                  <a:lnTo>
                    <a:pt x="134" y="111"/>
                  </a:lnTo>
                  <a:lnTo>
                    <a:pt x="147" y="121"/>
                  </a:lnTo>
                  <a:lnTo>
                    <a:pt x="153" y="130"/>
                  </a:lnTo>
                  <a:lnTo>
                    <a:pt x="161" y="149"/>
                  </a:lnTo>
                  <a:lnTo>
                    <a:pt x="146" y="137"/>
                  </a:lnTo>
                  <a:lnTo>
                    <a:pt x="129" y="126"/>
                  </a:lnTo>
                  <a:lnTo>
                    <a:pt x="117" y="121"/>
                  </a:lnTo>
                  <a:lnTo>
                    <a:pt x="108" y="114"/>
                  </a:lnTo>
                  <a:lnTo>
                    <a:pt x="96" y="111"/>
                  </a:lnTo>
                  <a:lnTo>
                    <a:pt x="77" y="108"/>
                  </a:lnTo>
                  <a:lnTo>
                    <a:pt x="79" y="123"/>
                  </a:lnTo>
                  <a:lnTo>
                    <a:pt x="82" y="140"/>
                  </a:lnTo>
                  <a:lnTo>
                    <a:pt x="91" y="155"/>
                  </a:lnTo>
                  <a:lnTo>
                    <a:pt x="96" y="167"/>
                  </a:lnTo>
                  <a:lnTo>
                    <a:pt x="103" y="178"/>
                  </a:lnTo>
                  <a:lnTo>
                    <a:pt x="106" y="181"/>
                  </a:lnTo>
                  <a:lnTo>
                    <a:pt x="103" y="190"/>
                  </a:lnTo>
                  <a:lnTo>
                    <a:pt x="101" y="195"/>
                  </a:lnTo>
                  <a:lnTo>
                    <a:pt x="94" y="197"/>
                  </a:lnTo>
                  <a:lnTo>
                    <a:pt x="84" y="202"/>
                  </a:lnTo>
                  <a:lnTo>
                    <a:pt x="72" y="203"/>
                  </a:lnTo>
                  <a:lnTo>
                    <a:pt x="65" y="198"/>
                  </a:lnTo>
                  <a:lnTo>
                    <a:pt x="64" y="190"/>
                  </a:lnTo>
                  <a:lnTo>
                    <a:pt x="60" y="171"/>
                  </a:lnTo>
                  <a:lnTo>
                    <a:pt x="62" y="159"/>
                  </a:lnTo>
                  <a:lnTo>
                    <a:pt x="55" y="143"/>
                  </a:lnTo>
                  <a:lnTo>
                    <a:pt x="48" y="161"/>
                  </a:lnTo>
                  <a:lnTo>
                    <a:pt x="43" y="176"/>
                  </a:lnTo>
                  <a:lnTo>
                    <a:pt x="43" y="193"/>
                  </a:lnTo>
                  <a:lnTo>
                    <a:pt x="47" y="210"/>
                  </a:lnTo>
                  <a:lnTo>
                    <a:pt x="47" y="238"/>
                  </a:lnTo>
                  <a:lnTo>
                    <a:pt x="40" y="263"/>
                  </a:lnTo>
                  <a:lnTo>
                    <a:pt x="29" y="262"/>
                  </a:lnTo>
                  <a:lnTo>
                    <a:pt x="21" y="258"/>
                  </a:lnTo>
                  <a:lnTo>
                    <a:pt x="17" y="250"/>
                  </a:lnTo>
                  <a:lnTo>
                    <a:pt x="9" y="238"/>
                  </a:lnTo>
                  <a:lnTo>
                    <a:pt x="5" y="217"/>
                  </a:lnTo>
                  <a:lnTo>
                    <a:pt x="2" y="232"/>
                  </a:lnTo>
                  <a:lnTo>
                    <a:pt x="0" y="248"/>
                  </a:lnTo>
                  <a:lnTo>
                    <a:pt x="2" y="270"/>
                  </a:lnTo>
                  <a:lnTo>
                    <a:pt x="7" y="280"/>
                  </a:lnTo>
                  <a:lnTo>
                    <a:pt x="14" y="298"/>
                  </a:lnTo>
                  <a:lnTo>
                    <a:pt x="24" y="320"/>
                  </a:lnTo>
                  <a:lnTo>
                    <a:pt x="33" y="328"/>
                  </a:lnTo>
                  <a:lnTo>
                    <a:pt x="35" y="344"/>
                  </a:lnTo>
                  <a:lnTo>
                    <a:pt x="35" y="369"/>
                  </a:lnTo>
                  <a:lnTo>
                    <a:pt x="45" y="376"/>
                  </a:lnTo>
                  <a:lnTo>
                    <a:pt x="59" y="378"/>
                  </a:lnTo>
                  <a:lnTo>
                    <a:pt x="69" y="380"/>
                  </a:lnTo>
                  <a:lnTo>
                    <a:pt x="82" y="376"/>
                  </a:lnTo>
                  <a:lnTo>
                    <a:pt x="96" y="373"/>
                  </a:lnTo>
                  <a:lnTo>
                    <a:pt x="105" y="364"/>
                  </a:lnTo>
                  <a:lnTo>
                    <a:pt x="115" y="356"/>
                  </a:lnTo>
                  <a:lnTo>
                    <a:pt x="124" y="342"/>
                  </a:lnTo>
                  <a:lnTo>
                    <a:pt x="136" y="351"/>
                  </a:lnTo>
                  <a:lnTo>
                    <a:pt x="149" y="354"/>
                  </a:lnTo>
                  <a:lnTo>
                    <a:pt x="166" y="349"/>
                  </a:lnTo>
                  <a:lnTo>
                    <a:pt x="175" y="342"/>
                  </a:lnTo>
                  <a:lnTo>
                    <a:pt x="183" y="332"/>
                  </a:lnTo>
                  <a:lnTo>
                    <a:pt x="199" y="342"/>
                  </a:lnTo>
                  <a:lnTo>
                    <a:pt x="218" y="345"/>
                  </a:lnTo>
                  <a:lnTo>
                    <a:pt x="238" y="344"/>
                  </a:lnTo>
                  <a:lnTo>
                    <a:pt x="255" y="339"/>
                  </a:lnTo>
                  <a:lnTo>
                    <a:pt x="267" y="332"/>
                  </a:lnTo>
                  <a:close/>
                </a:path>
              </a:pathLst>
            </a:custGeom>
            <a:gradFill rotWithShape="0">
              <a:gsLst>
                <a:gs pos="0">
                  <a:srgbClr val="FFFFA7"/>
                </a:gs>
                <a:gs pos="100000">
                  <a:srgbClr val="FBC605"/>
                </a:gs>
              </a:gsLst>
              <a:lin ang="5400000" scaled="1"/>
            </a:gradFill>
            <a:ln w="9525">
              <a:noFill/>
              <a:round/>
              <a:headEnd/>
              <a:tailEnd/>
            </a:ln>
          </p:spPr>
          <p:txBody>
            <a:bodyPr/>
            <a:lstStyle/>
            <a:p>
              <a:endParaRPr lang="en-GB"/>
            </a:p>
          </p:txBody>
        </p:sp>
      </p:grpSp>
      <p:grpSp>
        <p:nvGrpSpPr>
          <p:cNvPr id="5" name="Group 163"/>
          <p:cNvGrpSpPr>
            <a:grpSpLocks/>
          </p:cNvGrpSpPr>
          <p:nvPr/>
        </p:nvGrpSpPr>
        <p:grpSpPr bwMode="auto">
          <a:xfrm>
            <a:off x="4187825" y="1608138"/>
            <a:ext cx="4275138" cy="5008562"/>
            <a:chOff x="2718" y="813"/>
            <a:chExt cx="2693" cy="3155"/>
          </a:xfrm>
        </p:grpSpPr>
        <p:grpSp>
          <p:nvGrpSpPr>
            <p:cNvPr id="44061" name="Group 150"/>
            <p:cNvGrpSpPr>
              <a:grpSpLocks/>
            </p:cNvGrpSpPr>
            <p:nvPr/>
          </p:nvGrpSpPr>
          <p:grpSpPr bwMode="auto">
            <a:xfrm flipH="1">
              <a:off x="2718" y="2411"/>
              <a:ext cx="1185" cy="1557"/>
              <a:chOff x="2315" y="2189"/>
              <a:chExt cx="1490" cy="1957"/>
            </a:xfrm>
          </p:grpSpPr>
          <p:sp>
            <p:nvSpPr>
              <p:cNvPr id="44063" name="Freeform 151"/>
              <p:cNvSpPr>
                <a:spLocks/>
              </p:cNvSpPr>
              <p:nvPr/>
            </p:nvSpPr>
            <p:spPr bwMode="auto">
              <a:xfrm>
                <a:off x="2478" y="2189"/>
                <a:ext cx="1327" cy="1857"/>
              </a:xfrm>
              <a:custGeom>
                <a:avLst/>
                <a:gdLst>
                  <a:gd name="T0" fmla="*/ 1315 w 1327"/>
                  <a:gd name="T1" fmla="*/ 1133 h 1857"/>
                  <a:gd name="T2" fmla="*/ 1327 w 1327"/>
                  <a:gd name="T3" fmla="*/ 940 h 1857"/>
                  <a:gd name="T4" fmla="*/ 1312 w 1327"/>
                  <a:gd name="T5" fmla="*/ 825 h 1857"/>
                  <a:gd name="T6" fmla="*/ 1249 w 1327"/>
                  <a:gd name="T7" fmla="*/ 752 h 1857"/>
                  <a:gd name="T8" fmla="*/ 1173 w 1327"/>
                  <a:gd name="T9" fmla="*/ 683 h 1857"/>
                  <a:gd name="T10" fmla="*/ 1134 w 1327"/>
                  <a:gd name="T11" fmla="*/ 599 h 1857"/>
                  <a:gd name="T12" fmla="*/ 1125 w 1327"/>
                  <a:gd name="T13" fmla="*/ 462 h 1857"/>
                  <a:gd name="T14" fmla="*/ 1156 w 1327"/>
                  <a:gd name="T15" fmla="*/ 289 h 1857"/>
                  <a:gd name="T16" fmla="*/ 1168 w 1327"/>
                  <a:gd name="T17" fmla="*/ 142 h 1857"/>
                  <a:gd name="T18" fmla="*/ 1143 w 1327"/>
                  <a:gd name="T19" fmla="*/ 29 h 1857"/>
                  <a:gd name="T20" fmla="*/ 1113 w 1327"/>
                  <a:gd name="T21" fmla="*/ 62 h 1857"/>
                  <a:gd name="T22" fmla="*/ 1089 w 1327"/>
                  <a:gd name="T23" fmla="*/ 168 h 1857"/>
                  <a:gd name="T24" fmla="*/ 1043 w 1327"/>
                  <a:gd name="T25" fmla="*/ 226 h 1857"/>
                  <a:gd name="T26" fmla="*/ 995 w 1327"/>
                  <a:gd name="T27" fmla="*/ 221 h 1857"/>
                  <a:gd name="T28" fmla="*/ 966 w 1327"/>
                  <a:gd name="T29" fmla="*/ 219 h 1857"/>
                  <a:gd name="T30" fmla="*/ 927 w 1327"/>
                  <a:gd name="T31" fmla="*/ 289 h 1857"/>
                  <a:gd name="T32" fmla="*/ 889 w 1327"/>
                  <a:gd name="T33" fmla="*/ 409 h 1857"/>
                  <a:gd name="T34" fmla="*/ 879 w 1327"/>
                  <a:gd name="T35" fmla="*/ 243 h 1857"/>
                  <a:gd name="T36" fmla="*/ 843 w 1327"/>
                  <a:gd name="T37" fmla="*/ 260 h 1857"/>
                  <a:gd name="T38" fmla="*/ 788 w 1327"/>
                  <a:gd name="T39" fmla="*/ 371 h 1857"/>
                  <a:gd name="T40" fmla="*/ 737 w 1327"/>
                  <a:gd name="T41" fmla="*/ 500 h 1857"/>
                  <a:gd name="T42" fmla="*/ 716 w 1327"/>
                  <a:gd name="T43" fmla="*/ 652 h 1857"/>
                  <a:gd name="T44" fmla="*/ 687 w 1327"/>
                  <a:gd name="T45" fmla="*/ 536 h 1857"/>
                  <a:gd name="T46" fmla="*/ 675 w 1327"/>
                  <a:gd name="T47" fmla="*/ 409 h 1857"/>
                  <a:gd name="T48" fmla="*/ 614 w 1327"/>
                  <a:gd name="T49" fmla="*/ 380 h 1857"/>
                  <a:gd name="T50" fmla="*/ 593 w 1327"/>
                  <a:gd name="T51" fmla="*/ 431 h 1857"/>
                  <a:gd name="T52" fmla="*/ 590 w 1327"/>
                  <a:gd name="T53" fmla="*/ 514 h 1857"/>
                  <a:gd name="T54" fmla="*/ 552 w 1327"/>
                  <a:gd name="T55" fmla="*/ 568 h 1857"/>
                  <a:gd name="T56" fmla="*/ 496 w 1327"/>
                  <a:gd name="T57" fmla="*/ 550 h 1857"/>
                  <a:gd name="T58" fmla="*/ 473 w 1327"/>
                  <a:gd name="T59" fmla="*/ 481 h 1857"/>
                  <a:gd name="T60" fmla="*/ 487 w 1327"/>
                  <a:gd name="T61" fmla="*/ 366 h 1857"/>
                  <a:gd name="T62" fmla="*/ 532 w 1327"/>
                  <a:gd name="T63" fmla="*/ 250 h 1857"/>
                  <a:gd name="T64" fmla="*/ 484 w 1327"/>
                  <a:gd name="T65" fmla="*/ 253 h 1857"/>
                  <a:gd name="T66" fmla="*/ 402 w 1327"/>
                  <a:gd name="T67" fmla="*/ 351 h 1857"/>
                  <a:gd name="T68" fmla="*/ 340 w 1327"/>
                  <a:gd name="T69" fmla="*/ 481 h 1857"/>
                  <a:gd name="T70" fmla="*/ 284 w 1327"/>
                  <a:gd name="T71" fmla="*/ 656 h 1857"/>
                  <a:gd name="T72" fmla="*/ 249 w 1327"/>
                  <a:gd name="T73" fmla="*/ 823 h 1857"/>
                  <a:gd name="T74" fmla="*/ 234 w 1327"/>
                  <a:gd name="T75" fmla="*/ 1055 h 1857"/>
                  <a:gd name="T76" fmla="*/ 219 w 1327"/>
                  <a:gd name="T77" fmla="*/ 1222 h 1857"/>
                  <a:gd name="T78" fmla="*/ 186 w 1327"/>
                  <a:gd name="T79" fmla="*/ 1222 h 1857"/>
                  <a:gd name="T80" fmla="*/ 142 w 1327"/>
                  <a:gd name="T81" fmla="*/ 1123 h 1857"/>
                  <a:gd name="T82" fmla="*/ 112 w 1327"/>
                  <a:gd name="T83" fmla="*/ 1258 h 1857"/>
                  <a:gd name="T84" fmla="*/ 66 w 1327"/>
                  <a:gd name="T85" fmla="*/ 1380 h 1857"/>
                  <a:gd name="T86" fmla="*/ 42 w 1327"/>
                  <a:gd name="T87" fmla="*/ 1315 h 1857"/>
                  <a:gd name="T88" fmla="*/ 5 w 1327"/>
                  <a:gd name="T89" fmla="*/ 1465 h 1857"/>
                  <a:gd name="T90" fmla="*/ 6 w 1327"/>
                  <a:gd name="T91" fmla="*/ 1599 h 1857"/>
                  <a:gd name="T92" fmla="*/ 17 w 1327"/>
                  <a:gd name="T93" fmla="*/ 1743 h 1857"/>
                  <a:gd name="T94" fmla="*/ 75 w 1327"/>
                  <a:gd name="T95" fmla="*/ 1856 h 1857"/>
                  <a:gd name="T96" fmla="*/ 188 w 1327"/>
                  <a:gd name="T97" fmla="*/ 1832 h 1857"/>
                  <a:gd name="T98" fmla="*/ 282 w 1327"/>
                  <a:gd name="T99" fmla="*/ 1774 h 1857"/>
                  <a:gd name="T100" fmla="*/ 376 w 1327"/>
                  <a:gd name="T101" fmla="*/ 1736 h 1857"/>
                  <a:gd name="T102" fmla="*/ 499 w 1327"/>
                  <a:gd name="T103" fmla="*/ 1616 h 1857"/>
                  <a:gd name="T104" fmla="*/ 651 w 1327"/>
                  <a:gd name="T105" fmla="*/ 1570 h 1857"/>
                  <a:gd name="T106" fmla="*/ 1081 w 1327"/>
                  <a:gd name="T107" fmla="*/ 1441 h 18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7"/>
                  <a:gd name="T163" fmla="*/ 0 h 1857"/>
                  <a:gd name="T164" fmla="*/ 1327 w 1327"/>
                  <a:gd name="T165" fmla="*/ 1857 h 18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7" h="1857">
                    <a:moveTo>
                      <a:pt x="1269" y="1330"/>
                    </a:moveTo>
                    <a:lnTo>
                      <a:pt x="1290" y="1270"/>
                    </a:lnTo>
                    <a:lnTo>
                      <a:pt x="1305" y="1198"/>
                    </a:lnTo>
                    <a:lnTo>
                      <a:pt x="1315" y="1133"/>
                    </a:lnTo>
                    <a:lnTo>
                      <a:pt x="1322" y="1079"/>
                    </a:lnTo>
                    <a:lnTo>
                      <a:pt x="1327" y="1027"/>
                    </a:lnTo>
                    <a:lnTo>
                      <a:pt x="1327" y="981"/>
                    </a:lnTo>
                    <a:lnTo>
                      <a:pt x="1327" y="940"/>
                    </a:lnTo>
                    <a:lnTo>
                      <a:pt x="1326" y="909"/>
                    </a:lnTo>
                    <a:lnTo>
                      <a:pt x="1326" y="880"/>
                    </a:lnTo>
                    <a:lnTo>
                      <a:pt x="1319" y="851"/>
                    </a:lnTo>
                    <a:lnTo>
                      <a:pt x="1312" y="825"/>
                    </a:lnTo>
                    <a:lnTo>
                      <a:pt x="1298" y="799"/>
                    </a:lnTo>
                    <a:lnTo>
                      <a:pt x="1286" y="777"/>
                    </a:lnTo>
                    <a:lnTo>
                      <a:pt x="1269" y="765"/>
                    </a:lnTo>
                    <a:lnTo>
                      <a:pt x="1249" y="752"/>
                    </a:lnTo>
                    <a:lnTo>
                      <a:pt x="1230" y="743"/>
                    </a:lnTo>
                    <a:lnTo>
                      <a:pt x="1209" y="721"/>
                    </a:lnTo>
                    <a:lnTo>
                      <a:pt x="1185" y="697"/>
                    </a:lnTo>
                    <a:lnTo>
                      <a:pt x="1173" y="683"/>
                    </a:lnTo>
                    <a:lnTo>
                      <a:pt x="1161" y="675"/>
                    </a:lnTo>
                    <a:lnTo>
                      <a:pt x="1149" y="651"/>
                    </a:lnTo>
                    <a:lnTo>
                      <a:pt x="1141" y="630"/>
                    </a:lnTo>
                    <a:lnTo>
                      <a:pt x="1134" y="599"/>
                    </a:lnTo>
                    <a:lnTo>
                      <a:pt x="1127" y="574"/>
                    </a:lnTo>
                    <a:lnTo>
                      <a:pt x="1124" y="536"/>
                    </a:lnTo>
                    <a:lnTo>
                      <a:pt x="1122" y="507"/>
                    </a:lnTo>
                    <a:lnTo>
                      <a:pt x="1125" y="462"/>
                    </a:lnTo>
                    <a:lnTo>
                      <a:pt x="1132" y="419"/>
                    </a:lnTo>
                    <a:lnTo>
                      <a:pt x="1139" y="378"/>
                    </a:lnTo>
                    <a:lnTo>
                      <a:pt x="1146" y="334"/>
                    </a:lnTo>
                    <a:lnTo>
                      <a:pt x="1156" y="289"/>
                    </a:lnTo>
                    <a:lnTo>
                      <a:pt x="1163" y="253"/>
                    </a:lnTo>
                    <a:lnTo>
                      <a:pt x="1170" y="202"/>
                    </a:lnTo>
                    <a:lnTo>
                      <a:pt x="1170" y="173"/>
                    </a:lnTo>
                    <a:lnTo>
                      <a:pt x="1168" y="142"/>
                    </a:lnTo>
                    <a:lnTo>
                      <a:pt x="1166" y="101"/>
                    </a:lnTo>
                    <a:lnTo>
                      <a:pt x="1160" y="75"/>
                    </a:lnTo>
                    <a:lnTo>
                      <a:pt x="1153" y="53"/>
                    </a:lnTo>
                    <a:lnTo>
                      <a:pt x="1143" y="29"/>
                    </a:lnTo>
                    <a:lnTo>
                      <a:pt x="1129" y="5"/>
                    </a:lnTo>
                    <a:lnTo>
                      <a:pt x="1119" y="0"/>
                    </a:lnTo>
                    <a:lnTo>
                      <a:pt x="1115" y="34"/>
                    </a:lnTo>
                    <a:lnTo>
                      <a:pt x="1113" y="62"/>
                    </a:lnTo>
                    <a:lnTo>
                      <a:pt x="1110" y="92"/>
                    </a:lnTo>
                    <a:lnTo>
                      <a:pt x="1105" y="118"/>
                    </a:lnTo>
                    <a:lnTo>
                      <a:pt x="1096" y="146"/>
                    </a:lnTo>
                    <a:lnTo>
                      <a:pt x="1089" y="168"/>
                    </a:lnTo>
                    <a:lnTo>
                      <a:pt x="1077" y="192"/>
                    </a:lnTo>
                    <a:lnTo>
                      <a:pt x="1067" y="205"/>
                    </a:lnTo>
                    <a:lnTo>
                      <a:pt x="1055" y="214"/>
                    </a:lnTo>
                    <a:lnTo>
                      <a:pt x="1043" y="226"/>
                    </a:lnTo>
                    <a:lnTo>
                      <a:pt x="1030" y="235"/>
                    </a:lnTo>
                    <a:lnTo>
                      <a:pt x="1016" y="238"/>
                    </a:lnTo>
                    <a:lnTo>
                      <a:pt x="1004" y="235"/>
                    </a:lnTo>
                    <a:lnTo>
                      <a:pt x="995" y="221"/>
                    </a:lnTo>
                    <a:lnTo>
                      <a:pt x="990" y="207"/>
                    </a:lnTo>
                    <a:lnTo>
                      <a:pt x="992" y="183"/>
                    </a:lnTo>
                    <a:lnTo>
                      <a:pt x="978" y="197"/>
                    </a:lnTo>
                    <a:lnTo>
                      <a:pt x="966" y="219"/>
                    </a:lnTo>
                    <a:lnTo>
                      <a:pt x="951" y="241"/>
                    </a:lnTo>
                    <a:lnTo>
                      <a:pt x="942" y="262"/>
                    </a:lnTo>
                    <a:lnTo>
                      <a:pt x="932" y="277"/>
                    </a:lnTo>
                    <a:lnTo>
                      <a:pt x="927" y="289"/>
                    </a:lnTo>
                    <a:lnTo>
                      <a:pt x="918" y="315"/>
                    </a:lnTo>
                    <a:lnTo>
                      <a:pt x="910" y="341"/>
                    </a:lnTo>
                    <a:lnTo>
                      <a:pt x="900" y="371"/>
                    </a:lnTo>
                    <a:lnTo>
                      <a:pt x="889" y="409"/>
                    </a:lnTo>
                    <a:lnTo>
                      <a:pt x="889" y="361"/>
                    </a:lnTo>
                    <a:lnTo>
                      <a:pt x="891" y="310"/>
                    </a:lnTo>
                    <a:lnTo>
                      <a:pt x="882" y="264"/>
                    </a:lnTo>
                    <a:lnTo>
                      <a:pt x="879" y="243"/>
                    </a:lnTo>
                    <a:lnTo>
                      <a:pt x="869" y="202"/>
                    </a:lnTo>
                    <a:lnTo>
                      <a:pt x="850" y="175"/>
                    </a:lnTo>
                    <a:lnTo>
                      <a:pt x="850" y="226"/>
                    </a:lnTo>
                    <a:lnTo>
                      <a:pt x="843" y="260"/>
                    </a:lnTo>
                    <a:lnTo>
                      <a:pt x="829" y="293"/>
                    </a:lnTo>
                    <a:lnTo>
                      <a:pt x="816" y="317"/>
                    </a:lnTo>
                    <a:lnTo>
                      <a:pt x="800" y="344"/>
                    </a:lnTo>
                    <a:lnTo>
                      <a:pt x="788" y="371"/>
                    </a:lnTo>
                    <a:lnTo>
                      <a:pt x="775" y="404"/>
                    </a:lnTo>
                    <a:lnTo>
                      <a:pt x="763" y="425"/>
                    </a:lnTo>
                    <a:lnTo>
                      <a:pt x="749" y="464"/>
                    </a:lnTo>
                    <a:lnTo>
                      <a:pt x="737" y="500"/>
                    </a:lnTo>
                    <a:lnTo>
                      <a:pt x="730" y="538"/>
                    </a:lnTo>
                    <a:lnTo>
                      <a:pt x="722" y="582"/>
                    </a:lnTo>
                    <a:lnTo>
                      <a:pt x="720" y="611"/>
                    </a:lnTo>
                    <a:lnTo>
                      <a:pt x="716" y="652"/>
                    </a:lnTo>
                    <a:lnTo>
                      <a:pt x="704" y="620"/>
                    </a:lnTo>
                    <a:lnTo>
                      <a:pt x="694" y="601"/>
                    </a:lnTo>
                    <a:lnTo>
                      <a:pt x="689" y="572"/>
                    </a:lnTo>
                    <a:lnTo>
                      <a:pt x="687" y="536"/>
                    </a:lnTo>
                    <a:lnTo>
                      <a:pt x="687" y="493"/>
                    </a:lnTo>
                    <a:lnTo>
                      <a:pt x="684" y="464"/>
                    </a:lnTo>
                    <a:lnTo>
                      <a:pt x="682" y="431"/>
                    </a:lnTo>
                    <a:lnTo>
                      <a:pt x="675" y="409"/>
                    </a:lnTo>
                    <a:lnTo>
                      <a:pt x="660" y="390"/>
                    </a:lnTo>
                    <a:lnTo>
                      <a:pt x="646" y="385"/>
                    </a:lnTo>
                    <a:lnTo>
                      <a:pt x="633" y="382"/>
                    </a:lnTo>
                    <a:lnTo>
                      <a:pt x="614" y="380"/>
                    </a:lnTo>
                    <a:lnTo>
                      <a:pt x="598" y="382"/>
                    </a:lnTo>
                    <a:lnTo>
                      <a:pt x="574" y="406"/>
                    </a:lnTo>
                    <a:lnTo>
                      <a:pt x="586" y="419"/>
                    </a:lnTo>
                    <a:lnTo>
                      <a:pt x="593" y="431"/>
                    </a:lnTo>
                    <a:lnTo>
                      <a:pt x="598" y="454"/>
                    </a:lnTo>
                    <a:lnTo>
                      <a:pt x="598" y="473"/>
                    </a:lnTo>
                    <a:lnTo>
                      <a:pt x="593" y="500"/>
                    </a:lnTo>
                    <a:lnTo>
                      <a:pt x="590" y="514"/>
                    </a:lnTo>
                    <a:lnTo>
                      <a:pt x="585" y="522"/>
                    </a:lnTo>
                    <a:lnTo>
                      <a:pt x="576" y="539"/>
                    </a:lnTo>
                    <a:lnTo>
                      <a:pt x="561" y="560"/>
                    </a:lnTo>
                    <a:lnTo>
                      <a:pt x="552" y="568"/>
                    </a:lnTo>
                    <a:lnTo>
                      <a:pt x="535" y="570"/>
                    </a:lnTo>
                    <a:lnTo>
                      <a:pt x="523" y="568"/>
                    </a:lnTo>
                    <a:lnTo>
                      <a:pt x="508" y="562"/>
                    </a:lnTo>
                    <a:lnTo>
                      <a:pt x="496" y="550"/>
                    </a:lnTo>
                    <a:lnTo>
                      <a:pt x="484" y="541"/>
                    </a:lnTo>
                    <a:lnTo>
                      <a:pt x="479" y="527"/>
                    </a:lnTo>
                    <a:lnTo>
                      <a:pt x="473" y="507"/>
                    </a:lnTo>
                    <a:lnTo>
                      <a:pt x="473" y="481"/>
                    </a:lnTo>
                    <a:lnTo>
                      <a:pt x="470" y="462"/>
                    </a:lnTo>
                    <a:lnTo>
                      <a:pt x="473" y="428"/>
                    </a:lnTo>
                    <a:lnTo>
                      <a:pt x="480" y="397"/>
                    </a:lnTo>
                    <a:lnTo>
                      <a:pt x="487" y="366"/>
                    </a:lnTo>
                    <a:lnTo>
                      <a:pt x="501" y="332"/>
                    </a:lnTo>
                    <a:lnTo>
                      <a:pt x="509" y="303"/>
                    </a:lnTo>
                    <a:lnTo>
                      <a:pt x="520" y="282"/>
                    </a:lnTo>
                    <a:lnTo>
                      <a:pt x="532" y="250"/>
                    </a:lnTo>
                    <a:lnTo>
                      <a:pt x="547" y="221"/>
                    </a:lnTo>
                    <a:lnTo>
                      <a:pt x="528" y="229"/>
                    </a:lnTo>
                    <a:lnTo>
                      <a:pt x="508" y="238"/>
                    </a:lnTo>
                    <a:lnTo>
                      <a:pt x="484" y="253"/>
                    </a:lnTo>
                    <a:lnTo>
                      <a:pt x="463" y="269"/>
                    </a:lnTo>
                    <a:lnTo>
                      <a:pt x="441" y="293"/>
                    </a:lnTo>
                    <a:lnTo>
                      <a:pt x="420" y="320"/>
                    </a:lnTo>
                    <a:lnTo>
                      <a:pt x="402" y="351"/>
                    </a:lnTo>
                    <a:lnTo>
                      <a:pt x="385" y="385"/>
                    </a:lnTo>
                    <a:lnTo>
                      <a:pt x="371" y="418"/>
                    </a:lnTo>
                    <a:lnTo>
                      <a:pt x="354" y="452"/>
                    </a:lnTo>
                    <a:lnTo>
                      <a:pt x="340" y="481"/>
                    </a:lnTo>
                    <a:lnTo>
                      <a:pt x="326" y="514"/>
                    </a:lnTo>
                    <a:lnTo>
                      <a:pt x="311" y="548"/>
                    </a:lnTo>
                    <a:lnTo>
                      <a:pt x="297" y="596"/>
                    </a:lnTo>
                    <a:lnTo>
                      <a:pt x="284" y="656"/>
                    </a:lnTo>
                    <a:lnTo>
                      <a:pt x="268" y="710"/>
                    </a:lnTo>
                    <a:lnTo>
                      <a:pt x="265" y="731"/>
                    </a:lnTo>
                    <a:lnTo>
                      <a:pt x="254" y="779"/>
                    </a:lnTo>
                    <a:lnTo>
                      <a:pt x="249" y="823"/>
                    </a:lnTo>
                    <a:lnTo>
                      <a:pt x="243" y="866"/>
                    </a:lnTo>
                    <a:lnTo>
                      <a:pt x="237" y="935"/>
                    </a:lnTo>
                    <a:lnTo>
                      <a:pt x="237" y="981"/>
                    </a:lnTo>
                    <a:lnTo>
                      <a:pt x="234" y="1055"/>
                    </a:lnTo>
                    <a:lnTo>
                      <a:pt x="231" y="1104"/>
                    </a:lnTo>
                    <a:lnTo>
                      <a:pt x="227" y="1154"/>
                    </a:lnTo>
                    <a:lnTo>
                      <a:pt x="227" y="1188"/>
                    </a:lnTo>
                    <a:lnTo>
                      <a:pt x="219" y="1222"/>
                    </a:lnTo>
                    <a:lnTo>
                      <a:pt x="208" y="1255"/>
                    </a:lnTo>
                    <a:lnTo>
                      <a:pt x="195" y="1281"/>
                    </a:lnTo>
                    <a:lnTo>
                      <a:pt x="191" y="1248"/>
                    </a:lnTo>
                    <a:lnTo>
                      <a:pt x="186" y="1222"/>
                    </a:lnTo>
                    <a:lnTo>
                      <a:pt x="177" y="1193"/>
                    </a:lnTo>
                    <a:lnTo>
                      <a:pt x="167" y="1171"/>
                    </a:lnTo>
                    <a:lnTo>
                      <a:pt x="157" y="1144"/>
                    </a:lnTo>
                    <a:lnTo>
                      <a:pt x="142" y="1123"/>
                    </a:lnTo>
                    <a:lnTo>
                      <a:pt x="126" y="1106"/>
                    </a:lnTo>
                    <a:lnTo>
                      <a:pt x="112" y="1089"/>
                    </a:lnTo>
                    <a:lnTo>
                      <a:pt x="114" y="1210"/>
                    </a:lnTo>
                    <a:lnTo>
                      <a:pt x="112" y="1258"/>
                    </a:lnTo>
                    <a:lnTo>
                      <a:pt x="100" y="1317"/>
                    </a:lnTo>
                    <a:lnTo>
                      <a:pt x="87" y="1358"/>
                    </a:lnTo>
                    <a:lnTo>
                      <a:pt x="75" y="1397"/>
                    </a:lnTo>
                    <a:lnTo>
                      <a:pt x="66" y="1380"/>
                    </a:lnTo>
                    <a:lnTo>
                      <a:pt x="63" y="1352"/>
                    </a:lnTo>
                    <a:lnTo>
                      <a:pt x="61" y="1328"/>
                    </a:lnTo>
                    <a:lnTo>
                      <a:pt x="61" y="1270"/>
                    </a:lnTo>
                    <a:lnTo>
                      <a:pt x="42" y="1315"/>
                    </a:lnTo>
                    <a:lnTo>
                      <a:pt x="30" y="1347"/>
                    </a:lnTo>
                    <a:lnTo>
                      <a:pt x="22" y="1392"/>
                    </a:lnTo>
                    <a:lnTo>
                      <a:pt x="12" y="1429"/>
                    </a:lnTo>
                    <a:lnTo>
                      <a:pt x="5" y="1465"/>
                    </a:lnTo>
                    <a:lnTo>
                      <a:pt x="1" y="1500"/>
                    </a:lnTo>
                    <a:lnTo>
                      <a:pt x="0" y="1541"/>
                    </a:lnTo>
                    <a:lnTo>
                      <a:pt x="3" y="1566"/>
                    </a:lnTo>
                    <a:lnTo>
                      <a:pt x="6" y="1599"/>
                    </a:lnTo>
                    <a:lnTo>
                      <a:pt x="8" y="1635"/>
                    </a:lnTo>
                    <a:lnTo>
                      <a:pt x="12" y="1667"/>
                    </a:lnTo>
                    <a:lnTo>
                      <a:pt x="15" y="1698"/>
                    </a:lnTo>
                    <a:lnTo>
                      <a:pt x="17" y="1743"/>
                    </a:lnTo>
                    <a:lnTo>
                      <a:pt x="13" y="1796"/>
                    </a:lnTo>
                    <a:lnTo>
                      <a:pt x="8" y="1839"/>
                    </a:lnTo>
                    <a:lnTo>
                      <a:pt x="37" y="1847"/>
                    </a:lnTo>
                    <a:lnTo>
                      <a:pt x="75" y="1856"/>
                    </a:lnTo>
                    <a:lnTo>
                      <a:pt x="111" y="1857"/>
                    </a:lnTo>
                    <a:lnTo>
                      <a:pt x="143" y="1852"/>
                    </a:lnTo>
                    <a:lnTo>
                      <a:pt x="164" y="1847"/>
                    </a:lnTo>
                    <a:lnTo>
                      <a:pt x="188" y="1832"/>
                    </a:lnTo>
                    <a:lnTo>
                      <a:pt x="213" y="1813"/>
                    </a:lnTo>
                    <a:lnTo>
                      <a:pt x="237" y="1794"/>
                    </a:lnTo>
                    <a:lnTo>
                      <a:pt x="261" y="1782"/>
                    </a:lnTo>
                    <a:lnTo>
                      <a:pt x="282" y="1774"/>
                    </a:lnTo>
                    <a:lnTo>
                      <a:pt x="301" y="1770"/>
                    </a:lnTo>
                    <a:lnTo>
                      <a:pt x="326" y="1762"/>
                    </a:lnTo>
                    <a:lnTo>
                      <a:pt x="352" y="1753"/>
                    </a:lnTo>
                    <a:lnTo>
                      <a:pt x="376" y="1736"/>
                    </a:lnTo>
                    <a:lnTo>
                      <a:pt x="403" y="1715"/>
                    </a:lnTo>
                    <a:lnTo>
                      <a:pt x="426" y="1691"/>
                    </a:lnTo>
                    <a:lnTo>
                      <a:pt x="472" y="1643"/>
                    </a:lnTo>
                    <a:lnTo>
                      <a:pt x="499" y="1616"/>
                    </a:lnTo>
                    <a:lnTo>
                      <a:pt x="528" y="1602"/>
                    </a:lnTo>
                    <a:lnTo>
                      <a:pt x="566" y="1582"/>
                    </a:lnTo>
                    <a:lnTo>
                      <a:pt x="609" y="1568"/>
                    </a:lnTo>
                    <a:lnTo>
                      <a:pt x="651" y="1570"/>
                    </a:lnTo>
                    <a:lnTo>
                      <a:pt x="768" y="1578"/>
                    </a:lnTo>
                    <a:lnTo>
                      <a:pt x="881" y="1493"/>
                    </a:lnTo>
                    <a:lnTo>
                      <a:pt x="970" y="1419"/>
                    </a:lnTo>
                    <a:lnTo>
                      <a:pt x="1081" y="1441"/>
                    </a:lnTo>
                    <a:lnTo>
                      <a:pt x="1196" y="1426"/>
                    </a:lnTo>
                    <a:lnTo>
                      <a:pt x="1269" y="1330"/>
                    </a:lnTo>
                    <a:close/>
                  </a:path>
                </a:pathLst>
              </a:custGeom>
              <a:gradFill rotWithShape="0">
                <a:gsLst>
                  <a:gs pos="0">
                    <a:srgbClr val="FF8A33"/>
                  </a:gs>
                  <a:gs pos="50000">
                    <a:srgbClr val="D60000"/>
                  </a:gs>
                  <a:gs pos="100000">
                    <a:srgbClr val="FF8A33"/>
                  </a:gs>
                </a:gsLst>
                <a:lin ang="5400000" scaled="1"/>
              </a:gradFill>
              <a:ln w="9525">
                <a:noFill/>
                <a:round/>
                <a:headEnd/>
                <a:tailEnd/>
              </a:ln>
            </p:spPr>
            <p:txBody>
              <a:bodyPr/>
              <a:lstStyle/>
              <a:p>
                <a:endParaRPr lang="en-GB"/>
              </a:p>
            </p:txBody>
          </p:sp>
          <p:sp>
            <p:nvSpPr>
              <p:cNvPr id="44064" name="Freeform 152"/>
              <p:cNvSpPr>
                <a:spLocks/>
              </p:cNvSpPr>
              <p:nvPr/>
            </p:nvSpPr>
            <p:spPr bwMode="auto">
              <a:xfrm>
                <a:off x="2315" y="2458"/>
                <a:ext cx="1333" cy="1674"/>
              </a:xfrm>
              <a:custGeom>
                <a:avLst/>
                <a:gdLst>
                  <a:gd name="T0" fmla="*/ 1311 w 1333"/>
                  <a:gd name="T1" fmla="*/ 1340 h 1674"/>
                  <a:gd name="T2" fmla="*/ 1309 w 1333"/>
                  <a:gd name="T3" fmla="*/ 1085 h 1674"/>
                  <a:gd name="T4" fmla="*/ 1285 w 1333"/>
                  <a:gd name="T5" fmla="*/ 880 h 1674"/>
                  <a:gd name="T6" fmla="*/ 1321 w 1333"/>
                  <a:gd name="T7" fmla="*/ 681 h 1674"/>
                  <a:gd name="T8" fmla="*/ 1182 w 1333"/>
                  <a:gd name="T9" fmla="*/ 786 h 1674"/>
                  <a:gd name="T10" fmla="*/ 1215 w 1333"/>
                  <a:gd name="T11" fmla="*/ 351 h 1674"/>
                  <a:gd name="T12" fmla="*/ 1194 w 1333"/>
                  <a:gd name="T13" fmla="*/ 224 h 1674"/>
                  <a:gd name="T14" fmla="*/ 1114 w 1333"/>
                  <a:gd name="T15" fmla="*/ 260 h 1674"/>
                  <a:gd name="T16" fmla="*/ 1078 w 1333"/>
                  <a:gd name="T17" fmla="*/ 104 h 1674"/>
                  <a:gd name="T18" fmla="*/ 963 w 1333"/>
                  <a:gd name="T19" fmla="*/ 138 h 1674"/>
                  <a:gd name="T20" fmla="*/ 895 w 1333"/>
                  <a:gd name="T21" fmla="*/ 293 h 1674"/>
                  <a:gd name="T22" fmla="*/ 765 w 1333"/>
                  <a:gd name="T23" fmla="*/ 322 h 1674"/>
                  <a:gd name="T24" fmla="*/ 662 w 1333"/>
                  <a:gd name="T25" fmla="*/ 238 h 1674"/>
                  <a:gd name="T26" fmla="*/ 606 w 1333"/>
                  <a:gd name="T27" fmla="*/ 91 h 1674"/>
                  <a:gd name="T28" fmla="*/ 561 w 1333"/>
                  <a:gd name="T29" fmla="*/ 89 h 1674"/>
                  <a:gd name="T30" fmla="*/ 554 w 1333"/>
                  <a:gd name="T31" fmla="*/ 340 h 1674"/>
                  <a:gd name="T32" fmla="*/ 678 w 1333"/>
                  <a:gd name="T33" fmla="*/ 542 h 1674"/>
                  <a:gd name="T34" fmla="*/ 669 w 1333"/>
                  <a:gd name="T35" fmla="*/ 623 h 1674"/>
                  <a:gd name="T36" fmla="*/ 488 w 1333"/>
                  <a:gd name="T37" fmla="*/ 517 h 1674"/>
                  <a:gd name="T38" fmla="*/ 354 w 1333"/>
                  <a:gd name="T39" fmla="*/ 474 h 1674"/>
                  <a:gd name="T40" fmla="*/ 361 w 1333"/>
                  <a:gd name="T41" fmla="*/ 618 h 1674"/>
                  <a:gd name="T42" fmla="*/ 417 w 1333"/>
                  <a:gd name="T43" fmla="*/ 721 h 1674"/>
                  <a:gd name="T44" fmla="*/ 414 w 1333"/>
                  <a:gd name="T45" fmla="*/ 845 h 1674"/>
                  <a:gd name="T46" fmla="*/ 385 w 1333"/>
                  <a:gd name="T47" fmla="*/ 912 h 1674"/>
                  <a:gd name="T48" fmla="*/ 303 w 1333"/>
                  <a:gd name="T49" fmla="*/ 914 h 1674"/>
                  <a:gd name="T50" fmla="*/ 287 w 1333"/>
                  <a:gd name="T51" fmla="*/ 784 h 1674"/>
                  <a:gd name="T52" fmla="*/ 269 w 1333"/>
                  <a:gd name="T53" fmla="*/ 688 h 1674"/>
                  <a:gd name="T54" fmla="*/ 228 w 1333"/>
                  <a:gd name="T55" fmla="*/ 729 h 1674"/>
                  <a:gd name="T56" fmla="*/ 195 w 1333"/>
                  <a:gd name="T57" fmla="*/ 849 h 1674"/>
                  <a:gd name="T58" fmla="*/ 202 w 1333"/>
                  <a:gd name="T59" fmla="*/ 916 h 1674"/>
                  <a:gd name="T60" fmla="*/ 217 w 1333"/>
                  <a:gd name="T61" fmla="*/ 1036 h 1674"/>
                  <a:gd name="T62" fmla="*/ 207 w 1333"/>
                  <a:gd name="T63" fmla="*/ 1160 h 1674"/>
                  <a:gd name="T64" fmla="*/ 168 w 1333"/>
                  <a:gd name="T65" fmla="*/ 1210 h 1674"/>
                  <a:gd name="T66" fmla="*/ 110 w 1333"/>
                  <a:gd name="T67" fmla="*/ 1179 h 1674"/>
                  <a:gd name="T68" fmla="*/ 60 w 1333"/>
                  <a:gd name="T69" fmla="*/ 1113 h 1674"/>
                  <a:gd name="T70" fmla="*/ 34 w 1333"/>
                  <a:gd name="T71" fmla="*/ 1039 h 1674"/>
                  <a:gd name="T72" fmla="*/ 7 w 1333"/>
                  <a:gd name="T73" fmla="*/ 1066 h 1674"/>
                  <a:gd name="T74" fmla="*/ 5 w 1333"/>
                  <a:gd name="T75" fmla="*/ 1190 h 1674"/>
                  <a:gd name="T76" fmla="*/ 68 w 1333"/>
                  <a:gd name="T77" fmla="*/ 1361 h 1674"/>
                  <a:gd name="T78" fmla="*/ 171 w 1333"/>
                  <a:gd name="T79" fmla="*/ 1566 h 1674"/>
                  <a:gd name="T80" fmla="*/ 335 w 1333"/>
                  <a:gd name="T81" fmla="*/ 1656 h 1674"/>
                  <a:gd name="T82" fmla="*/ 469 w 1333"/>
                  <a:gd name="T83" fmla="*/ 1662 h 1674"/>
                  <a:gd name="T84" fmla="*/ 563 w 1333"/>
                  <a:gd name="T85" fmla="*/ 1570 h 1674"/>
                  <a:gd name="T86" fmla="*/ 765 w 1333"/>
                  <a:gd name="T87" fmla="*/ 1594 h 1674"/>
                  <a:gd name="T88" fmla="*/ 912 w 1333"/>
                  <a:gd name="T89" fmla="*/ 1568 h 1674"/>
                  <a:gd name="T90" fmla="*/ 1177 w 1333"/>
                  <a:gd name="T91" fmla="*/ 1551 h 16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3"/>
                  <a:gd name="T139" fmla="*/ 0 h 1674"/>
                  <a:gd name="T140" fmla="*/ 1333 w 1333"/>
                  <a:gd name="T141" fmla="*/ 1674 h 16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3" h="1674">
                    <a:moveTo>
                      <a:pt x="1235" y="1520"/>
                    </a:moveTo>
                    <a:lnTo>
                      <a:pt x="1278" y="1462"/>
                    </a:lnTo>
                    <a:lnTo>
                      <a:pt x="1311" y="1340"/>
                    </a:lnTo>
                    <a:lnTo>
                      <a:pt x="1328" y="1234"/>
                    </a:lnTo>
                    <a:lnTo>
                      <a:pt x="1333" y="1137"/>
                    </a:lnTo>
                    <a:lnTo>
                      <a:pt x="1309" y="1085"/>
                    </a:lnTo>
                    <a:lnTo>
                      <a:pt x="1237" y="1025"/>
                    </a:lnTo>
                    <a:lnTo>
                      <a:pt x="1254" y="960"/>
                    </a:lnTo>
                    <a:lnTo>
                      <a:pt x="1285" y="880"/>
                    </a:lnTo>
                    <a:lnTo>
                      <a:pt x="1302" y="825"/>
                    </a:lnTo>
                    <a:lnTo>
                      <a:pt x="1317" y="755"/>
                    </a:lnTo>
                    <a:lnTo>
                      <a:pt x="1321" y="681"/>
                    </a:lnTo>
                    <a:lnTo>
                      <a:pt x="1309" y="585"/>
                    </a:lnTo>
                    <a:lnTo>
                      <a:pt x="1254" y="666"/>
                    </a:lnTo>
                    <a:lnTo>
                      <a:pt x="1182" y="786"/>
                    </a:lnTo>
                    <a:lnTo>
                      <a:pt x="1146" y="799"/>
                    </a:lnTo>
                    <a:lnTo>
                      <a:pt x="1172" y="573"/>
                    </a:lnTo>
                    <a:lnTo>
                      <a:pt x="1215" y="351"/>
                    </a:lnTo>
                    <a:lnTo>
                      <a:pt x="1278" y="197"/>
                    </a:lnTo>
                    <a:lnTo>
                      <a:pt x="1244" y="200"/>
                    </a:lnTo>
                    <a:lnTo>
                      <a:pt x="1194" y="224"/>
                    </a:lnTo>
                    <a:lnTo>
                      <a:pt x="1148" y="272"/>
                    </a:lnTo>
                    <a:lnTo>
                      <a:pt x="1102" y="340"/>
                    </a:lnTo>
                    <a:lnTo>
                      <a:pt x="1114" y="260"/>
                    </a:lnTo>
                    <a:lnTo>
                      <a:pt x="1110" y="202"/>
                    </a:lnTo>
                    <a:lnTo>
                      <a:pt x="1095" y="150"/>
                    </a:lnTo>
                    <a:lnTo>
                      <a:pt x="1078" y="104"/>
                    </a:lnTo>
                    <a:lnTo>
                      <a:pt x="1015" y="0"/>
                    </a:lnTo>
                    <a:lnTo>
                      <a:pt x="987" y="89"/>
                    </a:lnTo>
                    <a:lnTo>
                      <a:pt x="963" y="138"/>
                    </a:lnTo>
                    <a:lnTo>
                      <a:pt x="950" y="178"/>
                    </a:lnTo>
                    <a:lnTo>
                      <a:pt x="934" y="222"/>
                    </a:lnTo>
                    <a:lnTo>
                      <a:pt x="895" y="293"/>
                    </a:lnTo>
                    <a:lnTo>
                      <a:pt x="861" y="327"/>
                    </a:lnTo>
                    <a:lnTo>
                      <a:pt x="821" y="339"/>
                    </a:lnTo>
                    <a:lnTo>
                      <a:pt x="765" y="322"/>
                    </a:lnTo>
                    <a:lnTo>
                      <a:pt x="731" y="305"/>
                    </a:lnTo>
                    <a:lnTo>
                      <a:pt x="691" y="277"/>
                    </a:lnTo>
                    <a:lnTo>
                      <a:pt x="662" y="238"/>
                    </a:lnTo>
                    <a:lnTo>
                      <a:pt x="638" y="183"/>
                    </a:lnTo>
                    <a:lnTo>
                      <a:pt x="619" y="137"/>
                    </a:lnTo>
                    <a:lnTo>
                      <a:pt x="606" y="91"/>
                    </a:lnTo>
                    <a:lnTo>
                      <a:pt x="592" y="51"/>
                    </a:lnTo>
                    <a:lnTo>
                      <a:pt x="573" y="0"/>
                    </a:lnTo>
                    <a:lnTo>
                      <a:pt x="561" y="89"/>
                    </a:lnTo>
                    <a:lnTo>
                      <a:pt x="551" y="159"/>
                    </a:lnTo>
                    <a:lnTo>
                      <a:pt x="546" y="241"/>
                    </a:lnTo>
                    <a:lnTo>
                      <a:pt x="554" y="340"/>
                    </a:lnTo>
                    <a:lnTo>
                      <a:pt x="583" y="435"/>
                    </a:lnTo>
                    <a:lnTo>
                      <a:pt x="625" y="501"/>
                    </a:lnTo>
                    <a:lnTo>
                      <a:pt x="678" y="542"/>
                    </a:lnTo>
                    <a:lnTo>
                      <a:pt x="703" y="594"/>
                    </a:lnTo>
                    <a:lnTo>
                      <a:pt x="741" y="678"/>
                    </a:lnTo>
                    <a:lnTo>
                      <a:pt x="669" y="623"/>
                    </a:lnTo>
                    <a:lnTo>
                      <a:pt x="594" y="568"/>
                    </a:lnTo>
                    <a:lnTo>
                      <a:pt x="544" y="542"/>
                    </a:lnTo>
                    <a:lnTo>
                      <a:pt x="488" y="517"/>
                    </a:lnTo>
                    <a:lnTo>
                      <a:pt x="438" y="498"/>
                    </a:lnTo>
                    <a:lnTo>
                      <a:pt x="387" y="483"/>
                    </a:lnTo>
                    <a:lnTo>
                      <a:pt x="354" y="474"/>
                    </a:lnTo>
                    <a:lnTo>
                      <a:pt x="351" y="529"/>
                    </a:lnTo>
                    <a:lnTo>
                      <a:pt x="351" y="578"/>
                    </a:lnTo>
                    <a:lnTo>
                      <a:pt x="361" y="618"/>
                    </a:lnTo>
                    <a:lnTo>
                      <a:pt x="375" y="647"/>
                    </a:lnTo>
                    <a:lnTo>
                      <a:pt x="392" y="678"/>
                    </a:lnTo>
                    <a:lnTo>
                      <a:pt x="417" y="721"/>
                    </a:lnTo>
                    <a:lnTo>
                      <a:pt x="424" y="774"/>
                    </a:lnTo>
                    <a:lnTo>
                      <a:pt x="421" y="813"/>
                    </a:lnTo>
                    <a:lnTo>
                      <a:pt x="414" y="845"/>
                    </a:lnTo>
                    <a:lnTo>
                      <a:pt x="406" y="873"/>
                    </a:lnTo>
                    <a:lnTo>
                      <a:pt x="399" y="893"/>
                    </a:lnTo>
                    <a:lnTo>
                      <a:pt x="385" y="912"/>
                    </a:lnTo>
                    <a:lnTo>
                      <a:pt x="373" y="924"/>
                    </a:lnTo>
                    <a:lnTo>
                      <a:pt x="330" y="933"/>
                    </a:lnTo>
                    <a:lnTo>
                      <a:pt x="303" y="914"/>
                    </a:lnTo>
                    <a:lnTo>
                      <a:pt x="291" y="871"/>
                    </a:lnTo>
                    <a:lnTo>
                      <a:pt x="287" y="806"/>
                    </a:lnTo>
                    <a:lnTo>
                      <a:pt x="287" y="784"/>
                    </a:lnTo>
                    <a:lnTo>
                      <a:pt x="282" y="755"/>
                    </a:lnTo>
                    <a:lnTo>
                      <a:pt x="279" y="724"/>
                    </a:lnTo>
                    <a:lnTo>
                      <a:pt x="269" y="688"/>
                    </a:lnTo>
                    <a:lnTo>
                      <a:pt x="258" y="662"/>
                    </a:lnTo>
                    <a:lnTo>
                      <a:pt x="241" y="691"/>
                    </a:lnTo>
                    <a:lnTo>
                      <a:pt x="228" y="729"/>
                    </a:lnTo>
                    <a:lnTo>
                      <a:pt x="209" y="765"/>
                    </a:lnTo>
                    <a:lnTo>
                      <a:pt x="198" y="803"/>
                    </a:lnTo>
                    <a:lnTo>
                      <a:pt x="195" y="849"/>
                    </a:lnTo>
                    <a:lnTo>
                      <a:pt x="197" y="885"/>
                    </a:lnTo>
                    <a:lnTo>
                      <a:pt x="202" y="945"/>
                    </a:lnTo>
                    <a:lnTo>
                      <a:pt x="202" y="916"/>
                    </a:lnTo>
                    <a:lnTo>
                      <a:pt x="210" y="976"/>
                    </a:lnTo>
                    <a:lnTo>
                      <a:pt x="214" y="994"/>
                    </a:lnTo>
                    <a:lnTo>
                      <a:pt x="217" y="1036"/>
                    </a:lnTo>
                    <a:lnTo>
                      <a:pt x="212" y="1095"/>
                    </a:lnTo>
                    <a:lnTo>
                      <a:pt x="212" y="1123"/>
                    </a:lnTo>
                    <a:lnTo>
                      <a:pt x="207" y="1160"/>
                    </a:lnTo>
                    <a:lnTo>
                      <a:pt x="202" y="1188"/>
                    </a:lnTo>
                    <a:lnTo>
                      <a:pt x="188" y="1212"/>
                    </a:lnTo>
                    <a:lnTo>
                      <a:pt x="168" y="1210"/>
                    </a:lnTo>
                    <a:lnTo>
                      <a:pt x="142" y="1208"/>
                    </a:lnTo>
                    <a:lnTo>
                      <a:pt x="125" y="1195"/>
                    </a:lnTo>
                    <a:lnTo>
                      <a:pt x="110" y="1179"/>
                    </a:lnTo>
                    <a:lnTo>
                      <a:pt x="91" y="1166"/>
                    </a:lnTo>
                    <a:lnTo>
                      <a:pt x="75" y="1143"/>
                    </a:lnTo>
                    <a:lnTo>
                      <a:pt x="60" y="1113"/>
                    </a:lnTo>
                    <a:lnTo>
                      <a:pt x="51" y="1095"/>
                    </a:lnTo>
                    <a:lnTo>
                      <a:pt x="41" y="1066"/>
                    </a:lnTo>
                    <a:lnTo>
                      <a:pt x="34" y="1039"/>
                    </a:lnTo>
                    <a:lnTo>
                      <a:pt x="33" y="1001"/>
                    </a:lnTo>
                    <a:lnTo>
                      <a:pt x="15" y="1041"/>
                    </a:lnTo>
                    <a:lnTo>
                      <a:pt x="7" y="1066"/>
                    </a:lnTo>
                    <a:lnTo>
                      <a:pt x="3" y="1099"/>
                    </a:lnTo>
                    <a:lnTo>
                      <a:pt x="0" y="1150"/>
                    </a:lnTo>
                    <a:lnTo>
                      <a:pt x="5" y="1190"/>
                    </a:lnTo>
                    <a:lnTo>
                      <a:pt x="19" y="1234"/>
                    </a:lnTo>
                    <a:lnTo>
                      <a:pt x="39" y="1284"/>
                    </a:lnTo>
                    <a:lnTo>
                      <a:pt x="68" y="1361"/>
                    </a:lnTo>
                    <a:lnTo>
                      <a:pt x="120" y="1448"/>
                    </a:lnTo>
                    <a:lnTo>
                      <a:pt x="157" y="1499"/>
                    </a:lnTo>
                    <a:lnTo>
                      <a:pt x="171" y="1566"/>
                    </a:lnTo>
                    <a:lnTo>
                      <a:pt x="217" y="1602"/>
                    </a:lnTo>
                    <a:lnTo>
                      <a:pt x="277" y="1632"/>
                    </a:lnTo>
                    <a:lnTo>
                      <a:pt x="335" y="1656"/>
                    </a:lnTo>
                    <a:lnTo>
                      <a:pt x="373" y="1650"/>
                    </a:lnTo>
                    <a:lnTo>
                      <a:pt x="409" y="1674"/>
                    </a:lnTo>
                    <a:lnTo>
                      <a:pt x="469" y="1662"/>
                    </a:lnTo>
                    <a:lnTo>
                      <a:pt x="488" y="1671"/>
                    </a:lnTo>
                    <a:lnTo>
                      <a:pt x="536" y="1612"/>
                    </a:lnTo>
                    <a:lnTo>
                      <a:pt x="563" y="1570"/>
                    </a:lnTo>
                    <a:lnTo>
                      <a:pt x="619" y="1600"/>
                    </a:lnTo>
                    <a:lnTo>
                      <a:pt x="698" y="1607"/>
                    </a:lnTo>
                    <a:lnTo>
                      <a:pt x="765" y="1594"/>
                    </a:lnTo>
                    <a:lnTo>
                      <a:pt x="806" y="1566"/>
                    </a:lnTo>
                    <a:lnTo>
                      <a:pt x="844" y="1520"/>
                    </a:lnTo>
                    <a:lnTo>
                      <a:pt x="912" y="1568"/>
                    </a:lnTo>
                    <a:lnTo>
                      <a:pt x="1001" y="1583"/>
                    </a:lnTo>
                    <a:lnTo>
                      <a:pt x="1095" y="1573"/>
                    </a:lnTo>
                    <a:lnTo>
                      <a:pt x="1177" y="1551"/>
                    </a:lnTo>
                    <a:lnTo>
                      <a:pt x="1235" y="1520"/>
                    </a:lnTo>
                    <a:close/>
                  </a:path>
                </a:pathLst>
              </a:custGeom>
              <a:gradFill rotWithShape="0">
                <a:gsLst>
                  <a:gs pos="0">
                    <a:srgbClr val="FFA833"/>
                  </a:gs>
                  <a:gs pos="100000">
                    <a:srgbClr val="E00000"/>
                  </a:gs>
                </a:gsLst>
                <a:path path="rect">
                  <a:fillToRect l="50000" t="50000" r="50000" b="50000"/>
                </a:path>
              </a:gradFill>
              <a:ln w="9525">
                <a:noFill/>
                <a:round/>
                <a:headEnd/>
                <a:tailEnd/>
              </a:ln>
            </p:spPr>
            <p:txBody>
              <a:bodyPr/>
              <a:lstStyle/>
              <a:p>
                <a:endParaRPr lang="en-GB"/>
              </a:p>
            </p:txBody>
          </p:sp>
          <p:sp>
            <p:nvSpPr>
              <p:cNvPr id="44065" name="Freeform 153"/>
              <p:cNvSpPr>
                <a:spLocks/>
              </p:cNvSpPr>
              <p:nvPr/>
            </p:nvSpPr>
            <p:spPr bwMode="auto">
              <a:xfrm>
                <a:off x="2642" y="2887"/>
                <a:ext cx="949" cy="1259"/>
              </a:xfrm>
              <a:custGeom>
                <a:avLst/>
                <a:gdLst>
                  <a:gd name="T0" fmla="*/ 910 w 949"/>
                  <a:gd name="T1" fmla="*/ 1064 h 1259"/>
                  <a:gd name="T2" fmla="*/ 943 w 949"/>
                  <a:gd name="T3" fmla="*/ 896 h 1259"/>
                  <a:gd name="T4" fmla="*/ 934 w 949"/>
                  <a:gd name="T5" fmla="*/ 793 h 1259"/>
                  <a:gd name="T6" fmla="*/ 895 w 949"/>
                  <a:gd name="T7" fmla="*/ 697 h 1259"/>
                  <a:gd name="T8" fmla="*/ 931 w 949"/>
                  <a:gd name="T9" fmla="*/ 603 h 1259"/>
                  <a:gd name="T10" fmla="*/ 944 w 949"/>
                  <a:gd name="T11" fmla="*/ 494 h 1259"/>
                  <a:gd name="T12" fmla="*/ 891 w 949"/>
                  <a:gd name="T13" fmla="*/ 483 h 1259"/>
                  <a:gd name="T14" fmla="*/ 818 w 949"/>
                  <a:gd name="T15" fmla="*/ 583 h 1259"/>
                  <a:gd name="T16" fmla="*/ 867 w 949"/>
                  <a:gd name="T17" fmla="*/ 256 h 1259"/>
                  <a:gd name="T18" fmla="*/ 888 w 949"/>
                  <a:gd name="T19" fmla="*/ 148 h 1259"/>
                  <a:gd name="T20" fmla="*/ 821 w 949"/>
                  <a:gd name="T21" fmla="*/ 199 h 1259"/>
                  <a:gd name="T22" fmla="*/ 794 w 949"/>
                  <a:gd name="T23" fmla="*/ 191 h 1259"/>
                  <a:gd name="T24" fmla="*/ 782 w 949"/>
                  <a:gd name="T25" fmla="*/ 112 h 1259"/>
                  <a:gd name="T26" fmla="*/ 724 w 949"/>
                  <a:gd name="T27" fmla="*/ 4 h 1259"/>
                  <a:gd name="T28" fmla="*/ 686 w 949"/>
                  <a:gd name="T29" fmla="*/ 105 h 1259"/>
                  <a:gd name="T30" fmla="*/ 665 w 949"/>
                  <a:gd name="T31" fmla="*/ 163 h 1259"/>
                  <a:gd name="T32" fmla="*/ 614 w 949"/>
                  <a:gd name="T33" fmla="*/ 240 h 1259"/>
                  <a:gd name="T34" fmla="*/ 546 w 949"/>
                  <a:gd name="T35" fmla="*/ 237 h 1259"/>
                  <a:gd name="T36" fmla="*/ 493 w 949"/>
                  <a:gd name="T37" fmla="*/ 204 h 1259"/>
                  <a:gd name="T38" fmla="*/ 453 w 949"/>
                  <a:gd name="T39" fmla="*/ 134 h 1259"/>
                  <a:gd name="T40" fmla="*/ 431 w 949"/>
                  <a:gd name="T41" fmla="*/ 69 h 1259"/>
                  <a:gd name="T42" fmla="*/ 410 w 949"/>
                  <a:gd name="T43" fmla="*/ 0 h 1259"/>
                  <a:gd name="T44" fmla="*/ 393 w 949"/>
                  <a:gd name="T45" fmla="*/ 117 h 1259"/>
                  <a:gd name="T46" fmla="*/ 392 w 949"/>
                  <a:gd name="T47" fmla="*/ 249 h 1259"/>
                  <a:gd name="T48" fmla="*/ 443 w 949"/>
                  <a:gd name="T49" fmla="*/ 369 h 1259"/>
                  <a:gd name="T50" fmla="*/ 501 w 949"/>
                  <a:gd name="T51" fmla="*/ 434 h 1259"/>
                  <a:gd name="T52" fmla="*/ 475 w 949"/>
                  <a:gd name="T53" fmla="*/ 456 h 1259"/>
                  <a:gd name="T54" fmla="*/ 386 w 949"/>
                  <a:gd name="T55" fmla="*/ 398 h 1259"/>
                  <a:gd name="T56" fmla="*/ 311 w 949"/>
                  <a:gd name="T57" fmla="*/ 367 h 1259"/>
                  <a:gd name="T58" fmla="*/ 260 w 949"/>
                  <a:gd name="T59" fmla="*/ 415 h 1259"/>
                  <a:gd name="T60" fmla="*/ 294 w 949"/>
                  <a:gd name="T61" fmla="*/ 526 h 1259"/>
                  <a:gd name="T62" fmla="*/ 333 w 949"/>
                  <a:gd name="T63" fmla="*/ 596 h 1259"/>
                  <a:gd name="T64" fmla="*/ 333 w 949"/>
                  <a:gd name="T65" fmla="*/ 632 h 1259"/>
                  <a:gd name="T66" fmla="*/ 303 w 949"/>
                  <a:gd name="T67" fmla="*/ 663 h 1259"/>
                  <a:gd name="T68" fmla="*/ 236 w 949"/>
                  <a:gd name="T69" fmla="*/ 684 h 1259"/>
                  <a:gd name="T70" fmla="*/ 205 w 949"/>
                  <a:gd name="T71" fmla="*/ 637 h 1259"/>
                  <a:gd name="T72" fmla="*/ 198 w 949"/>
                  <a:gd name="T73" fmla="*/ 529 h 1259"/>
                  <a:gd name="T74" fmla="*/ 156 w 949"/>
                  <a:gd name="T75" fmla="*/ 538 h 1259"/>
                  <a:gd name="T76" fmla="*/ 138 w 949"/>
                  <a:gd name="T77" fmla="*/ 648 h 1259"/>
                  <a:gd name="T78" fmla="*/ 149 w 949"/>
                  <a:gd name="T79" fmla="*/ 797 h 1259"/>
                  <a:gd name="T80" fmla="*/ 99 w 949"/>
                  <a:gd name="T81" fmla="*/ 879 h 1259"/>
                  <a:gd name="T82" fmla="*/ 51 w 949"/>
                  <a:gd name="T83" fmla="*/ 834 h 1259"/>
                  <a:gd name="T84" fmla="*/ 17 w 949"/>
                  <a:gd name="T85" fmla="*/ 731 h 1259"/>
                  <a:gd name="T86" fmla="*/ 0 w 949"/>
                  <a:gd name="T87" fmla="*/ 832 h 1259"/>
                  <a:gd name="T88" fmla="*/ 25 w 949"/>
                  <a:gd name="T89" fmla="*/ 935 h 1259"/>
                  <a:gd name="T90" fmla="*/ 82 w 949"/>
                  <a:gd name="T91" fmla="*/ 1053 h 1259"/>
                  <a:gd name="T92" fmla="*/ 120 w 949"/>
                  <a:gd name="T93" fmla="*/ 1141 h 1259"/>
                  <a:gd name="T94" fmla="*/ 147 w 949"/>
                  <a:gd name="T95" fmla="*/ 1247 h 1259"/>
                  <a:gd name="T96" fmla="*/ 229 w 949"/>
                  <a:gd name="T97" fmla="*/ 1259 h 1259"/>
                  <a:gd name="T98" fmla="*/ 313 w 949"/>
                  <a:gd name="T99" fmla="*/ 1235 h 1259"/>
                  <a:gd name="T100" fmla="*/ 381 w 949"/>
                  <a:gd name="T101" fmla="*/ 1175 h 1259"/>
                  <a:gd name="T102" fmla="*/ 441 w 949"/>
                  <a:gd name="T103" fmla="*/ 1166 h 1259"/>
                  <a:gd name="T104" fmla="*/ 542 w 949"/>
                  <a:gd name="T105" fmla="*/ 1159 h 1259"/>
                  <a:gd name="T106" fmla="*/ 602 w 949"/>
                  <a:gd name="T107" fmla="*/ 1106 h 1259"/>
                  <a:gd name="T108" fmla="*/ 712 w 949"/>
                  <a:gd name="T109" fmla="*/ 1149 h 1259"/>
                  <a:gd name="T110" fmla="*/ 836 w 949"/>
                  <a:gd name="T111" fmla="*/ 1127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9"/>
                  <a:gd name="T169" fmla="*/ 0 h 1259"/>
                  <a:gd name="T170" fmla="*/ 949 w 949"/>
                  <a:gd name="T171" fmla="*/ 1259 h 1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9" h="1259">
                    <a:moveTo>
                      <a:pt x="879" y="1105"/>
                    </a:moveTo>
                    <a:lnTo>
                      <a:pt x="910" y="1064"/>
                    </a:lnTo>
                    <a:lnTo>
                      <a:pt x="932" y="976"/>
                    </a:lnTo>
                    <a:lnTo>
                      <a:pt x="943" y="896"/>
                    </a:lnTo>
                    <a:lnTo>
                      <a:pt x="949" y="826"/>
                    </a:lnTo>
                    <a:lnTo>
                      <a:pt x="934" y="793"/>
                    </a:lnTo>
                    <a:lnTo>
                      <a:pt x="883" y="745"/>
                    </a:lnTo>
                    <a:lnTo>
                      <a:pt x="895" y="697"/>
                    </a:lnTo>
                    <a:lnTo>
                      <a:pt x="917" y="637"/>
                    </a:lnTo>
                    <a:lnTo>
                      <a:pt x="931" y="603"/>
                    </a:lnTo>
                    <a:lnTo>
                      <a:pt x="941" y="552"/>
                    </a:lnTo>
                    <a:lnTo>
                      <a:pt x="944" y="494"/>
                    </a:lnTo>
                    <a:lnTo>
                      <a:pt x="932" y="427"/>
                    </a:lnTo>
                    <a:lnTo>
                      <a:pt x="891" y="483"/>
                    </a:lnTo>
                    <a:lnTo>
                      <a:pt x="843" y="576"/>
                    </a:lnTo>
                    <a:lnTo>
                      <a:pt x="818" y="583"/>
                    </a:lnTo>
                    <a:lnTo>
                      <a:pt x="836" y="418"/>
                    </a:lnTo>
                    <a:lnTo>
                      <a:pt x="867" y="256"/>
                    </a:lnTo>
                    <a:lnTo>
                      <a:pt x="913" y="146"/>
                    </a:lnTo>
                    <a:lnTo>
                      <a:pt x="888" y="148"/>
                    </a:lnTo>
                    <a:lnTo>
                      <a:pt x="850" y="165"/>
                    </a:lnTo>
                    <a:lnTo>
                      <a:pt x="821" y="199"/>
                    </a:lnTo>
                    <a:lnTo>
                      <a:pt x="787" y="249"/>
                    </a:lnTo>
                    <a:lnTo>
                      <a:pt x="794" y="191"/>
                    </a:lnTo>
                    <a:lnTo>
                      <a:pt x="792" y="148"/>
                    </a:lnTo>
                    <a:lnTo>
                      <a:pt x="782" y="112"/>
                    </a:lnTo>
                    <a:lnTo>
                      <a:pt x="768" y="76"/>
                    </a:lnTo>
                    <a:lnTo>
                      <a:pt x="724" y="4"/>
                    </a:lnTo>
                    <a:lnTo>
                      <a:pt x="703" y="66"/>
                    </a:lnTo>
                    <a:lnTo>
                      <a:pt x="686" y="105"/>
                    </a:lnTo>
                    <a:lnTo>
                      <a:pt x="677" y="131"/>
                    </a:lnTo>
                    <a:lnTo>
                      <a:pt x="665" y="163"/>
                    </a:lnTo>
                    <a:lnTo>
                      <a:pt x="640" y="214"/>
                    </a:lnTo>
                    <a:lnTo>
                      <a:pt x="614" y="240"/>
                    </a:lnTo>
                    <a:lnTo>
                      <a:pt x="588" y="249"/>
                    </a:lnTo>
                    <a:lnTo>
                      <a:pt x="546" y="237"/>
                    </a:lnTo>
                    <a:lnTo>
                      <a:pt x="518" y="221"/>
                    </a:lnTo>
                    <a:lnTo>
                      <a:pt x="493" y="204"/>
                    </a:lnTo>
                    <a:lnTo>
                      <a:pt x="470" y="173"/>
                    </a:lnTo>
                    <a:lnTo>
                      <a:pt x="453" y="134"/>
                    </a:lnTo>
                    <a:lnTo>
                      <a:pt x="440" y="101"/>
                    </a:lnTo>
                    <a:lnTo>
                      <a:pt x="431" y="69"/>
                    </a:lnTo>
                    <a:lnTo>
                      <a:pt x="421" y="38"/>
                    </a:lnTo>
                    <a:lnTo>
                      <a:pt x="410" y="0"/>
                    </a:lnTo>
                    <a:lnTo>
                      <a:pt x="400" y="69"/>
                    </a:lnTo>
                    <a:lnTo>
                      <a:pt x="393" y="117"/>
                    </a:lnTo>
                    <a:lnTo>
                      <a:pt x="388" y="179"/>
                    </a:lnTo>
                    <a:lnTo>
                      <a:pt x="392" y="249"/>
                    </a:lnTo>
                    <a:lnTo>
                      <a:pt x="414" y="319"/>
                    </a:lnTo>
                    <a:lnTo>
                      <a:pt x="443" y="369"/>
                    </a:lnTo>
                    <a:lnTo>
                      <a:pt x="482" y="398"/>
                    </a:lnTo>
                    <a:lnTo>
                      <a:pt x="501" y="434"/>
                    </a:lnTo>
                    <a:lnTo>
                      <a:pt x="529" y="494"/>
                    </a:lnTo>
                    <a:lnTo>
                      <a:pt x="475" y="456"/>
                    </a:lnTo>
                    <a:lnTo>
                      <a:pt x="421" y="418"/>
                    </a:lnTo>
                    <a:lnTo>
                      <a:pt x="386" y="398"/>
                    </a:lnTo>
                    <a:lnTo>
                      <a:pt x="344" y="379"/>
                    </a:lnTo>
                    <a:lnTo>
                      <a:pt x="311" y="367"/>
                    </a:lnTo>
                    <a:lnTo>
                      <a:pt x="251" y="350"/>
                    </a:lnTo>
                    <a:lnTo>
                      <a:pt x="260" y="415"/>
                    </a:lnTo>
                    <a:lnTo>
                      <a:pt x="270" y="466"/>
                    </a:lnTo>
                    <a:lnTo>
                      <a:pt x="294" y="526"/>
                    </a:lnTo>
                    <a:lnTo>
                      <a:pt x="315" y="559"/>
                    </a:lnTo>
                    <a:lnTo>
                      <a:pt x="333" y="596"/>
                    </a:lnTo>
                    <a:lnTo>
                      <a:pt x="339" y="610"/>
                    </a:lnTo>
                    <a:lnTo>
                      <a:pt x="333" y="632"/>
                    </a:lnTo>
                    <a:lnTo>
                      <a:pt x="327" y="648"/>
                    </a:lnTo>
                    <a:lnTo>
                      <a:pt x="303" y="663"/>
                    </a:lnTo>
                    <a:lnTo>
                      <a:pt x="272" y="677"/>
                    </a:lnTo>
                    <a:lnTo>
                      <a:pt x="236" y="684"/>
                    </a:lnTo>
                    <a:lnTo>
                      <a:pt x="214" y="668"/>
                    </a:lnTo>
                    <a:lnTo>
                      <a:pt x="205" y="637"/>
                    </a:lnTo>
                    <a:lnTo>
                      <a:pt x="197" y="581"/>
                    </a:lnTo>
                    <a:lnTo>
                      <a:pt x="198" y="529"/>
                    </a:lnTo>
                    <a:lnTo>
                      <a:pt x="181" y="483"/>
                    </a:lnTo>
                    <a:lnTo>
                      <a:pt x="156" y="538"/>
                    </a:lnTo>
                    <a:lnTo>
                      <a:pt x="140" y="588"/>
                    </a:lnTo>
                    <a:lnTo>
                      <a:pt x="138" y="648"/>
                    </a:lnTo>
                    <a:lnTo>
                      <a:pt x="149" y="704"/>
                    </a:lnTo>
                    <a:lnTo>
                      <a:pt x="149" y="797"/>
                    </a:lnTo>
                    <a:lnTo>
                      <a:pt x="132" y="882"/>
                    </a:lnTo>
                    <a:lnTo>
                      <a:pt x="99" y="879"/>
                    </a:lnTo>
                    <a:lnTo>
                      <a:pt x="72" y="863"/>
                    </a:lnTo>
                    <a:lnTo>
                      <a:pt x="51" y="834"/>
                    </a:lnTo>
                    <a:lnTo>
                      <a:pt x="32" y="793"/>
                    </a:lnTo>
                    <a:lnTo>
                      <a:pt x="17" y="731"/>
                    </a:lnTo>
                    <a:lnTo>
                      <a:pt x="2" y="779"/>
                    </a:lnTo>
                    <a:lnTo>
                      <a:pt x="0" y="832"/>
                    </a:lnTo>
                    <a:lnTo>
                      <a:pt x="8" y="899"/>
                    </a:lnTo>
                    <a:lnTo>
                      <a:pt x="25" y="935"/>
                    </a:lnTo>
                    <a:lnTo>
                      <a:pt x="46" y="990"/>
                    </a:lnTo>
                    <a:lnTo>
                      <a:pt x="82" y="1053"/>
                    </a:lnTo>
                    <a:lnTo>
                      <a:pt x="111" y="1093"/>
                    </a:lnTo>
                    <a:lnTo>
                      <a:pt x="120" y="1141"/>
                    </a:lnTo>
                    <a:lnTo>
                      <a:pt x="113" y="1226"/>
                    </a:lnTo>
                    <a:lnTo>
                      <a:pt x="147" y="1247"/>
                    </a:lnTo>
                    <a:lnTo>
                      <a:pt x="186" y="1259"/>
                    </a:lnTo>
                    <a:lnTo>
                      <a:pt x="229" y="1259"/>
                    </a:lnTo>
                    <a:lnTo>
                      <a:pt x="272" y="1252"/>
                    </a:lnTo>
                    <a:lnTo>
                      <a:pt x="313" y="1235"/>
                    </a:lnTo>
                    <a:lnTo>
                      <a:pt x="345" y="1214"/>
                    </a:lnTo>
                    <a:lnTo>
                      <a:pt x="381" y="1175"/>
                    </a:lnTo>
                    <a:lnTo>
                      <a:pt x="402" y="1141"/>
                    </a:lnTo>
                    <a:lnTo>
                      <a:pt x="441" y="1166"/>
                    </a:lnTo>
                    <a:lnTo>
                      <a:pt x="498" y="1170"/>
                    </a:lnTo>
                    <a:lnTo>
                      <a:pt x="542" y="1159"/>
                    </a:lnTo>
                    <a:lnTo>
                      <a:pt x="573" y="1139"/>
                    </a:lnTo>
                    <a:lnTo>
                      <a:pt x="602" y="1106"/>
                    </a:lnTo>
                    <a:lnTo>
                      <a:pt x="648" y="1141"/>
                    </a:lnTo>
                    <a:lnTo>
                      <a:pt x="712" y="1149"/>
                    </a:lnTo>
                    <a:lnTo>
                      <a:pt x="778" y="1141"/>
                    </a:lnTo>
                    <a:lnTo>
                      <a:pt x="836" y="1127"/>
                    </a:lnTo>
                    <a:lnTo>
                      <a:pt x="879" y="1105"/>
                    </a:lnTo>
                    <a:close/>
                  </a:path>
                </a:pathLst>
              </a:custGeom>
              <a:gradFill rotWithShape="0">
                <a:gsLst>
                  <a:gs pos="0">
                    <a:schemeClr val="tx2"/>
                  </a:gs>
                  <a:gs pos="100000">
                    <a:srgbClr val="F20202"/>
                  </a:gs>
                </a:gsLst>
                <a:lin ang="2700000" scaled="1"/>
              </a:gradFill>
              <a:ln w="9525">
                <a:noFill/>
                <a:round/>
                <a:headEnd/>
                <a:tailEnd/>
              </a:ln>
            </p:spPr>
            <p:txBody>
              <a:bodyPr/>
              <a:lstStyle/>
              <a:p>
                <a:endParaRPr lang="en-GB"/>
              </a:p>
            </p:txBody>
          </p:sp>
          <p:sp>
            <p:nvSpPr>
              <p:cNvPr id="44066" name="Freeform 154"/>
              <p:cNvSpPr>
                <a:spLocks/>
              </p:cNvSpPr>
              <p:nvPr/>
            </p:nvSpPr>
            <p:spPr bwMode="auto">
              <a:xfrm>
                <a:off x="2844" y="3347"/>
                <a:ext cx="575" cy="762"/>
              </a:xfrm>
              <a:custGeom>
                <a:avLst/>
                <a:gdLst>
                  <a:gd name="T0" fmla="*/ 551 w 575"/>
                  <a:gd name="T1" fmla="*/ 642 h 762"/>
                  <a:gd name="T2" fmla="*/ 573 w 575"/>
                  <a:gd name="T3" fmla="*/ 544 h 762"/>
                  <a:gd name="T4" fmla="*/ 564 w 575"/>
                  <a:gd name="T5" fmla="*/ 478 h 762"/>
                  <a:gd name="T6" fmla="*/ 542 w 575"/>
                  <a:gd name="T7" fmla="*/ 423 h 762"/>
                  <a:gd name="T8" fmla="*/ 563 w 575"/>
                  <a:gd name="T9" fmla="*/ 363 h 762"/>
                  <a:gd name="T10" fmla="*/ 573 w 575"/>
                  <a:gd name="T11" fmla="*/ 298 h 762"/>
                  <a:gd name="T12" fmla="*/ 540 w 575"/>
                  <a:gd name="T13" fmla="*/ 294 h 762"/>
                  <a:gd name="T14" fmla="*/ 496 w 575"/>
                  <a:gd name="T15" fmla="*/ 353 h 762"/>
                  <a:gd name="T16" fmla="*/ 527 w 575"/>
                  <a:gd name="T17" fmla="*/ 154 h 762"/>
                  <a:gd name="T18" fmla="*/ 539 w 575"/>
                  <a:gd name="T19" fmla="*/ 91 h 762"/>
                  <a:gd name="T20" fmla="*/ 496 w 575"/>
                  <a:gd name="T21" fmla="*/ 118 h 762"/>
                  <a:gd name="T22" fmla="*/ 481 w 575"/>
                  <a:gd name="T23" fmla="*/ 113 h 762"/>
                  <a:gd name="T24" fmla="*/ 474 w 575"/>
                  <a:gd name="T25" fmla="*/ 67 h 762"/>
                  <a:gd name="T26" fmla="*/ 438 w 575"/>
                  <a:gd name="T27" fmla="*/ 2 h 762"/>
                  <a:gd name="T28" fmla="*/ 416 w 575"/>
                  <a:gd name="T29" fmla="*/ 62 h 762"/>
                  <a:gd name="T30" fmla="*/ 402 w 575"/>
                  <a:gd name="T31" fmla="*/ 97 h 762"/>
                  <a:gd name="T32" fmla="*/ 373 w 575"/>
                  <a:gd name="T33" fmla="*/ 142 h 762"/>
                  <a:gd name="T34" fmla="*/ 330 w 575"/>
                  <a:gd name="T35" fmla="*/ 140 h 762"/>
                  <a:gd name="T36" fmla="*/ 297 w 575"/>
                  <a:gd name="T37" fmla="*/ 120 h 762"/>
                  <a:gd name="T38" fmla="*/ 274 w 575"/>
                  <a:gd name="T39" fmla="*/ 80 h 762"/>
                  <a:gd name="T40" fmla="*/ 260 w 575"/>
                  <a:gd name="T41" fmla="*/ 43 h 762"/>
                  <a:gd name="T42" fmla="*/ 246 w 575"/>
                  <a:gd name="T43" fmla="*/ 0 h 762"/>
                  <a:gd name="T44" fmla="*/ 238 w 575"/>
                  <a:gd name="T45" fmla="*/ 70 h 762"/>
                  <a:gd name="T46" fmla="*/ 238 w 575"/>
                  <a:gd name="T47" fmla="*/ 147 h 762"/>
                  <a:gd name="T48" fmla="*/ 268 w 575"/>
                  <a:gd name="T49" fmla="*/ 222 h 762"/>
                  <a:gd name="T50" fmla="*/ 301 w 575"/>
                  <a:gd name="T51" fmla="*/ 262 h 762"/>
                  <a:gd name="T52" fmla="*/ 287 w 575"/>
                  <a:gd name="T53" fmla="*/ 274 h 762"/>
                  <a:gd name="T54" fmla="*/ 234 w 575"/>
                  <a:gd name="T55" fmla="*/ 240 h 762"/>
                  <a:gd name="T56" fmla="*/ 188 w 575"/>
                  <a:gd name="T57" fmla="*/ 219 h 762"/>
                  <a:gd name="T58" fmla="*/ 155 w 575"/>
                  <a:gd name="T59" fmla="*/ 250 h 762"/>
                  <a:gd name="T60" fmla="*/ 176 w 575"/>
                  <a:gd name="T61" fmla="*/ 318 h 762"/>
                  <a:gd name="T62" fmla="*/ 202 w 575"/>
                  <a:gd name="T63" fmla="*/ 359 h 762"/>
                  <a:gd name="T64" fmla="*/ 200 w 575"/>
                  <a:gd name="T65" fmla="*/ 383 h 762"/>
                  <a:gd name="T66" fmla="*/ 183 w 575"/>
                  <a:gd name="T67" fmla="*/ 400 h 762"/>
                  <a:gd name="T68" fmla="*/ 140 w 575"/>
                  <a:gd name="T69" fmla="*/ 411 h 762"/>
                  <a:gd name="T70" fmla="*/ 123 w 575"/>
                  <a:gd name="T71" fmla="*/ 383 h 762"/>
                  <a:gd name="T72" fmla="*/ 116 w 575"/>
                  <a:gd name="T73" fmla="*/ 322 h 762"/>
                  <a:gd name="T74" fmla="*/ 90 w 575"/>
                  <a:gd name="T75" fmla="*/ 325 h 762"/>
                  <a:gd name="T76" fmla="*/ 80 w 575"/>
                  <a:gd name="T77" fmla="*/ 392 h 762"/>
                  <a:gd name="T78" fmla="*/ 89 w 575"/>
                  <a:gd name="T79" fmla="*/ 479 h 762"/>
                  <a:gd name="T80" fmla="*/ 58 w 575"/>
                  <a:gd name="T81" fmla="*/ 529 h 762"/>
                  <a:gd name="T82" fmla="*/ 27 w 575"/>
                  <a:gd name="T83" fmla="*/ 502 h 762"/>
                  <a:gd name="T84" fmla="*/ 12 w 575"/>
                  <a:gd name="T85" fmla="*/ 443 h 762"/>
                  <a:gd name="T86" fmla="*/ 0 w 575"/>
                  <a:gd name="T87" fmla="*/ 502 h 762"/>
                  <a:gd name="T88" fmla="*/ 12 w 575"/>
                  <a:gd name="T89" fmla="*/ 567 h 762"/>
                  <a:gd name="T90" fmla="*/ 48 w 575"/>
                  <a:gd name="T91" fmla="*/ 637 h 762"/>
                  <a:gd name="T92" fmla="*/ 70 w 575"/>
                  <a:gd name="T93" fmla="*/ 690 h 762"/>
                  <a:gd name="T94" fmla="*/ 87 w 575"/>
                  <a:gd name="T95" fmla="*/ 755 h 762"/>
                  <a:gd name="T96" fmla="*/ 137 w 575"/>
                  <a:gd name="T97" fmla="*/ 762 h 762"/>
                  <a:gd name="T98" fmla="*/ 186 w 575"/>
                  <a:gd name="T99" fmla="*/ 748 h 762"/>
                  <a:gd name="T100" fmla="*/ 229 w 575"/>
                  <a:gd name="T101" fmla="*/ 710 h 762"/>
                  <a:gd name="T102" fmla="*/ 265 w 575"/>
                  <a:gd name="T103" fmla="*/ 704 h 762"/>
                  <a:gd name="T104" fmla="*/ 328 w 575"/>
                  <a:gd name="T105" fmla="*/ 700 h 762"/>
                  <a:gd name="T106" fmla="*/ 362 w 575"/>
                  <a:gd name="T107" fmla="*/ 669 h 762"/>
                  <a:gd name="T108" fmla="*/ 429 w 575"/>
                  <a:gd name="T109" fmla="*/ 695 h 762"/>
                  <a:gd name="T110" fmla="*/ 506 w 575"/>
                  <a:gd name="T111" fmla="*/ 683 h 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762"/>
                  <a:gd name="T170" fmla="*/ 575 w 575"/>
                  <a:gd name="T171" fmla="*/ 762 h 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762">
                    <a:moveTo>
                      <a:pt x="534" y="669"/>
                    </a:moveTo>
                    <a:lnTo>
                      <a:pt x="551" y="642"/>
                    </a:lnTo>
                    <a:lnTo>
                      <a:pt x="564" y="592"/>
                    </a:lnTo>
                    <a:lnTo>
                      <a:pt x="573" y="544"/>
                    </a:lnTo>
                    <a:lnTo>
                      <a:pt x="575" y="502"/>
                    </a:lnTo>
                    <a:lnTo>
                      <a:pt x="564" y="478"/>
                    </a:lnTo>
                    <a:lnTo>
                      <a:pt x="535" y="452"/>
                    </a:lnTo>
                    <a:lnTo>
                      <a:pt x="542" y="423"/>
                    </a:lnTo>
                    <a:lnTo>
                      <a:pt x="556" y="389"/>
                    </a:lnTo>
                    <a:lnTo>
                      <a:pt x="563" y="363"/>
                    </a:lnTo>
                    <a:lnTo>
                      <a:pt x="570" y="332"/>
                    </a:lnTo>
                    <a:lnTo>
                      <a:pt x="573" y="298"/>
                    </a:lnTo>
                    <a:lnTo>
                      <a:pt x="566" y="257"/>
                    </a:lnTo>
                    <a:lnTo>
                      <a:pt x="540" y="294"/>
                    </a:lnTo>
                    <a:lnTo>
                      <a:pt x="510" y="346"/>
                    </a:lnTo>
                    <a:lnTo>
                      <a:pt x="496" y="353"/>
                    </a:lnTo>
                    <a:lnTo>
                      <a:pt x="506" y="253"/>
                    </a:lnTo>
                    <a:lnTo>
                      <a:pt x="527" y="154"/>
                    </a:lnTo>
                    <a:lnTo>
                      <a:pt x="551" y="89"/>
                    </a:lnTo>
                    <a:lnTo>
                      <a:pt x="539" y="91"/>
                    </a:lnTo>
                    <a:lnTo>
                      <a:pt x="516" y="99"/>
                    </a:lnTo>
                    <a:lnTo>
                      <a:pt x="496" y="118"/>
                    </a:lnTo>
                    <a:lnTo>
                      <a:pt x="477" y="149"/>
                    </a:lnTo>
                    <a:lnTo>
                      <a:pt x="481" y="113"/>
                    </a:lnTo>
                    <a:lnTo>
                      <a:pt x="481" y="89"/>
                    </a:lnTo>
                    <a:lnTo>
                      <a:pt x="474" y="67"/>
                    </a:lnTo>
                    <a:lnTo>
                      <a:pt x="465" y="46"/>
                    </a:lnTo>
                    <a:lnTo>
                      <a:pt x="438" y="2"/>
                    </a:lnTo>
                    <a:lnTo>
                      <a:pt x="424" y="39"/>
                    </a:lnTo>
                    <a:lnTo>
                      <a:pt x="416" y="62"/>
                    </a:lnTo>
                    <a:lnTo>
                      <a:pt x="409" y="79"/>
                    </a:lnTo>
                    <a:lnTo>
                      <a:pt x="402" y="97"/>
                    </a:lnTo>
                    <a:lnTo>
                      <a:pt x="388" y="127"/>
                    </a:lnTo>
                    <a:lnTo>
                      <a:pt x="373" y="142"/>
                    </a:lnTo>
                    <a:lnTo>
                      <a:pt x="354" y="147"/>
                    </a:lnTo>
                    <a:lnTo>
                      <a:pt x="330" y="140"/>
                    </a:lnTo>
                    <a:lnTo>
                      <a:pt x="316" y="132"/>
                    </a:lnTo>
                    <a:lnTo>
                      <a:pt x="297" y="120"/>
                    </a:lnTo>
                    <a:lnTo>
                      <a:pt x="285" y="103"/>
                    </a:lnTo>
                    <a:lnTo>
                      <a:pt x="274" y="80"/>
                    </a:lnTo>
                    <a:lnTo>
                      <a:pt x="267" y="60"/>
                    </a:lnTo>
                    <a:lnTo>
                      <a:pt x="260" y="43"/>
                    </a:lnTo>
                    <a:lnTo>
                      <a:pt x="255" y="24"/>
                    </a:lnTo>
                    <a:lnTo>
                      <a:pt x="246" y="0"/>
                    </a:lnTo>
                    <a:lnTo>
                      <a:pt x="241" y="39"/>
                    </a:lnTo>
                    <a:lnTo>
                      <a:pt x="238" y="70"/>
                    </a:lnTo>
                    <a:lnTo>
                      <a:pt x="234" y="104"/>
                    </a:lnTo>
                    <a:lnTo>
                      <a:pt x="238" y="147"/>
                    </a:lnTo>
                    <a:lnTo>
                      <a:pt x="251" y="193"/>
                    </a:lnTo>
                    <a:lnTo>
                      <a:pt x="268" y="222"/>
                    </a:lnTo>
                    <a:lnTo>
                      <a:pt x="291" y="238"/>
                    </a:lnTo>
                    <a:lnTo>
                      <a:pt x="301" y="262"/>
                    </a:lnTo>
                    <a:lnTo>
                      <a:pt x="318" y="298"/>
                    </a:lnTo>
                    <a:lnTo>
                      <a:pt x="287" y="274"/>
                    </a:lnTo>
                    <a:lnTo>
                      <a:pt x="255" y="250"/>
                    </a:lnTo>
                    <a:lnTo>
                      <a:pt x="234" y="240"/>
                    </a:lnTo>
                    <a:lnTo>
                      <a:pt x="208" y="229"/>
                    </a:lnTo>
                    <a:lnTo>
                      <a:pt x="188" y="219"/>
                    </a:lnTo>
                    <a:lnTo>
                      <a:pt x="152" y="209"/>
                    </a:lnTo>
                    <a:lnTo>
                      <a:pt x="155" y="250"/>
                    </a:lnTo>
                    <a:lnTo>
                      <a:pt x="159" y="284"/>
                    </a:lnTo>
                    <a:lnTo>
                      <a:pt x="176" y="318"/>
                    </a:lnTo>
                    <a:lnTo>
                      <a:pt x="188" y="337"/>
                    </a:lnTo>
                    <a:lnTo>
                      <a:pt x="202" y="359"/>
                    </a:lnTo>
                    <a:lnTo>
                      <a:pt x="205" y="366"/>
                    </a:lnTo>
                    <a:lnTo>
                      <a:pt x="200" y="383"/>
                    </a:lnTo>
                    <a:lnTo>
                      <a:pt x="197" y="394"/>
                    </a:lnTo>
                    <a:lnTo>
                      <a:pt x="183" y="400"/>
                    </a:lnTo>
                    <a:lnTo>
                      <a:pt x="162" y="409"/>
                    </a:lnTo>
                    <a:lnTo>
                      <a:pt x="140" y="411"/>
                    </a:lnTo>
                    <a:lnTo>
                      <a:pt x="125" y="406"/>
                    </a:lnTo>
                    <a:lnTo>
                      <a:pt x="123" y="383"/>
                    </a:lnTo>
                    <a:lnTo>
                      <a:pt x="116" y="351"/>
                    </a:lnTo>
                    <a:lnTo>
                      <a:pt x="116" y="322"/>
                    </a:lnTo>
                    <a:lnTo>
                      <a:pt x="108" y="293"/>
                    </a:lnTo>
                    <a:lnTo>
                      <a:pt x="90" y="325"/>
                    </a:lnTo>
                    <a:lnTo>
                      <a:pt x="82" y="356"/>
                    </a:lnTo>
                    <a:lnTo>
                      <a:pt x="80" y="392"/>
                    </a:lnTo>
                    <a:lnTo>
                      <a:pt x="87" y="424"/>
                    </a:lnTo>
                    <a:lnTo>
                      <a:pt x="89" y="479"/>
                    </a:lnTo>
                    <a:lnTo>
                      <a:pt x="78" y="532"/>
                    </a:lnTo>
                    <a:lnTo>
                      <a:pt x="58" y="529"/>
                    </a:lnTo>
                    <a:lnTo>
                      <a:pt x="39" y="520"/>
                    </a:lnTo>
                    <a:lnTo>
                      <a:pt x="27" y="502"/>
                    </a:lnTo>
                    <a:lnTo>
                      <a:pt x="17" y="479"/>
                    </a:lnTo>
                    <a:lnTo>
                      <a:pt x="12" y="443"/>
                    </a:lnTo>
                    <a:lnTo>
                      <a:pt x="1" y="471"/>
                    </a:lnTo>
                    <a:lnTo>
                      <a:pt x="0" y="502"/>
                    </a:lnTo>
                    <a:lnTo>
                      <a:pt x="1" y="546"/>
                    </a:lnTo>
                    <a:lnTo>
                      <a:pt x="12" y="567"/>
                    </a:lnTo>
                    <a:lnTo>
                      <a:pt x="24" y="599"/>
                    </a:lnTo>
                    <a:lnTo>
                      <a:pt x="48" y="637"/>
                    </a:lnTo>
                    <a:lnTo>
                      <a:pt x="63" y="661"/>
                    </a:lnTo>
                    <a:lnTo>
                      <a:pt x="70" y="690"/>
                    </a:lnTo>
                    <a:lnTo>
                      <a:pt x="66" y="741"/>
                    </a:lnTo>
                    <a:lnTo>
                      <a:pt x="87" y="755"/>
                    </a:lnTo>
                    <a:lnTo>
                      <a:pt x="113" y="762"/>
                    </a:lnTo>
                    <a:lnTo>
                      <a:pt x="137" y="762"/>
                    </a:lnTo>
                    <a:lnTo>
                      <a:pt x="164" y="758"/>
                    </a:lnTo>
                    <a:lnTo>
                      <a:pt x="186" y="748"/>
                    </a:lnTo>
                    <a:lnTo>
                      <a:pt x="208" y="736"/>
                    </a:lnTo>
                    <a:lnTo>
                      <a:pt x="229" y="710"/>
                    </a:lnTo>
                    <a:lnTo>
                      <a:pt x="243" y="690"/>
                    </a:lnTo>
                    <a:lnTo>
                      <a:pt x="265" y="704"/>
                    </a:lnTo>
                    <a:lnTo>
                      <a:pt x="301" y="707"/>
                    </a:lnTo>
                    <a:lnTo>
                      <a:pt x="328" y="700"/>
                    </a:lnTo>
                    <a:lnTo>
                      <a:pt x="345" y="690"/>
                    </a:lnTo>
                    <a:lnTo>
                      <a:pt x="362" y="669"/>
                    </a:lnTo>
                    <a:lnTo>
                      <a:pt x="392" y="690"/>
                    </a:lnTo>
                    <a:lnTo>
                      <a:pt x="429" y="695"/>
                    </a:lnTo>
                    <a:lnTo>
                      <a:pt x="469" y="692"/>
                    </a:lnTo>
                    <a:lnTo>
                      <a:pt x="506" y="683"/>
                    </a:lnTo>
                    <a:lnTo>
                      <a:pt x="534" y="669"/>
                    </a:lnTo>
                    <a:close/>
                  </a:path>
                </a:pathLst>
              </a:custGeom>
              <a:gradFill rotWithShape="0">
                <a:gsLst>
                  <a:gs pos="0">
                    <a:srgbClr val="EA3402"/>
                  </a:gs>
                  <a:gs pos="100000">
                    <a:srgbClr val="FFFF35"/>
                  </a:gs>
                </a:gsLst>
                <a:lin ang="18900000" scaled="1"/>
              </a:gradFill>
              <a:ln w="9525">
                <a:noFill/>
                <a:round/>
                <a:headEnd/>
                <a:tailEnd/>
              </a:ln>
            </p:spPr>
            <p:txBody>
              <a:bodyPr/>
              <a:lstStyle/>
              <a:p>
                <a:endParaRPr lang="en-GB"/>
              </a:p>
            </p:txBody>
          </p:sp>
          <p:sp>
            <p:nvSpPr>
              <p:cNvPr id="44067" name="Freeform 155"/>
              <p:cNvSpPr>
                <a:spLocks/>
              </p:cNvSpPr>
              <p:nvPr/>
            </p:nvSpPr>
            <p:spPr bwMode="auto">
              <a:xfrm>
                <a:off x="2970" y="3721"/>
                <a:ext cx="288" cy="380"/>
              </a:xfrm>
              <a:custGeom>
                <a:avLst/>
                <a:gdLst>
                  <a:gd name="T0" fmla="*/ 279 w 288"/>
                  <a:gd name="T1" fmla="*/ 316 h 380"/>
                  <a:gd name="T2" fmla="*/ 288 w 288"/>
                  <a:gd name="T3" fmla="*/ 267 h 380"/>
                  <a:gd name="T4" fmla="*/ 284 w 288"/>
                  <a:gd name="T5" fmla="*/ 238 h 380"/>
                  <a:gd name="T6" fmla="*/ 274 w 288"/>
                  <a:gd name="T7" fmla="*/ 209 h 380"/>
                  <a:gd name="T8" fmla="*/ 283 w 288"/>
                  <a:gd name="T9" fmla="*/ 183 h 380"/>
                  <a:gd name="T10" fmla="*/ 286 w 288"/>
                  <a:gd name="T11" fmla="*/ 150 h 380"/>
                  <a:gd name="T12" fmla="*/ 271 w 288"/>
                  <a:gd name="T13" fmla="*/ 145 h 380"/>
                  <a:gd name="T14" fmla="*/ 248 w 288"/>
                  <a:gd name="T15" fmla="*/ 176 h 380"/>
                  <a:gd name="T16" fmla="*/ 264 w 288"/>
                  <a:gd name="T17" fmla="*/ 77 h 380"/>
                  <a:gd name="T18" fmla="*/ 271 w 288"/>
                  <a:gd name="T19" fmla="*/ 44 h 380"/>
                  <a:gd name="T20" fmla="*/ 248 w 288"/>
                  <a:gd name="T21" fmla="*/ 60 h 380"/>
                  <a:gd name="T22" fmla="*/ 242 w 288"/>
                  <a:gd name="T23" fmla="*/ 58 h 380"/>
                  <a:gd name="T24" fmla="*/ 240 w 288"/>
                  <a:gd name="T25" fmla="*/ 32 h 380"/>
                  <a:gd name="T26" fmla="*/ 221 w 288"/>
                  <a:gd name="T27" fmla="*/ 0 h 380"/>
                  <a:gd name="T28" fmla="*/ 211 w 288"/>
                  <a:gd name="T29" fmla="*/ 30 h 380"/>
                  <a:gd name="T30" fmla="*/ 204 w 288"/>
                  <a:gd name="T31" fmla="*/ 49 h 380"/>
                  <a:gd name="T32" fmla="*/ 189 w 288"/>
                  <a:gd name="T33" fmla="*/ 70 h 380"/>
                  <a:gd name="T34" fmla="*/ 166 w 288"/>
                  <a:gd name="T35" fmla="*/ 72 h 380"/>
                  <a:gd name="T36" fmla="*/ 151 w 288"/>
                  <a:gd name="T37" fmla="*/ 58 h 380"/>
                  <a:gd name="T38" fmla="*/ 137 w 288"/>
                  <a:gd name="T39" fmla="*/ 41 h 380"/>
                  <a:gd name="T40" fmla="*/ 132 w 288"/>
                  <a:gd name="T41" fmla="*/ 20 h 380"/>
                  <a:gd name="T42" fmla="*/ 125 w 288"/>
                  <a:gd name="T43" fmla="*/ 1 h 380"/>
                  <a:gd name="T44" fmla="*/ 122 w 288"/>
                  <a:gd name="T45" fmla="*/ 37 h 380"/>
                  <a:gd name="T46" fmla="*/ 120 w 288"/>
                  <a:gd name="T47" fmla="*/ 73 h 380"/>
                  <a:gd name="T48" fmla="*/ 134 w 288"/>
                  <a:gd name="T49" fmla="*/ 111 h 380"/>
                  <a:gd name="T50" fmla="*/ 153 w 288"/>
                  <a:gd name="T51" fmla="*/ 130 h 380"/>
                  <a:gd name="T52" fmla="*/ 146 w 288"/>
                  <a:gd name="T53" fmla="*/ 137 h 380"/>
                  <a:gd name="T54" fmla="*/ 117 w 288"/>
                  <a:gd name="T55" fmla="*/ 121 h 380"/>
                  <a:gd name="T56" fmla="*/ 96 w 288"/>
                  <a:gd name="T57" fmla="*/ 111 h 380"/>
                  <a:gd name="T58" fmla="*/ 79 w 288"/>
                  <a:gd name="T59" fmla="*/ 123 h 380"/>
                  <a:gd name="T60" fmla="*/ 91 w 288"/>
                  <a:gd name="T61" fmla="*/ 155 h 380"/>
                  <a:gd name="T62" fmla="*/ 103 w 288"/>
                  <a:gd name="T63" fmla="*/ 178 h 380"/>
                  <a:gd name="T64" fmla="*/ 103 w 288"/>
                  <a:gd name="T65" fmla="*/ 190 h 380"/>
                  <a:gd name="T66" fmla="*/ 94 w 288"/>
                  <a:gd name="T67" fmla="*/ 197 h 380"/>
                  <a:gd name="T68" fmla="*/ 72 w 288"/>
                  <a:gd name="T69" fmla="*/ 203 h 380"/>
                  <a:gd name="T70" fmla="*/ 64 w 288"/>
                  <a:gd name="T71" fmla="*/ 190 h 380"/>
                  <a:gd name="T72" fmla="*/ 62 w 288"/>
                  <a:gd name="T73" fmla="*/ 159 h 380"/>
                  <a:gd name="T74" fmla="*/ 48 w 288"/>
                  <a:gd name="T75" fmla="*/ 161 h 380"/>
                  <a:gd name="T76" fmla="*/ 43 w 288"/>
                  <a:gd name="T77" fmla="*/ 193 h 380"/>
                  <a:gd name="T78" fmla="*/ 47 w 288"/>
                  <a:gd name="T79" fmla="*/ 238 h 380"/>
                  <a:gd name="T80" fmla="*/ 29 w 288"/>
                  <a:gd name="T81" fmla="*/ 262 h 380"/>
                  <a:gd name="T82" fmla="*/ 17 w 288"/>
                  <a:gd name="T83" fmla="*/ 250 h 380"/>
                  <a:gd name="T84" fmla="*/ 5 w 288"/>
                  <a:gd name="T85" fmla="*/ 217 h 380"/>
                  <a:gd name="T86" fmla="*/ 0 w 288"/>
                  <a:gd name="T87" fmla="*/ 248 h 380"/>
                  <a:gd name="T88" fmla="*/ 7 w 288"/>
                  <a:gd name="T89" fmla="*/ 280 h 380"/>
                  <a:gd name="T90" fmla="*/ 24 w 288"/>
                  <a:gd name="T91" fmla="*/ 320 h 380"/>
                  <a:gd name="T92" fmla="*/ 35 w 288"/>
                  <a:gd name="T93" fmla="*/ 344 h 380"/>
                  <a:gd name="T94" fmla="*/ 45 w 288"/>
                  <a:gd name="T95" fmla="*/ 376 h 380"/>
                  <a:gd name="T96" fmla="*/ 69 w 288"/>
                  <a:gd name="T97" fmla="*/ 380 h 380"/>
                  <a:gd name="T98" fmla="*/ 96 w 288"/>
                  <a:gd name="T99" fmla="*/ 373 h 380"/>
                  <a:gd name="T100" fmla="*/ 115 w 288"/>
                  <a:gd name="T101" fmla="*/ 356 h 380"/>
                  <a:gd name="T102" fmla="*/ 136 w 288"/>
                  <a:gd name="T103" fmla="*/ 351 h 380"/>
                  <a:gd name="T104" fmla="*/ 166 w 288"/>
                  <a:gd name="T105" fmla="*/ 349 h 380"/>
                  <a:gd name="T106" fmla="*/ 183 w 288"/>
                  <a:gd name="T107" fmla="*/ 332 h 380"/>
                  <a:gd name="T108" fmla="*/ 218 w 288"/>
                  <a:gd name="T109" fmla="*/ 345 h 380"/>
                  <a:gd name="T110" fmla="*/ 255 w 288"/>
                  <a:gd name="T111" fmla="*/ 339 h 3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380"/>
                  <a:gd name="T170" fmla="*/ 288 w 288"/>
                  <a:gd name="T171" fmla="*/ 380 h 3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380">
                    <a:moveTo>
                      <a:pt x="267" y="332"/>
                    </a:moveTo>
                    <a:lnTo>
                      <a:pt x="279" y="316"/>
                    </a:lnTo>
                    <a:lnTo>
                      <a:pt x="286" y="292"/>
                    </a:lnTo>
                    <a:lnTo>
                      <a:pt x="288" y="267"/>
                    </a:lnTo>
                    <a:lnTo>
                      <a:pt x="288" y="248"/>
                    </a:lnTo>
                    <a:lnTo>
                      <a:pt x="284" y="238"/>
                    </a:lnTo>
                    <a:lnTo>
                      <a:pt x="269" y="222"/>
                    </a:lnTo>
                    <a:lnTo>
                      <a:pt x="274" y="209"/>
                    </a:lnTo>
                    <a:lnTo>
                      <a:pt x="279" y="193"/>
                    </a:lnTo>
                    <a:lnTo>
                      <a:pt x="283" y="183"/>
                    </a:lnTo>
                    <a:lnTo>
                      <a:pt x="284" y="166"/>
                    </a:lnTo>
                    <a:lnTo>
                      <a:pt x="286" y="150"/>
                    </a:lnTo>
                    <a:lnTo>
                      <a:pt x="284" y="128"/>
                    </a:lnTo>
                    <a:lnTo>
                      <a:pt x="271" y="145"/>
                    </a:lnTo>
                    <a:lnTo>
                      <a:pt x="255" y="173"/>
                    </a:lnTo>
                    <a:lnTo>
                      <a:pt x="248" y="176"/>
                    </a:lnTo>
                    <a:lnTo>
                      <a:pt x="254" y="128"/>
                    </a:lnTo>
                    <a:lnTo>
                      <a:pt x="264" y="77"/>
                    </a:lnTo>
                    <a:lnTo>
                      <a:pt x="278" y="42"/>
                    </a:lnTo>
                    <a:lnTo>
                      <a:pt x="271" y="44"/>
                    </a:lnTo>
                    <a:lnTo>
                      <a:pt x="257" y="49"/>
                    </a:lnTo>
                    <a:lnTo>
                      <a:pt x="248" y="60"/>
                    </a:lnTo>
                    <a:lnTo>
                      <a:pt x="240" y="73"/>
                    </a:lnTo>
                    <a:lnTo>
                      <a:pt x="242" y="58"/>
                    </a:lnTo>
                    <a:lnTo>
                      <a:pt x="242" y="44"/>
                    </a:lnTo>
                    <a:lnTo>
                      <a:pt x="240" y="32"/>
                    </a:lnTo>
                    <a:lnTo>
                      <a:pt x="236" y="22"/>
                    </a:lnTo>
                    <a:lnTo>
                      <a:pt x="221" y="0"/>
                    </a:lnTo>
                    <a:lnTo>
                      <a:pt x="214" y="20"/>
                    </a:lnTo>
                    <a:lnTo>
                      <a:pt x="211" y="30"/>
                    </a:lnTo>
                    <a:lnTo>
                      <a:pt x="207" y="39"/>
                    </a:lnTo>
                    <a:lnTo>
                      <a:pt x="204" y="49"/>
                    </a:lnTo>
                    <a:lnTo>
                      <a:pt x="194" y="65"/>
                    </a:lnTo>
                    <a:lnTo>
                      <a:pt x="189" y="70"/>
                    </a:lnTo>
                    <a:lnTo>
                      <a:pt x="178" y="73"/>
                    </a:lnTo>
                    <a:lnTo>
                      <a:pt x="166" y="72"/>
                    </a:lnTo>
                    <a:lnTo>
                      <a:pt x="159" y="66"/>
                    </a:lnTo>
                    <a:lnTo>
                      <a:pt x="151" y="58"/>
                    </a:lnTo>
                    <a:lnTo>
                      <a:pt x="144" y="53"/>
                    </a:lnTo>
                    <a:lnTo>
                      <a:pt x="137" y="41"/>
                    </a:lnTo>
                    <a:lnTo>
                      <a:pt x="134" y="30"/>
                    </a:lnTo>
                    <a:lnTo>
                      <a:pt x="132" y="20"/>
                    </a:lnTo>
                    <a:lnTo>
                      <a:pt x="129" y="10"/>
                    </a:lnTo>
                    <a:lnTo>
                      <a:pt x="125" y="1"/>
                    </a:lnTo>
                    <a:lnTo>
                      <a:pt x="124" y="22"/>
                    </a:lnTo>
                    <a:lnTo>
                      <a:pt x="122" y="37"/>
                    </a:lnTo>
                    <a:lnTo>
                      <a:pt x="120" y="51"/>
                    </a:lnTo>
                    <a:lnTo>
                      <a:pt x="120" y="73"/>
                    </a:lnTo>
                    <a:lnTo>
                      <a:pt x="125" y="96"/>
                    </a:lnTo>
                    <a:lnTo>
                      <a:pt x="134" y="111"/>
                    </a:lnTo>
                    <a:lnTo>
                      <a:pt x="147" y="121"/>
                    </a:lnTo>
                    <a:lnTo>
                      <a:pt x="153" y="130"/>
                    </a:lnTo>
                    <a:lnTo>
                      <a:pt x="161" y="149"/>
                    </a:lnTo>
                    <a:lnTo>
                      <a:pt x="146" y="137"/>
                    </a:lnTo>
                    <a:lnTo>
                      <a:pt x="129" y="126"/>
                    </a:lnTo>
                    <a:lnTo>
                      <a:pt x="117" y="121"/>
                    </a:lnTo>
                    <a:lnTo>
                      <a:pt x="108" y="114"/>
                    </a:lnTo>
                    <a:lnTo>
                      <a:pt x="96" y="111"/>
                    </a:lnTo>
                    <a:lnTo>
                      <a:pt x="77" y="108"/>
                    </a:lnTo>
                    <a:lnTo>
                      <a:pt x="79" y="123"/>
                    </a:lnTo>
                    <a:lnTo>
                      <a:pt x="82" y="140"/>
                    </a:lnTo>
                    <a:lnTo>
                      <a:pt x="91" y="155"/>
                    </a:lnTo>
                    <a:lnTo>
                      <a:pt x="96" y="167"/>
                    </a:lnTo>
                    <a:lnTo>
                      <a:pt x="103" y="178"/>
                    </a:lnTo>
                    <a:lnTo>
                      <a:pt x="106" y="181"/>
                    </a:lnTo>
                    <a:lnTo>
                      <a:pt x="103" y="190"/>
                    </a:lnTo>
                    <a:lnTo>
                      <a:pt x="101" y="195"/>
                    </a:lnTo>
                    <a:lnTo>
                      <a:pt x="94" y="197"/>
                    </a:lnTo>
                    <a:lnTo>
                      <a:pt x="84" y="202"/>
                    </a:lnTo>
                    <a:lnTo>
                      <a:pt x="72" y="203"/>
                    </a:lnTo>
                    <a:lnTo>
                      <a:pt x="65" y="198"/>
                    </a:lnTo>
                    <a:lnTo>
                      <a:pt x="64" y="190"/>
                    </a:lnTo>
                    <a:lnTo>
                      <a:pt x="60" y="171"/>
                    </a:lnTo>
                    <a:lnTo>
                      <a:pt x="62" y="159"/>
                    </a:lnTo>
                    <a:lnTo>
                      <a:pt x="55" y="143"/>
                    </a:lnTo>
                    <a:lnTo>
                      <a:pt x="48" y="161"/>
                    </a:lnTo>
                    <a:lnTo>
                      <a:pt x="43" y="176"/>
                    </a:lnTo>
                    <a:lnTo>
                      <a:pt x="43" y="193"/>
                    </a:lnTo>
                    <a:lnTo>
                      <a:pt x="47" y="210"/>
                    </a:lnTo>
                    <a:lnTo>
                      <a:pt x="47" y="238"/>
                    </a:lnTo>
                    <a:lnTo>
                      <a:pt x="40" y="263"/>
                    </a:lnTo>
                    <a:lnTo>
                      <a:pt x="29" y="262"/>
                    </a:lnTo>
                    <a:lnTo>
                      <a:pt x="21" y="258"/>
                    </a:lnTo>
                    <a:lnTo>
                      <a:pt x="17" y="250"/>
                    </a:lnTo>
                    <a:lnTo>
                      <a:pt x="9" y="238"/>
                    </a:lnTo>
                    <a:lnTo>
                      <a:pt x="5" y="217"/>
                    </a:lnTo>
                    <a:lnTo>
                      <a:pt x="2" y="232"/>
                    </a:lnTo>
                    <a:lnTo>
                      <a:pt x="0" y="248"/>
                    </a:lnTo>
                    <a:lnTo>
                      <a:pt x="2" y="270"/>
                    </a:lnTo>
                    <a:lnTo>
                      <a:pt x="7" y="280"/>
                    </a:lnTo>
                    <a:lnTo>
                      <a:pt x="14" y="298"/>
                    </a:lnTo>
                    <a:lnTo>
                      <a:pt x="24" y="320"/>
                    </a:lnTo>
                    <a:lnTo>
                      <a:pt x="33" y="328"/>
                    </a:lnTo>
                    <a:lnTo>
                      <a:pt x="35" y="344"/>
                    </a:lnTo>
                    <a:lnTo>
                      <a:pt x="35" y="369"/>
                    </a:lnTo>
                    <a:lnTo>
                      <a:pt x="45" y="376"/>
                    </a:lnTo>
                    <a:lnTo>
                      <a:pt x="59" y="378"/>
                    </a:lnTo>
                    <a:lnTo>
                      <a:pt x="69" y="380"/>
                    </a:lnTo>
                    <a:lnTo>
                      <a:pt x="82" y="376"/>
                    </a:lnTo>
                    <a:lnTo>
                      <a:pt x="96" y="373"/>
                    </a:lnTo>
                    <a:lnTo>
                      <a:pt x="105" y="364"/>
                    </a:lnTo>
                    <a:lnTo>
                      <a:pt x="115" y="356"/>
                    </a:lnTo>
                    <a:lnTo>
                      <a:pt x="124" y="342"/>
                    </a:lnTo>
                    <a:lnTo>
                      <a:pt x="136" y="351"/>
                    </a:lnTo>
                    <a:lnTo>
                      <a:pt x="149" y="354"/>
                    </a:lnTo>
                    <a:lnTo>
                      <a:pt x="166" y="349"/>
                    </a:lnTo>
                    <a:lnTo>
                      <a:pt x="175" y="342"/>
                    </a:lnTo>
                    <a:lnTo>
                      <a:pt x="183" y="332"/>
                    </a:lnTo>
                    <a:lnTo>
                      <a:pt x="199" y="342"/>
                    </a:lnTo>
                    <a:lnTo>
                      <a:pt x="218" y="345"/>
                    </a:lnTo>
                    <a:lnTo>
                      <a:pt x="238" y="344"/>
                    </a:lnTo>
                    <a:lnTo>
                      <a:pt x="255" y="339"/>
                    </a:lnTo>
                    <a:lnTo>
                      <a:pt x="267" y="332"/>
                    </a:lnTo>
                    <a:close/>
                  </a:path>
                </a:pathLst>
              </a:custGeom>
              <a:gradFill rotWithShape="0">
                <a:gsLst>
                  <a:gs pos="0">
                    <a:srgbClr val="FFFFA7"/>
                  </a:gs>
                  <a:gs pos="100000">
                    <a:srgbClr val="FBC605"/>
                  </a:gs>
                </a:gsLst>
                <a:lin ang="5400000" scaled="1"/>
              </a:gradFill>
              <a:ln w="9525">
                <a:noFill/>
                <a:round/>
                <a:headEnd/>
                <a:tailEnd/>
              </a:ln>
            </p:spPr>
            <p:txBody>
              <a:bodyPr/>
              <a:lstStyle/>
              <a:p>
                <a:endParaRPr lang="en-GB"/>
              </a:p>
            </p:txBody>
          </p:sp>
        </p:grpSp>
        <p:pic>
          <p:nvPicPr>
            <p:cNvPr id="44062" name="Picture 158" descr="C:\Documents and Settings\Administrator\My Documents\Gill\Pilkington\Fire\bits\Gass BU2A.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6" y="813"/>
              <a:ext cx="1185" cy="3074"/>
            </a:xfrm>
            <a:prstGeom prst="rect">
              <a:avLst/>
            </a:prstGeom>
            <a:noFill/>
            <a:ln w="9525">
              <a:noFill/>
              <a:miter lim="800000"/>
              <a:headEnd/>
              <a:tailEnd/>
            </a:ln>
          </p:spPr>
        </p:pic>
      </p:grpSp>
      <p:grpSp>
        <p:nvGrpSpPr>
          <p:cNvPr id="7" name="Group 89"/>
          <p:cNvGrpSpPr>
            <a:grpSpLocks/>
          </p:cNvGrpSpPr>
          <p:nvPr/>
        </p:nvGrpSpPr>
        <p:grpSpPr bwMode="auto">
          <a:xfrm flipH="1">
            <a:off x="4314825" y="4017963"/>
            <a:ext cx="1881188" cy="2471737"/>
            <a:chOff x="2315" y="2189"/>
            <a:chExt cx="1490" cy="1957"/>
          </a:xfrm>
        </p:grpSpPr>
        <p:sp>
          <p:nvSpPr>
            <p:cNvPr id="44056" name="Freeform 90"/>
            <p:cNvSpPr>
              <a:spLocks/>
            </p:cNvSpPr>
            <p:nvPr/>
          </p:nvSpPr>
          <p:spPr bwMode="auto">
            <a:xfrm>
              <a:off x="2478" y="2189"/>
              <a:ext cx="1327" cy="1857"/>
            </a:xfrm>
            <a:custGeom>
              <a:avLst/>
              <a:gdLst>
                <a:gd name="T0" fmla="*/ 1315 w 1327"/>
                <a:gd name="T1" fmla="*/ 1133 h 1857"/>
                <a:gd name="T2" fmla="*/ 1327 w 1327"/>
                <a:gd name="T3" fmla="*/ 940 h 1857"/>
                <a:gd name="T4" fmla="*/ 1312 w 1327"/>
                <a:gd name="T5" fmla="*/ 825 h 1857"/>
                <a:gd name="T6" fmla="*/ 1249 w 1327"/>
                <a:gd name="T7" fmla="*/ 752 h 1857"/>
                <a:gd name="T8" fmla="*/ 1173 w 1327"/>
                <a:gd name="T9" fmla="*/ 683 h 1857"/>
                <a:gd name="T10" fmla="*/ 1134 w 1327"/>
                <a:gd name="T11" fmla="*/ 599 h 1857"/>
                <a:gd name="T12" fmla="*/ 1125 w 1327"/>
                <a:gd name="T13" fmla="*/ 462 h 1857"/>
                <a:gd name="T14" fmla="*/ 1156 w 1327"/>
                <a:gd name="T15" fmla="*/ 289 h 1857"/>
                <a:gd name="T16" fmla="*/ 1168 w 1327"/>
                <a:gd name="T17" fmla="*/ 142 h 1857"/>
                <a:gd name="T18" fmla="*/ 1143 w 1327"/>
                <a:gd name="T19" fmla="*/ 29 h 1857"/>
                <a:gd name="T20" fmla="*/ 1113 w 1327"/>
                <a:gd name="T21" fmla="*/ 62 h 1857"/>
                <a:gd name="T22" fmla="*/ 1089 w 1327"/>
                <a:gd name="T23" fmla="*/ 168 h 1857"/>
                <a:gd name="T24" fmla="*/ 1043 w 1327"/>
                <a:gd name="T25" fmla="*/ 226 h 1857"/>
                <a:gd name="T26" fmla="*/ 995 w 1327"/>
                <a:gd name="T27" fmla="*/ 221 h 1857"/>
                <a:gd name="T28" fmla="*/ 966 w 1327"/>
                <a:gd name="T29" fmla="*/ 219 h 1857"/>
                <a:gd name="T30" fmla="*/ 927 w 1327"/>
                <a:gd name="T31" fmla="*/ 289 h 1857"/>
                <a:gd name="T32" fmla="*/ 889 w 1327"/>
                <a:gd name="T33" fmla="*/ 409 h 1857"/>
                <a:gd name="T34" fmla="*/ 879 w 1327"/>
                <a:gd name="T35" fmla="*/ 243 h 1857"/>
                <a:gd name="T36" fmla="*/ 843 w 1327"/>
                <a:gd name="T37" fmla="*/ 260 h 1857"/>
                <a:gd name="T38" fmla="*/ 788 w 1327"/>
                <a:gd name="T39" fmla="*/ 371 h 1857"/>
                <a:gd name="T40" fmla="*/ 737 w 1327"/>
                <a:gd name="T41" fmla="*/ 500 h 1857"/>
                <a:gd name="T42" fmla="*/ 716 w 1327"/>
                <a:gd name="T43" fmla="*/ 652 h 1857"/>
                <a:gd name="T44" fmla="*/ 687 w 1327"/>
                <a:gd name="T45" fmla="*/ 536 h 1857"/>
                <a:gd name="T46" fmla="*/ 675 w 1327"/>
                <a:gd name="T47" fmla="*/ 409 h 1857"/>
                <a:gd name="T48" fmla="*/ 614 w 1327"/>
                <a:gd name="T49" fmla="*/ 380 h 1857"/>
                <a:gd name="T50" fmla="*/ 593 w 1327"/>
                <a:gd name="T51" fmla="*/ 431 h 1857"/>
                <a:gd name="T52" fmla="*/ 590 w 1327"/>
                <a:gd name="T53" fmla="*/ 514 h 1857"/>
                <a:gd name="T54" fmla="*/ 552 w 1327"/>
                <a:gd name="T55" fmla="*/ 568 h 1857"/>
                <a:gd name="T56" fmla="*/ 496 w 1327"/>
                <a:gd name="T57" fmla="*/ 550 h 1857"/>
                <a:gd name="T58" fmla="*/ 473 w 1327"/>
                <a:gd name="T59" fmla="*/ 481 h 1857"/>
                <a:gd name="T60" fmla="*/ 487 w 1327"/>
                <a:gd name="T61" fmla="*/ 366 h 1857"/>
                <a:gd name="T62" fmla="*/ 532 w 1327"/>
                <a:gd name="T63" fmla="*/ 250 h 1857"/>
                <a:gd name="T64" fmla="*/ 484 w 1327"/>
                <a:gd name="T65" fmla="*/ 253 h 1857"/>
                <a:gd name="T66" fmla="*/ 402 w 1327"/>
                <a:gd name="T67" fmla="*/ 351 h 1857"/>
                <a:gd name="T68" fmla="*/ 340 w 1327"/>
                <a:gd name="T69" fmla="*/ 481 h 1857"/>
                <a:gd name="T70" fmla="*/ 284 w 1327"/>
                <a:gd name="T71" fmla="*/ 656 h 1857"/>
                <a:gd name="T72" fmla="*/ 249 w 1327"/>
                <a:gd name="T73" fmla="*/ 823 h 1857"/>
                <a:gd name="T74" fmla="*/ 234 w 1327"/>
                <a:gd name="T75" fmla="*/ 1055 h 1857"/>
                <a:gd name="T76" fmla="*/ 219 w 1327"/>
                <a:gd name="T77" fmla="*/ 1222 h 1857"/>
                <a:gd name="T78" fmla="*/ 186 w 1327"/>
                <a:gd name="T79" fmla="*/ 1222 h 1857"/>
                <a:gd name="T80" fmla="*/ 142 w 1327"/>
                <a:gd name="T81" fmla="*/ 1123 h 1857"/>
                <a:gd name="T82" fmla="*/ 112 w 1327"/>
                <a:gd name="T83" fmla="*/ 1258 h 1857"/>
                <a:gd name="T84" fmla="*/ 66 w 1327"/>
                <a:gd name="T85" fmla="*/ 1380 h 1857"/>
                <a:gd name="T86" fmla="*/ 42 w 1327"/>
                <a:gd name="T87" fmla="*/ 1315 h 1857"/>
                <a:gd name="T88" fmla="*/ 5 w 1327"/>
                <a:gd name="T89" fmla="*/ 1465 h 1857"/>
                <a:gd name="T90" fmla="*/ 6 w 1327"/>
                <a:gd name="T91" fmla="*/ 1599 h 1857"/>
                <a:gd name="T92" fmla="*/ 17 w 1327"/>
                <a:gd name="T93" fmla="*/ 1743 h 1857"/>
                <a:gd name="T94" fmla="*/ 75 w 1327"/>
                <a:gd name="T95" fmla="*/ 1856 h 1857"/>
                <a:gd name="T96" fmla="*/ 188 w 1327"/>
                <a:gd name="T97" fmla="*/ 1832 h 1857"/>
                <a:gd name="T98" fmla="*/ 282 w 1327"/>
                <a:gd name="T99" fmla="*/ 1774 h 1857"/>
                <a:gd name="T100" fmla="*/ 376 w 1327"/>
                <a:gd name="T101" fmla="*/ 1736 h 1857"/>
                <a:gd name="T102" fmla="*/ 499 w 1327"/>
                <a:gd name="T103" fmla="*/ 1616 h 1857"/>
                <a:gd name="T104" fmla="*/ 651 w 1327"/>
                <a:gd name="T105" fmla="*/ 1570 h 1857"/>
                <a:gd name="T106" fmla="*/ 1081 w 1327"/>
                <a:gd name="T107" fmla="*/ 1441 h 18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7"/>
                <a:gd name="T163" fmla="*/ 0 h 1857"/>
                <a:gd name="T164" fmla="*/ 1327 w 1327"/>
                <a:gd name="T165" fmla="*/ 1857 h 18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7" h="1857">
                  <a:moveTo>
                    <a:pt x="1269" y="1330"/>
                  </a:moveTo>
                  <a:lnTo>
                    <a:pt x="1290" y="1270"/>
                  </a:lnTo>
                  <a:lnTo>
                    <a:pt x="1305" y="1198"/>
                  </a:lnTo>
                  <a:lnTo>
                    <a:pt x="1315" y="1133"/>
                  </a:lnTo>
                  <a:lnTo>
                    <a:pt x="1322" y="1079"/>
                  </a:lnTo>
                  <a:lnTo>
                    <a:pt x="1327" y="1027"/>
                  </a:lnTo>
                  <a:lnTo>
                    <a:pt x="1327" y="981"/>
                  </a:lnTo>
                  <a:lnTo>
                    <a:pt x="1327" y="940"/>
                  </a:lnTo>
                  <a:lnTo>
                    <a:pt x="1326" y="909"/>
                  </a:lnTo>
                  <a:lnTo>
                    <a:pt x="1326" y="880"/>
                  </a:lnTo>
                  <a:lnTo>
                    <a:pt x="1319" y="851"/>
                  </a:lnTo>
                  <a:lnTo>
                    <a:pt x="1312" y="825"/>
                  </a:lnTo>
                  <a:lnTo>
                    <a:pt x="1298" y="799"/>
                  </a:lnTo>
                  <a:lnTo>
                    <a:pt x="1286" y="777"/>
                  </a:lnTo>
                  <a:lnTo>
                    <a:pt x="1269" y="765"/>
                  </a:lnTo>
                  <a:lnTo>
                    <a:pt x="1249" y="752"/>
                  </a:lnTo>
                  <a:lnTo>
                    <a:pt x="1230" y="743"/>
                  </a:lnTo>
                  <a:lnTo>
                    <a:pt x="1209" y="721"/>
                  </a:lnTo>
                  <a:lnTo>
                    <a:pt x="1185" y="697"/>
                  </a:lnTo>
                  <a:lnTo>
                    <a:pt x="1173" y="683"/>
                  </a:lnTo>
                  <a:lnTo>
                    <a:pt x="1161" y="675"/>
                  </a:lnTo>
                  <a:lnTo>
                    <a:pt x="1149" y="651"/>
                  </a:lnTo>
                  <a:lnTo>
                    <a:pt x="1141" y="630"/>
                  </a:lnTo>
                  <a:lnTo>
                    <a:pt x="1134" y="599"/>
                  </a:lnTo>
                  <a:lnTo>
                    <a:pt x="1127" y="574"/>
                  </a:lnTo>
                  <a:lnTo>
                    <a:pt x="1124" y="536"/>
                  </a:lnTo>
                  <a:lnTo>
                    <a:pt x="1122" y="507"/>
                  </a:lnTo>
                  <a:lnTo>
                    <a:pt x="1125" y="462"/>
                  </a:lnTo>
                  <a:lnTo>
                    <a:pt x="1132" y="419"/>
                  </a:lnTo>
                  <a:lnTo>
                    <a:pt x="1139" y="378"/>
                  </a:lnTo>
                  <a:lnTo>
                    <a:pt x="1146" y="334"/>
                  </a:lnTo>
                  <a:lnTo>
                    <a:pt x="1156" y="289"/>
                  </a:lnTo>
                  <a:lnTo>
                    <a:pt x="1163" y="253"/>
                  </a:lnTo>
                  <a:lnTo>
                    <a:pt x="1170" y="202"/>
                  </a:lnTo>
                  <a:lnTo>
                    <a:pt x="1170" y="173"/>
                  </a:lnTo>
                  <a:lnTo>
                    <a:pt x="1168" y="142"/>
                  </a:lnTo>
                  <a:lnTo>
                    <a:pt x="1166" y="101"/>
                  </a:lnTo>
                  <a:lnTo>
                    <a:pt x="1160" y="75"/>
                  </a:lnTo>
                  <a:lnTo>
                    <a:pt x="1153" y="53"/>
                  </a:lnTo>
                  <a:lnTo>
                    <a:pt x="1143" y="29"/>
                  </a:lnTo>
                  <a:lnTo>
                    <a:pt x="1129" y="5"/>
                  </a:lnTo>
                  <a:lnTo>
                    <a:pt x="1119" y="0"/>
                  </a:lnTo>
                  <a:lnTo>
                    <a:pt x="1115" y="34"/>
                  </a:lnTo>
                  <a:lnTo>
                    <a:pt x="1113" y="62"/>
                  </a:lnTo>
                  <a:lnTo>
                    <a:pt x="1110" y="92"/>
                  </a:lnTo>
                  <a:lnTo>
                    <a:pt x="1105" y="118"/>
                  </a:lnTo>
                  <a:lnTo>
                    <a:pt x="1096" y="146"/>
                  </a:lnTo>
                  <a:lnTo>
                    <a:pt x="1089" y="168"/>
                  </a:lnTo>
                  <a:lnTo>
                    <a:pt x="1077" y="192"/>
                  </a:lnTo>
                  <a:lnTo>
                    <a:pt x="1067" y="205"/>
                  </a:lnTo>
                  <a:lnTo>
                    <a:pt x="1055" y="214"/>
                  </a:lnTo>
                  <a:lnTo>
                    <a:pt x="1043" y="226"/>
                  </a:lnTo>
                  <a:lnTo>
                    <a:pt x="1030" y="235"/>
                  </a:lnTo>
                  <a:lnTo>
                    <a:pt x="1016" y="238"/>
                  </a:lnTo>
                  <a:lnTo>
                    <a:pt x="1004" y="235"/>
                  </a:lnTo>
                  <a:lnTo>
                    <a:pt x="995" y="221"/>
                  </a:lnTo>
                  <a:lnTo>
                    <a:pt x="990" y="207"/>
                  </a:lnTo>
                  <a:lnTo>
                    <a:pt x="992" y="183"/>
                  </a:lnTo>
                  <a:lnTo>
                    <a:pt x="978" y="197"/>
                  </a:lnTo>
                  <a:lnTo>
                    <a:pt x="966" y="219"/>
                  </a:lnTo>
                  <a:lnTo>
                    <a:pt x="951" y="241"/>
                  </a:lnTo>
                  <a:lnTo>
                    <a:pt x="942" y="262"/>
                  </a:lnTo>
                  <a:lnTo>
                    <a:pt x="932" y="277"/>
                  </a:lnTo>
                  <a:lnTo>
                    <a:pt x="927" y="289"/>
                  </a:lnTo>
                  <a:lnTo>
                    <a:pt x="918" y="315"/>
                  </a:lnTo>
                  <a:lnTo>
                    <a:pt x="910" y="341"/>
                  </a:lnTo>
                  <a:lnTo>
                    <a:pt x="900" y="371"/>
                  </a:lnTo>
                  <a:lnTo>
                    <a:pt x="889" y="409"/>
                  </a:lnTo>
                  <a:lnTo>
                    <a:pt x="889" y="361"/>
                  </a:lnTo>
                  <a:lnTo>
                    <a:pt x="891" y="310"/>
                  </a:lnTo>
                  <a:lnTo>
                    <a:pt x="882" y="264"/>
                  </a:lnTo>
                  <a:lnTo>
                    <a:pt x="879" y="243"/>
                  </a:lnTo>
                  <a:lnTo>
                    <a:pt x="869" y="202"/>
                  </a:lnTo>
                  <a:lnTo>
                    <a:pt x="850" y="175"/>
                  </a:lnTo>
                  <a:lnTo>
                    <a:pt x="850" y="226"/>
                  </a:lnTo>
                  <a:lnTo>
                    <a:pt x="843" y="260"/>
                  </a:lnTo>
                  <a:lnTo>
                    <a:pt x="829" y="293"/>
                  </a:lnTo>
                  <a:lnTo>
                    <a:pt x="816" y="317"/>
                  </a:lnTo>
                  <a:lnTo>
                    <a:pt x="800" y="344"/>
                  </a:lnTo>
                  <a:lnTo>
                    <a:pt x="788" y="371"/>
                  </a:lnTo>
                  <a:lnTo>
                    <a:pt x="775" y="404"/>
                  </a:lnTo>
                  <a:lnTo>
                    <a:pt x="763" y="425"/>
                  </a:lnTo>
                  <a:lnTo>
                    <a:pt x="749" y="464"/>
                  </a:lnTo>
                  <a:lnTo>
                    <a:pt x="737" y="500"/>
                  </a:lnTo>
                  <a:lnTo>
                    <a:pt x="730" y="538"/>
                  </a:lnTo>
                  <a:lnTo>
                    <a:pt x="722" y="582"/>
                  </a:lnTo>
                  <a:lnTo>
                    <a:pt x="720" y="611"/>
                  </a:lnTo>
                  <a:lnTo>
                    <a:pt x="716" y="652"/>
                  </a:lnTo>
                  <a:lnTo>
                    <a:pt x="704" y="620"/>
                  </a:lnTo>
                  <a:lnTo>
                    <a:pt x="694" y="601"/>
                  </a:lnTo>
                  <a:lnTo>
                    <a:pt x="689" y="572"/>
                  </a:lnTo>
                  <a:lnTo>
                    <a:pt x="687" y="536"/>
                  </a:lnTo>
                  <a:lnTo>
                    <a:pt x="687" y="493"/>
                  </a:lnTo>
                  <a:lnTo>
                    <a:pt x="684" y="464"/>
                  </a:lnTo>
                  <a:lnTo>
                    <a:pt x="682" y="431"/>
                  </a:lnTo>
                  <a:lnTo>
                    <a:pt x="675" y="409"/>
                  </a:lnTo>
                  <a:lnTo>
                    <a:pt x="660" y="390"/>
                  </a:lnTo>
                  <a:lnTo>
                    <a:pt x="646" y="385"/>
                  </a:lnTo>
                  <a:lnTo>
                    <a:pt x="633" y="382"/>
                  </a:lnTo>
                  <a:lnTo>
                    <a:pt x="614" y="380"/>
                  </a:lnTo>
                  <a:lnTo>
                    <a:pt x="598" y="382"/>
                  </a:lnTo>
                  <a:lnTo>
                    <a:pt x="574" y="406"/>
                  </a:lnTo>
                  <a:lnTo>
                    <a:pt x="586" y="419"/>
                  </a:lnTo>
                  <a:lnTo>
                    <a:pt x="593" y="431"/>
                  </a:lnTo>
                  <a:lnTo>
                    <a:pt x="598" y="454"/>
                  </a:lnTo>
                  <a:lnTo>
                    <a:pt x="598" y="473"/>
                  </a:lnTo>
                  <a:lnTo>
                    <a:pt x="593" y="500"/>
                  </a:lnTo>
                  <a:lnTo>
                    <a:pt x="590" y="514"/>
                  </a:lnTo>
                  <a:lnTo>
                    <a:pt x="585" y="522"/>
                  </a:lnTo>
                  <a:lnTo>
                    <a:pt x="576" y="539"/>
                  </a:lnTo>
                  <a:lnTo>
                    <a:pt x="561" y="560"/>
                  </a:lnTo>
                  <a:lnTo>
                    <a:pt x="552" y="568"/>
                  </a:lnTo>
                  <a:lnTo>
                    <a:pt x="535" y="570"/>
                  </a:lnTo>
                  <a:lnTo>
                    <a:pt x="523" y="568"/>
                  </a:lnTo>
                  <a:lnTo>
                    <a:pt x="508" y="562"/>
                  </a:lnTo>
                  <a:lnTo>
                    <a:pt x="496" y="550"/>
                  </a:lnTo>
                  <a:lnTo>
                    <a:pt x="484" y="541"/>
                  </a:lnTo>
                  <a:lnTo>
                    <a:pt x="479" y="527"/>
                  </a:lnTo>
                  <a:lnTo>
                    <a:pt x="473" y="507"/>
                  </a:lnTo>
                  <a:lnTo>
                    <a:pt x="473" y="481"/>
                  </a:lnTo>
                  <a:lnTo>
                    <a:pt x="470" y="462"/>
                  </a:lnTo>
                  <a:lnTo>
                    <a:pt x="473" y="428"/>
                  </a:lnTo>
                  <a:lnTo>
                    <a:pt x="480" y="397"/>
                  </a:lnTo>
                  <a:lnTo>
                    <a:pt x="487" y="366"/>
                  </a:lnTo>
                  <a:lnTo>
                    <a:pt x="501" y="332"/>
                  </a:lnTo>
                  <a:lnTo>
                    <a:pt x="509" y="303"/>
                  </a:lnTo>
                  <a:lnTo>
                    <a:pt x="520" y="282"/>
                  </a:lnTo>
                  <a:lnTo>
                    <a:pt x="532" y="250"/>
                  </a:lnTo>
                  <a:lnTo>
                    <a:pt x="547" y="221"/>
                  </a:lnTo>
                  <a:lnTo>
                    <a:pt x="528" y="229"/>
                  </a:lnTo>
                  <a:lnTo>
                    <a:pt x="508" y="238"/>
                  </a:lnTo>
                  <a:lnTo>
                    <a:pt x="484" y="253"/>
                  </a:lnTo>
                  <a:lnTo>
                    <a:pt x="463" y="269"/>
                  </a:lnTo>
                  <a:lnTo>
                    <a:pt x="441" y="293"/>
                  </a:lnTo>
                  <a:lnTo>
                    <a:pt x="420" y="320"/>
                  </a:lnTo>
                  <a:lnTo>
                    <a:pt x="402" y="351"/>
                  </a:lnTo>
                  <a:lnTo>
                    <a:pt x="385" y="385"/>
                  </a:lnTo>
                  <a:lnTo>
                    <a:pt x="371" y="418"/>
                  </a:lnTo>
                  <a:lnTo>
                    <a:pt x="354" y="452"/>
                  </a:lnTo>
                  <a:lnTo>
                    <a:pt x="340" y="481"/>
                  </a:lnTo>
                  <a:lnTo>
                    <a:pt x="326" y="514"/>
                  </a:lnTo>
                  <a:lnTo>
                    <a:pt x="311" y="548"/>
                  </a:lnTo>
                  <a:lnTo>
                    <a:pt x="297" y="596"/>
                  </a:lnTo>
                  <a:lnTo>
                    <a:pt x="284" y="656"/>
                  </a:lnTo>
                  <a:lnTo>
                    <a:pt x="268" y="710"/>
                  </a:lnTo>
                  <a:lnTo>
                    <a:pt x="265" y="731"/>
                  </a:lnTo>
                  <a:lnTo>
                    <a:pt x="254" y="779"/>
                  </a:lnTo>
                  <a:lnTo>
                    <a:pt x="249" y="823"/>
                  </a:lnTo>
                  <a:lnTo>
                    <a:pt x="243" y="866"/>
                  </a:lnTo>
                  <a:lnTo>
                    <a:pt x="237" y="935"/>
                  </a:lnTo>
                  <a:lnTo>
                    <a:pt x="237" y="981"/>
                  </a:lnTo>
                  <a:lnTo>
                    <a:pt x="234" y="1055"/>
                  </a:lnTo>
                  <a:lnTo>
                    <a:pt x="231" y="1104"/>
                  </a:lnTo>
                  <a:lnTo>
                    <a:pt x="227" y="1154"/>
                  </a:lnTo>
                  <a:lnTo>
                    <a:pt x="227" y="1188"/>
                  </a:lnTo>
                  <a:lnTo>
                    <a:pt x="219" y="1222"/>
                  </a:lnTo>
                  <a:lnTo>
                    <a:pt x="208" y="1255"/>
                  </a:lnTo>
                  <a:lnTo>
                    <a:pt x="195" y="1281"/>
                  </a:lnTo>
                  <a:lnTo>
                    <a:pt x="191" y="1248"/>
                  </a:lnTo>
                  <a:lnTo>
                    <a:pt x="186" y="1222"/>
                  </a:lnTo>
                  <a:lnTo>
                    <a:pt x="177" y="1193"/>
                  </a:lnTo>
                  <a:lnTo>
                    <a:pt x="167" y="1171"/>
                  </a:lnTo>
                  <a:lnTo>
                    <a:pt x="157" y="1144"/>
                  </a:lnTo>
                  <a:lnTo>
                    <a:pt x="142" y="1123"/>
                  </a:lnTo>
                  <a:lnTo>
                    <a:pt x="126" y="1106"/>
                  </a:lnTo>
                  <a:lnTo>
                    <a:pt x="112" y="1089"/>
                  </a:lnTo>
                  <a:lnTo>
                    <a:pt x="114" y="1210"/>
                  </a:lnTo>
                  <a:lnTo>
                    <a:pt x="112" y="1258"/>
                  </a:lnTo>
                  <a:lnTo>
                    <a:pt x="100" y="1317"/>
                  </a:lnTo>
                  <a:lnTo>
                    <a:pt x="87" y="1358"/>
                  </a:lnTo>
                  <a:lnTo>
                    <a:pt x="75" y="1397"/>
                  </a:lnTo>
                  <a:lnTo>
                    <a:pt x="66" y="1380"/>
                  </a:lnTo>
                  <a:lnTo>
                    <a:pt x="63" y="1352"/>
                  </a:lnTo>
                  <a:lnTo>
                    <a:pt x="61" y="1328"/>
                  </a:lnTo>
                  <a:lnTo>
                    <a:pt x="61" y="1270"/>
                  </a:lnTo>
                  <a:lnTo>
                    <a:pt x="42" y="1315"/>
                  </a:lnTo>
                  <a:lnTo>
                    <a:pt x="30" y="1347"/>
                  </a:lnTo>
                  <a:lnTo>
                    <a:pt x="22" y="1392"/>
                  </a:lnTo>
                  <a:lnTo>
                    <a:pt x="12" y="1429"/>
                  </a:lnTo>
                  <a:lnTo>
                    <a:pt x="5" y="1465"/>
                  </a:lnTo>
                  <a:lnTo>
                    <a:pt x="1" y="1500"/>
                  </a:lnTo>
                  <a:lnTo>
                    <a:pt x="0" y="1541"/>
                  </a:lnTo>
                  <a:lnTo>
                    <a:pt x="3" y="1566"/>
                  </a:lnTo>
                  <a:lnTo>
                    <a:pt x="6" y="1599"/>
                  </a:lnTo>
                  <a:lnTo>
                    <a:pt x="8" y="1635"/>
                  </a:lnTo>
                  <a:lnTo>
                    <a:pt x="12" y="1667"/>
                  </a:lnTo>
                  <a:lnTo>
                    <a:pt x="15" y="1698"/>
                  </a:lnTo>
                  <a:lnTo>
                    <a:pt x="17" y="1743"/>
                  </a:lnTo>
                  <a:lnTo>
                    <a:pt x="13" y="1796"/>
                  </a:lnTo>
                  <a:lnTo>
                    <a:pt x="8" y="1839"/>
                  </a:lnTo>
                  <a:lnTo>
                    <a:pt x="37" y="1847"/>
                  </a:lnTo>
                  <a:lnTo>
                    <a:pt x="75" y="1856"/>
                  </a:lnTo>
                  <a:lnTo>
                    <a:pt x="111" y="1857"/>
                  </a:lnTo>
                  <a:lnTo>
                    <a:pt x="143" y="1852"/>
                  </a:lnTo>
                  <a:lnTo>
                    <a:pt x="164" y="1847"/>
                  </a:lnTo>
                  <a:lnTo>
                    <a:pt x="188" y="1832"/>
                  </a:lnTo>
                  <a:lnTo>
                    <a:pt x="213" y="1813"/>
                  </a:lnTo>
                  <a:lnTo>
                    <a:pt x="237" y="1794"/>
                  </a:lnTo>
                  <a:lnTo>
                    <a:pt x="261" y="1782"/>
                  </a:lnTo>
                  <a:lnTo>
                    <a:pt x="282" y="1774"/>
                  </a:lnTo>
                  <a:lnTo>
                    <a:pt x="301" y="1770"/>
                  </a:lnTo>
                  <a:lnTo>
                    <a:pt x="326" y="1762"/>
                  </a:lnTo>
                  <a:lnTo>
                    <a:pt x="352" y="1753"/>
                  </a:lnTo>
                  <a:lnTo>
                    <a:pt x="376" y="1736"/>
                  </a:lnTo>
                  <a:lnTo>
                    <a:pt x="403" y="1715"/>
                  </a:lnTo>
                  <a:lnTo>
                    <a:pt x="426" y="1691"/>
                  </a:lnTo>
                  <a:lnTo>
                    <a:pt x="472" y="1643"/>
                  </a:lnTo>
                  <a:lnTo>
                    <a:pt x="499" y="1616"/>
                  </a:lnTo>
                  <a:lnTo>
                    <a:pt x="528" y="1602"/>
                  </a:lnTo>
                  <a:lnTo>
                    <a:pt x="566" y="1582"/>
                  </a:lnTo>
                  <a:lnTo>
                    <a:pt x="609" y="1568"/>
                  </a:lnTo>
                  <a:lnTo>
                    <a:pt x="651" y="1570"/>
                  </a:lnTo>
                  <a:lnTo>
                    <a:pt x="768" y="1578"/>
                  </a:lnTo>
                  <a:lnTo>
                    <a:pt x="881" y="1493"/>
                  </a:lnTo>
                  <a:lnTo>
                    <a:pt x="970" y="1419"/>
                  </a:lnTo>
                  <a:lnTo>
                    <a:pt x="1081" y="1441"/>
                  </a:lnTo>
                  <a:lnTo>
                    <a:pt x="1196" y="1426"/>
                  </a:lnTo>
                  <a:lnTo>
                    <a:pt x="1269" y="1330"/>
                  </a:lnTo>
                  <a:close/>
                </a:path>
              </a:pathLst>
            </a:custGeom>
            <a:gradFill rotWithShape="0">
              <a:gsLst>
                <a:gs pos="0">
                  <a:srgbClr val="FF8A33"/>
                </a:gs>
                <a:gs pos="50000">
                  <a:srgbClr val="D60000"/>
                </a:gs>
                <a:gs pos="100000">
                  <a:srgbClr val="FF8A33"/>
                </a:gs>
              </a:gsLst>
              <a:lin ang="5400000" scaled="1"/>
            </a:gradFill>
            <a:ln w="9525">
              <a:noFill/>
              <a:round/>
              <a:headEnd/>
              <a:tailEnd/>
            </a:ln>
          </p:spPr>
          <p:txBody>
            <a:bodyPr/>
            <a:lstStyle/>
            <a:p>
              <a:endParaRPr lang="en-GB"/>
            </a:p>
          </p:txBody>
        </p:sp>
        <p:sp>
          <p:nvSpPr>
            <p:cNvPr id="44057" name="Freeform 91"/>
            <p:cNvSpPr>
              <a:spLocks/>
            </p:cNvSpPr>
            <p:nvPr/>
          </p:nvSpPr>
          <p:spPr bwMode="auto">
            <a:xfrm>
              <a:off x="2315" y="2458"/>
              <a:ext cx="1333" cy="1674"/>
            </a:xfrm>
            <a:custGeom>
              <a:avLst/>
              <a:gdLst>
                <a:gd name="T0" fmla="*/ 1311 w 1333"/>
                <a:gd name="T1" fmla="*/ 1340 h 1674"/>
                <a:gd name="T2" fmla="*/ 1309 w 1333"/>
                <a:gd name="T3" fmla="*/ 1085 h 1674"/>
                <a:gd name="T4" fmla="*/ 1285 w 1333"/>
                <a:gd name="T5" fmla="*/ 880 h 1674"/>
                <a:gd name="T6" fmla="*/ 1321 w 1333"/>
                <a:gd name="T7" fmla="*/ 681 h 1674"/>
                <a:gd name="T8" fmla="*/ 1182 w 1333"/>
                <a:gd name="T9" fmla="*/ 786 h 1674"/>
                <a:gd name="T10" fmla="*/ 1215 w 1333"/>
                <a:gd name="T11" fmla="*/ 351 h 1674"/>
                <a:gd name="T12" fmla="*/ 1194 w 1333"/>
                <a:gd name="T13" fmla="*/ 224 h 1674"/>
                <a:gd name="T14" fmla="*/ 1114 w 1333"/>
                <a:gd name="T15" fmla="*/ 260 h 1674"/>
                <a:gd name="T16" fmla="*/ 1078 w 1333"/>
                <a:gd name="T17" fmla="*/ 104 h 1674"/>
                <a:gd name="T18" fmla="*/ 963 w 1333"/>
                <a:gd name="T19" fmla="*/ 138 h 1674"/>
                <a:gd name="T20" fmla="*/ 895 w 1333"/>
                <a:gd name="T21" fmla="*/ 293 h 1674"/>
                <a:gd name="T22" fmla="*/ 765 w 1333"/>
                <a:gd name="T23" fmla="*/ 322 h 1674"/>
                <a:gd name="T24" fmla="*/ 662 w 1333"/>
                <a:gd name="T25" fmla="*/ 238 h 1674"/>
                <a:gd name="T26" fmla="*/ 606 w 1333"/>
                <a:gd name="T27" fmla="*/ 91 h 1674"/>
                <a:gd name="T28" fmla="*/ 561 w 1333"/>
                <a:gd name="T29" fmla="*/ 89 h 1674"/>
                <a:gd name="T30" fmla="*/ 554 w 1333"/>
                <a:gd name="T31" fmla="*/ 340 h 1674"/>
                <a:gd name="T32" fmla="*/ 678 w 1333"/>
                <a:gd name="T33" fmla="*/ 542 h 1674"/>
                <a:gd name="T34" fmla="*/ 669 w 1333"/>
                <a:gd name="T35" fmla="*/ 623 h 1674"/>
                <a:gd name="T36" fmla="*/ 488 w 1333"/>
                <a:gd name="T37" fmla="*/ 517 h 1674"/>
                <a:gd name="T38" fmla="*/ 354 w 1333"/>
                <a:gd name="T39" fmla="*/ 474 h 1674"/>
                <a:gd name="T40" fmla="*/ 361 w 1333"/>
                <a:gd name="T41" fmla="*/ 618 h 1674"/>
                <a:gd name="T42" fmla="*/ 417 w 1333"/>
                <a:gd name="T43" fmla="*/ 721 h 1674"/>
                <a:gd name="T44" fmla="*/ 414 w 1333"/>
                <a:gd name="T45" fmla="*/ 845 h 1674"/>
                <a:gd name="T46" fmla="*/ 385 w 1333"/>
                <a:gd name="T47" fmla="*/ 912 h 1674"/>
                <a:gd name="T48" fmla="*/ 303 w 1333"/>
                <a:gd name="T49" fmla="*/ 914 h 1674"/>
                <a:gd name="T50" fmla="*/ 287 w 1333"/>
                <a:gd name="T51" fmla="*/ 784 h 1674"/>
                <a:gd name="T52" fmla="*/ 269 w 1333"/>
                <a:gd name="T53" fmla="*/ 688 h 1674"/>
                <a:gd name="T54" fmla="*/ 228 w 1333"/>
                <a:gd name="T55" fmla="*/ 729 h 1674"/>
                <a:gd name="T56" fmla="*/ 195 w 1333"/>
                <a:gd name="T57" fmla="*/ 849 h 1674"/>
                <a:gd name="T58" fmla="*/ 202 w 1333"/>
                <a:gd name="T59" fmla="*/ 916 h 1674"/>
                <a:gd name="T60" fmla="*/ 217 w 1333"/>
                <a:gd name="T61" fmla="*/ 1036 h 1674"/>
                <a:gd name="T62" fmla="*/ 207 w 1333"/>
                <a:gd name="T63" fmla="*/ 1160 h 1674"/>
                <a:gd name="T64" fmla="*/ 168 w 1333"/>
                <a:gd name="T65" fmla="*/ 1210 h 1674"/>
                <a:gd name="T66" fmla="*/ 110 w 1333"/>
                <a:gd name="T67" fmla="*/ 1179 h 1674"/>
                <a:gd name="T68" fmla="*/ 60 w 1333"/>
                <a:gd name="T69" fmla="*/ 1113 h 1674"/>
                <a:gd name="T70" fmla="*/ 34 w 1333"/>
                <a:gd name="T71" fmla="*/ 1039 h 1674"/>
                <a:gd name="T72" fmla="*/ 7 w 1333"/>
                <a:gd name="T73" fmla="*/ 1066 h 1674"/>
                <a:gd name="T74" fmla="*/ 5 w 1333"/>
                <a:gd name="T75" fmla="*/ 1190 h 1674"/>
                <a:gd name="T76" fmla="*/ 68 w 1333"/>
                <a:gd name="T77" fmla="*/ 1361 h 1674"/>
                <a:gd name="T78" fmla="*/ 171 w 1333"/>
                <a:gd name="T79" fmla="*/ 1566 h 1674"/>
                <a:gd name="T80" fmla="*/ 335 w 1333"/>
                <a:gd name="T81" fmla="*/ 1656 h 1674"/>
                <a:gd name="T82" fmla="*/ 469 w 1333"/>
                <a:gd name="T83" fmla="*/ 1662 h 1674"/>
                <a:gd name="T84" fmla="*/ 563 w 1333"/>
                <a:gd name="T85" fmla="*/ 1570 h 1674"/>
                <a:gd name="T86" fmla="*/ 765 w 1333"/>
                <a:gd name="T87" fmla="*/ 1594 h 1674"/>
                <a:gd name="T88" fmla="*/ 912 w 1333"/>
                <a:gd name="T89" fmla="*/ 1568 h 1674"/>
                <a:gd name="T90" fmla="*/ 1177 w 1333"/>
                <a:gd name="T91" fmla="*/ 1551 h 16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3"/>
                <a:gd name="T139" fmla="*/ 0 h 1674"/>
                <a:gd name="T140" fmla="*/ 1333 w 1333"/>
                <a:gd name="T141" fmla="*/ 1674 h 16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3" h="1674">
                  <a:moveTo>
                    <a:pt x="1235" y="1520"/>
                  </a:moveTo>
                  <a:lnTo>
                    <a:pt x="1278" y="1462"/>
                  </a:lnTo>
                  <a:lnTo>
                    <a:pt x="1311" y="1340"/>
                  </a:lnTo>
                  <a:lnTo>
                    <a:pt x="1328" y="1234"/>
                  </a:lnTo>
                  <a:lnTo>
                    <a:pt x="1333" y="1137"/>
                  </a:lnTo>
                  <a:lnTo>
                    <a:pt x="1309" y="1085"/>
                  </a:lnTo>
                  <a:lnTo>
                    <a:pt x="1237" y="1025"/>
                  </a:lnTo>
                  <a:lnTo>
                    <a:pt x="1254" y="960"/>
                  </a:lnTo>
                  <a:lnTo>
                    <a:pt x="1285" y="880"/>
                  </a:lnTo>
                  <a:lnTo>
                    <a:pt x="1302" y="825"/>
                  </a:lnTo>
                  <a:lnTo>
                    <a:pt x="1317" y="755"/>
                  </a:lnTo>
                  <a:lnTo>
                    <a:pt x="1321" y="681"/>
                  </a:lnTo>
                  <a:lnTo>
                    <a:pt x="1309" y="585"/>
                  </a:lnTo>
                  <a:lnTo>
                    <a:pt x="1254" y="666"/>
                  </a:lnTo>
                  <a:lnTo>
                    <a:pt x="1182" y="786"/>
                  </a:lnTo>
                  <a:lnTo>
                    <a:pt x="1146" y="799"/>
                  </a:lnTo>
                  <a:lnTo>
                    <a:pt x="1172" y="573"/>
                  </a:lnTo>
                  <a:lnTo>
                    <a:pt x="1215" y="351"/>
                  </a:lnTo>
                  <a:lnTo>
                    <a:pt x="1278" y="197"/>
                  </a:lnTo>
                  <a:lnTo>
                    <a:pt x="1244" y="200"/>
                  </a:lnTo>
                  <a:lnTo>
                    <a:pt x="1194" y="224"/>
                  </a:lnTo>
                  <a:lnTo>
                    <a:pt x="1148" y="272"/>
                  </a:lnTo>
                  <a:lnTo>
                    <a:pt x="1102" y="340"/>
                  </a:lnTo>
                  <a:lnTo>
                    <a:pt x="1114" y="260"/>
                  </a:lnTo>
                  <a:lnTo>
                    <a:pt x="1110" y="202"/>
                  </a:lnTo>
                  <a:lnTo>
                    <a:pt x="1095" y="150"/>
                  </a:lnTo>
                  <a:lnTo>
                    <a:pt x="1078" y="104"/>
                  </a:lnTo>
                  <a:lnTo>
                    <a:pt x="1015" y="0"/>
                  </a:lnTo>
                  <a:lnTo>
                    <a:pt x="987" y="89"/>
                  </a:lnTo>
                  <a:lnTo>
                    <a:pt x="963" y="138"/>
                  </a:lnTo>
                  <a:lnTo>
                    <a:pt x="950" y="178"/>
                  </a:lnTo>
                  <a:lnTo>
                    <a:pt x="934" y="222"/>
                  </a:lnTo>
                  <a:lnTo>
                    <a:pt x="895" y="293"/>
                  </a:lnTo>
                  <a:lnTo>
                    <a:pt x="861" y="327"/>
                  </a:lnTo>
                  <a:lnTo>
                    <a:pt x="821" y="339"/>
                  </a:lnTo>
                  <a:lnTo>
                    <a:pt x="765" y="322"/>
                  </a:lnTo>
                  <a:lnTo>
                    <a:pt x="731" y="305"/>
                  </a:lnTo>
                  <a:lnTo>
                    <a:pt x="691" y="277"/>
                  </a:lnTo>
                  <a:lnTo>
                    <a:pt x="662" y="238"/>
                  </a:lnTo>
                  <a:lnTo>
                    <a:pt x="638" y="183"/>
                  </a:lnTo>
                  <a:lnTo>
                    <a:pt x="619" y="137"/>
                  </a:lnTo>
                  <a:lnTo>
                    <a:pt x="606" y="91"/>
                  </a:lnTo>
                  <a:lnTo>
                    <a:pt x="592" y="51"/>
                  </a:lnTo>
                  <a:lnTo>
                    <a:pt x="573" y="0"/>
                  </a:lnTo>
                  <a:lnTo>
                    <a:pt x="561" y="89"/>
                  </a:lnTo>
                  <a:lnTo>
                    <a:pt x="551" y="159"/>
                  </a:lnTo>
                  <a:lnTo>
                    <a:pt x="546" y="241"/>
                  </a:lnTo>
                  <a:lnTo>
                    <a:pt x="554" y="340"/>
                  </a:lnTo>
                  <a:lnTo>
                    <a:pt x="583" y="435"/>
                  </a:lnTo>
                  <a:lnTo>
                    <a:pt x="625" y="501"/>
                  </a:lnTo>
                  <a:lnTo>
                    <a:pt x="678" y="542"/>
                  </a:lnTo>
                  <a:lnTo>
                    <a:pt x="703" y="594"/>
                  </a:lnTo>
                  <a:lnTo>
                    <a:pt x="741" y="678"/>
                  </a:lnTo>
                  <a:lnTo>
                    <a:pt x="669" y="623"/>
                  </a:lnTo>
                  <a:lnTo>
                    <a:pt x="594" y="568"/>
                  </a:lnTo>
                  <a:lnTo>
                    <a:pt x="544" y="542"/>
                  </a:lnTo>
                  <a:lnTo>
                    <a:pt x="488" y="517"/>
                  </a:lnTo>
                  <a:lnTo>
                    <a:pt x="438" y="498"/>
                  </a:lnTo>
                  <a:lnTo>
                    <a:pt x="387" y="483"/>
                  </a:lnTo>
                  <a:lnTo>
                    <a:pt x="354" y="474"/>
                  </a:lnTo>
                  <a:lnTo>
                    <a:pt x="351" y="529"/>
                  </a:lnTo>
                  <a:lnTo>
                    <a:pt x="351" y="578"/>
                  </a:lnTo>
                  <a:lnTo>
                    <a:pt x="361" y="618"/>
                  </a:lnTo>
                  <a:lnTo>
                    <a:pt x="375" y="647"/>
                  </a:lnTo>
                  <a:lnTo>
                    <a:pt x="392" y="678"/>
                  </a:lnTo>
                  <a:lnTo>
                    <a:pt x="417" y="721"/>
                  </a:lnTo>
                  <a:lnTo>
                    <a:pt x="424" y="774"/>
                  </a:lnTo>
                  <a:lnTo>
                    <a:pt x="421" y="813"/>
                  </a:lnTo>
                  <a:lnTo>
                    <a:pt x="414" y="845"/>
                  </a:lnTo>
                  <a:lnTo>
                    <a:pt x="406" y="873"/>
                  </a:lnTo>
                  <a:lnTo>
                    <a:pt x="399" y="893"/>
                  </a:lnTo>
                  <a:lnTo>
                    <a:pt x="385" y="912"/>
                  </a:lnTo>
                  <a:lnTo>
                    <a:pt x="373" y="924"/>
                  </a:lnTo>
                  <a:lnTo>
                    <a:pt x="330" y="933"/>
                  </a:lnTo>
                  <a:lnTo>
                    <a:pt x="303" y="914"/>
                  </a:lnTo>
                  <a:lnTo>
                    <a:pt x="291" y="871"/>
                  </a:lnTo>
                  <a:lnTo>
                    <a:pt x="287" y="806"/>
                  </a:lnTo>
                  <a:lnTo>
                    <a:pt x="287" y="784"/>
                  </a:lnTo>
                  <a:lnTo>
                    <a:pt x="282" y="755"/>
                  </a:lnTo>
                  <a:lnTo>
                    <a:pt x="279" y="724"/>
                  </a:lnTo>
                  <a:lnTo>
                    <a:pt x="269" y="688"/>
                  </a:lnTo>
                  <a:lnTo>
                    <a:pt x="258" y="662"/>
                  </a:lnTo>
                  <a:lnTo>
                    <a:pt x="241" y="691"/>
                  </a:lnTo>
                  <a:lnTo>
                    <a:pt x="228" y="729"/>
                  </a:lnTo>
                  <a:lnTo>
                    <a:pt x="209" y="765"/>
                  </a:lnTo>
                  <a:lnTo>
                    <a:pt x="198" y="803"/>
                  </a:lnTo>
                  <a:lnTo>
                    <a:pt x="195" y="849"/>
                  </a:lnTo>
                  <a:lnTo>
                    <a:pt x="197" y="885"/>
                  </a:lnTo>
                  <a:lnTo>
                    <a:pt x="202" y="945"/>
                  </a:lnTo>
                  <a:lnTo>
                    <a:pt x="202" y="916"/>
                  </a:lnTo>
                  <a:lnTo>
                    <a:pt x="210" y="976"/>
                  </a:lnTo>
                  <a:lnTo>
                    <a:pt x="214" y="994"/>
                  </a:lnTo>
                  <a:lnTo>
                    <a:pt x="217" y="1036"/>
                  </a:lnTo>
                  <a:lnTo>
                    <a:pt x="212" y="1095"/>
                  </a:lnTo>
                  <a:lnTo>
                    <a:pt x="212" y="1123"/>
                  </a:lnTo>
                  <a:lnTo>
                    <a:pt x="207" y="1160"/>
                  </a:lnTo>
                  <a:lnTo>
                    <a:pt x="202" y="1188"/>
                  </a:lnTo>
                  <a:lnTo>
                    <a:pt x="188" y="1212"/>
                  </a:lnTo>
                  <a:lnTo>
                    <a:pt x="168" y="1210"/>
                  </a:lnTo>
                  <a:lnTo>
                    <a:pt x="142" y="1208"/>
                  </a:lnTo>
                  <a:lnTo>
                    <a:pt x="125" y="1195"/>
                  </a:lnTo>
                  <a:lnTo>
                    <a:pt x="110" y="1179"/>
                  </a:lnTo>
                  <a:lnTo>
                    <a:pt x="91" y="1166"/>
                  </a:lnTo>
                  <a:lnTo>
                    <a:pt x="75" y="1143"/>
                  </a:lnTo>
                  <a:lnTo>
                    <a:pt x="60" y="1113"/>
                  </a:lnTo>
                  <a:lnTo>
                    <a:pt x="51" y="1095"/>
                  </a:lnTo>
                  <a:lnTo>
                    <a:pt x="41" y="1066"/>
                  </a:lnTo>
                  <a:lnTo>
                    <a:pt x="34" y="1039"/>
                  </a:lnTo>
                  <a:lnTo>
                    <a:pt x="33" y="1001"/>
                  </a:lnTo>
                  <a:lnTo>
                    <a:pt x="15" y="1041"/>
                  </a:lnTo>
                  <a:lnTo>
                    <a:pt x="7" y="1066"/>
                  </a:lnTo>
                  <a:lnTo>
                    <a:pt x="3" y="1099"/>
                  </a:lnTo>
                  <a:lnTo>
                    <a:pt x="0" y="1150"/>
                  </a:lnTo>
                  <a:lnTo>
                    <a:pt x="5" y="1190"/>
                  </a:lnTo>
                  <a:lnTo>
                    <a:pt x="19" y="1234"/>
                  </a:lnTo>
                  <a:lnTo>
                    <a:pt x="39" y="1284"/>
                  </a:lnTo>
                  <a:lnTo>
                    <a:pt x="68" y="1361"/>
                  </a:lnTo>
                  <a:lnTo>
                    <a:pt x="120" y="1448"/>
                  </a:lnTo>
                  <a:lnTo>
                    <a:pt x="157" y="1499"/>
                  </a:lnTo>
                  <a:lnTo>
                    <a:pt x="171" y="1566"/>
                  </a:lnTo>
                  <a:lnTo>
                    <a:pt x="217" y="1602"/>
                  </a:lnTo>
                  <a:lnTo>
                    <a:pt x="277" y="1632"/>
                  </a:lnTo>
                  <a:lnTo>
                    <a:pt x="335" y="1656"/>
                  </a:lnTo>
                  <a:lnTo>
                    <a:pt x="373" y="1650"/>
                  </a:lnTo>
                  <a:lnTo>
                    <a:pt x="409" y="1674"/>
                  </a:lnTo>
                  <a:lnTo>
                    <a:pt x="469" y="1662"/>
                  </a:lnTo>
                  <a:lnTo>
                    <a:pt x="488" y="1671"/>
                  </a:lnTo>
                  <a:lnTo>
                    <a:pt x="536" y="1612"/>
                  </a:lnTo>
                  <a:lnTo>
                    <a:pt x="563" y="1570"/>
                  </a:lnTo>
                  <a:lnTo>
                    <a:pt x="619" y="1600"/>
                  </a:lnTo>
                  <a:lnTo>
                    <a:pt x="698" y="1607"/>
                  </a:lnTo>
                  <a:lnTo>
                    <a:pt x="765" y="1594"/>
                  </a:lnTo>
                  <a:lnTo>
                    <a:pt x="806" y="1566"/>
                  </a:lnTo>
                  <a:lnTo>
                    <a:pt x="844" y="1520"/>
                  </a:lnTo>
                  <a:lnTo>
                    <a:pt x="912" y="1568"/>
                  </a:lnTo>
                  <a:lnTo>
                    <a:pt x="1001" y="1583"/>
                  </a:lnTo>
                  <a:lnTo>
                    <a:pt x="1095" y="1573"/>
                  </a:lnTo>
                  <a:lnTo>
                    <a:pt x="1177" y="1551"/>
                  </a:lnTo>
                  <a:lnTo>
                    <a:pt x="1235" y="1520"/>
                  </a:lnTo>
                  <a:close/>
                </a:path>
              </a:pathLst>
            </a:custGeom>
            <a:gradFill rotWithShape="0">
              <a:gsLst>
                <a:gs pos="0">
                  <a:srgbClr val="FFA833"/>
                </a:gs>
                <a:gs pos="100000">
                  <a:srgbClr val="E00000"/>
                </a:gs>
              </a:gsLst>
              <a:path path="rect">
                <a:fillToRect l="50000" t="50000" r="50000" b="50000"/>
              </a:path>
            </a:gradFill>
            <a:ln w="9525">
              <a:noFill/>
              <a:round/>
              <a:headEnd/>
              <a:tailEnd/>
            </a:ln>
          </p:spPr>
          <p:txBody>
            <a:bodyPr/>
            <a:lstStyle/>
            <a:p>
              <a:endParaRPr lang="en-GB"/>
            </a:p>
          </p:txBody>
        </p:sp>
        <p:sp>
          <p:nvSpPr>
            <p:cNvPr id="44058" name="Freeform 92"/>
            <p:cNvSpPr>
              <a:spLocks/>
            </p:cNvSpPr>
            <p:nvPr/>
          </p:nvSpPr>
          <p:spPr bwMode="auto">
            <a:xfrm>
              <a:off x="2642" y="2887"/>
              <a:ext cx="949" cy="1259"/>
            </a:xfrm>
            <a:custGeom>
              <a:avLst/>
              <a:gdLst>
                <a:gd name="T0" fmla="*/ 910 w 949"/>
                <a:gd name="T1" fmla="*/ 1064 h 1259"/>
                <a:gd name="T2" fmla="*/ 943 w 949"/>
                <a:gd name="T3" fmla="*/ 896 h 1259"/>
                <a:gd name="T4" fmla="*/ 934 w 949"/>
                <a:gd name="T5" fmla="*/ 793 h 1259"/>
                <a:gd name="T6" fmla="*/ 895 w 949"/>
                <a:gd name="T7" fmla="*/ 697 h 1259"/>
                <a:gd name="T8" fmla="*/ 931 w 949"/>
                <a:gd name="T9" fmla="*/ 603 h 1259"/>
                <a:gd name="T10" fmla="*/ 944 w 949"/>
                <a:gd name="T11" fmla="*/ 494 h 1259"/>
                <a:gd name="T12" fmla="*/ 891 w 949"/>
                <a:gd name="T13" fmla="*/ 483 h 1259"/>
                <a:gd name="T14" fmla="*/ 818 w 949"/>
                <a:gd name="T15" fmla="*/ 583 h 1259"/>
                <a:gd name="T16" fmla="*/ 867 w 949"/>
                <a:gd name="T17" fmla="*/ 256 h 1259"/>
                <a:gd name="T18" fmla="*/ 888 w 949"/>
                <a:gd name="T19" fmla="*/ 148 h 1259"/>
                <a:gd name="T20" fmla="*/ 821 w 949"/>
                <a:gd name="T21" fmla="*/ 199 h 1259"/>
                <a:gd name="T22" fmla="*/ 794 w 949"/>
                <a:gd name="T23" fmla="*/ 191 h 1259"/>
                <a:gd name="T24" fmla="*/ 782 w 949"/>
                <a:gd name="T25" fmla="*/ 112 h 1259"/>
                <a:gd name="T26" fmla="*/ 724 w 949"/>
                <a:gd name="T27" fmla="*/ 4 h 1259"/>
                <a:gd name="T28" fmla="*/ 686 w 949"/>
                <a:gd name="T29" fmla="*/ 105 h 1259"/>
                <a:gd name="T30" fmla="*/ 665 w 949"/>
                <a:gd name="T31" fmla="*/ 163 h 1259"/>
                <a:gd name="T32" fmla="*/ 614 w 949"/>
                <a:gd name="T33" fmla="*/ 240 h 1259"/>
                <a:gd name="T34" fmla="*/ 546 w 949"/>
                <a:gd name="T35" fmla="*/ 237 h 1259"/>
                <a:gd name="T36" fmla="*/ 493 w 949"/>
                <a:gd name="T37" fmla="*/ 204 h 1259"/>
                <a:gd name="T38" fmla="*/ 453 w 949"/>
                <a:gd name="T39" fmla="*/ 134 h 1259"/>
                <a:gd name="T40" fmla="*/ 431 w 949"/>
                <a:gd name="T41" fmla="*/ 69 h 1259"/>
                <a:gd name="T42" fmla="*/ 410 w 949"/>
                <a:gd name="T43" fmla="*/ 0 h 1259"/>
                <a:gd name="T44" fmla="*/ 393 w 949"/>
                <a:gd name="T45" fmla="*/ 117 h 1259"/>
                <a:gd name="T46" fmla="*/ 392 w 949"/>
                <a:gd name="T47" fmla="*/ 249 h 1259"/>
                <a:gd name="T48" fmla="*/ 443 w 949"/>
                <a:gd name="T49" fmla="*/ 369 h 1259"/>
                <a:gd name="T50" fmla="*/ 501 w 949"/>
                <a:gd name="T51" fmla="*/ 434 h 1259"/>
                <a:gd name="T52" fmla="*/ 475 w 949"/>
                <a:gd name="T53" fmla="*/ 456 h 1259"/>
                <a:gd name="T54" fmla="*/ 386 w 949"/>
                <a:gd name="T55" fmla="*/ 398 h 1259"/>
                <a:gd name="T56" fmla="*/ 311 w 949"/>
                <a:gd name="T57" fmla="*/ 367 h 1259"/>
                <a:gd name="T58" fmla="*/ 260 w 949"/>
                <a:gd name="T59" fmla="*/ 415 h 1259"/>
                <a:gd name="T60" fmla="*/ 294 w 949"/>
                <a:gd name="T61" fmla="*/ 526 h 1259"/>
                <a:gd name="T62" fmla="*/ 333 w 949"/>
                <a:gd name="T63" fmla="*/ 596 h 1259"/>
                <a:gd name="T64" fmla="*/ 333 w 949"/>
                <a:gd name="T65" fmla="*/ 632 h 1259"/>
                <a:gd name="T66" fmla="*/ 303 w 949"/>
                <a:gd name="T67" fmla="*/ 663 h 1259"/>
                <a:gd name="T68" fmla="*/ 236 w 949"/>
                <a:gd name="T69" fmla="*/ 684 h 1259"/>
                <a:gd name="T70" fmla="*/ 205 w 949"/>
                <a:gd name="T71" fmla="*/ 637 h 1259"/>
                <a:gd name="T72" fmla="*/ 198 w 949"/>
                <a:gd name="T73" fmla="*/ 529 h 1259"/>
                <a:gd name="T74" fmla="*/ 156 w 949"/>
                <a:gd name="T75" fmla="*/ 538 h 1259"/>
                <a:gd name="T76" fmla="*/ 138 w 949"/>
                <a:gd name="T77" fmla="*/ 648 h 1259"/>
                <a:gd name="T78" fmla="*/ 149 w 949"/>
                <a:gd name="T79" fmla="*/ 797 h 1259"/>
                <a:gd name="T80" fmla="*/ 99 w 949"/>
                <a:gd name="T81" fmla="*/ 879 h 1259"/>
                <a:gd name="T82" fmla="*/ 51 w 949"/>
                <a:gd name="T83" fmla="*/ 834 h 1259"/>
                <a:gd name="T84" fmla="*/ 17 w 949"/>
                <a:gd name="T85" fmla="*/ 731 h 1259"/>
                <a:gd name="T86" fmla="*/ 0 w 949"/>
                <a:gd name="T87" fmla="*/ 832 h 1259"/>
                <a:gd name="T88" fmla="*/ 25 w 949"/>
                <a:gd name="T89" fmla="*/ 935 h 1259"/>
                <a:gd name="T90" fmla="*/ 82 w 949"/>
                <a:gd name="T91" fmla="*/ 1053 h 1259"/>
                <a:gd name="T92" fmla="*/ 120 w 949"/>
                <a:gd name="T93" fmla="*/ 1141 h 1259"/>
                <a:gd name="T94" fmla="*/ 147 w 949"/>
                <a:gd name="T95" fmla="*/ 1247 h 1259"/>
                <a:gd name="T96" fmla="*/ 229 w 949"/>
                <a:gd name="T97" fmla="*/ 1259 h 1259"/>
                <a:gd name="T98" fmla="*/ 313 w 949"/>
                <a:gd name="T99" fmla="*/ 1235 h 1259"/>
                <a:gd name="T100" fmla="*/ 381 w 949"/>
                <a:gd name="T101" fmla="*/ 1175 h 1259"/>
                <a:gd name="T102" fmla="*/ 441 w 949"/>
                <a:gd name="T103" fmla="*/ 1166 h 1259"/>
                <a:gd name="T104" fmla="*/ 542 w 949"/>
                <a:gd name="T105" fmla="*/ 1159 h 1259"/>
                <a:gd name="T106" fmla="*/ 602 w 949"/>
                <a:gd name="T107" fmla="*/ 1106 h 1259"/>
                <a:gd name="T108" fmla="*/ 712 w 949"/>
                <a:gd name="T109" fmla="*/ 1149 h 1259"/>
                <a:gd name="T110" fmla="*/ 836 w 949"/>
                <a:gd name="T111" fmla="*/ 1127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9"/>
                <a:gd name="T169" fmla="*/ 0 h 1259"/>
                <a:gd name="T170" fmla="*/ 949 w 949"/>
                <a:gd name="T171" fmla="*/ 1259 h 1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9" h="1259">
                  <a:moveTo>
                    <a:pt x="879" y="1105"/>
                  </a:moveTo>
                  <a:lnTo>
                    <a:pt x="910" y="1064"/>
                  </a:lnTo>
                  <a:lnTo>
                    <a:pt x="932" y="976"/>
                  </a:lnTo>
                  <a:lnTo>
                    <a:pt x="943" y="896"/>
                  </a:lnTo>
                  <a:lnTo>
                    <a:pt x="949" y="826"/>
                  </a:lnTo>
                  <a:lnTo>
                    <a:pt x="934" y="793"/>
                  </a:lnTo>
                  <a:lnTo>
                    <a:pt x="883" y="745"/>
                  </a:lnTo>
                  <a:lnTo>
                    <a:pt x="895" y="697"/>
                  </a:lnTo>
                  <a:lnTo>
                    <a:pt x="917" y="637"/>
                  </a:lnTo>
                  <a:lnTo>
                    <a:pt x="931" y="603"/>
                  </a:lnTo>
                  <a:lnTo>
                    <a:pt x="941" y="552"/>
                  </a:lnTo>
                  <a:lnTo>
                    <a:pt x="944" y="494"/>
                  </a:lnTo>
                  <a:lnTo>
                    <a:pt x="932" y="427"/>
                  </a:lnTo>
                  <a:lnTo>
                    <a:pt x="891" y="483"/>
                  </a:lnTo>
                  <a:lnTo>
                    <a:pt x="843" y="576"/>
                  </a:lnTo>
                  <a:lnTo>
                    <a:pt x="818" y="583"/>
                  </a:lnTo>
                  <a:lnTo>
                    <a:pt x="836" y="418"/>
                  </a:lnTo>
                  <a:lnTo>
                    <a:pt x="867" y="256"/>
                  </a:lnTo>
                  <a:lnTo>
                    <a:pt x="913" y="146"/>
                  </a:lnTo>
                  <a:lnTo>
                    <a:pt x="888" y="148"/>
                  </a:lnTo>
                  <a:lnTo>
                    <a:pt x="850" y="165"/>
                  </a:lnTo>
                  <a:lnTo>
                    <a:pt x="821" y="199"/>
                  </a:lnTo>
                  <a:lnTo>
                    <a:pt x="787" y="249"/>
                  </a:lnTo>
                  <a:lnTo>
                    <a:pt x="794" y="191"/>
                  </a:lnTo>
                  <a:lnTo>
                    <a:pt x="792" y="148"/>
                  </a:lnTo>
                  <a:lnTo>
                    <a:pt x="782" y="112"/>
                  </a:lnTo>
                  <a:lnTo>
                    <a:pt x="768" y="76"/>
                  </a:lnTo>
                  <a:lnTo>
                    <a:pt x="724" y="4"/>
                  </a:lnTo>
                  <a:lnTo>
                    <a:pt x="703" y="66"/>
                  </a:lnTo>
                  <a:lnTo>
                    <a:pt x="686" y="105"/>
                  </a:lnTo>
                  <a:lnTo>
                    <a:pt x="677" y="131"/>
                  </a:lnTo>
                  <a:lnTo>
                    <a:pt x="665" y="163"/>
                  </a:lnTo>
                  <a:lnTo>
                    <a:pt x="640" y="214"/>
                  </a:lnTo>
                  <a:lnTo>
                    <a:pt x="614" y="240"/>
                  </a:lnTo>
                  <a:lnTo>
                    <a:pt x="588" y="249"/>
                  </a:lnTo>
                  <a:lnTo>
                    <a:pt x="546" y="237"/>
                  </a:lnTo>
                  <a:lnTo>
                    <a:pt x="518" y="221"/>
                  </a:lnTo>
                  <a:lnTo>
                    <a:pt x="493" y="204"/>
                  </a:lnTo>
                  <a:lnTo>
                    <a:pt x="470" y="173"/>
                  </a:lnTo>
                  <a:lnTo>
                    <a:pt x="453" y="134"/>
                  </a:lnTo>
                  <a:lnTo>
                    <a:pt x="440" y="101"/>
                  </a:lnTo>
                  <a:lnTo>
                    <a:pt x="431" y="69"/>
                  </a:lnTo>
                  <a:lnTo>
                    <a:pt x="421" y="38"/>
                  </a:lnTo>
                  <a:lnTo>
                    <a:pt x="410" y="0"/>
                  </a:lnTo>
                  <a:lnTo>
                    <a:pt x="400" y="69"/>
                  </a:lnTo>
                  <a:lnTo>
                    <a:pt x="393" y="117"/>
                  </a:lnTo>
                  <a:lnTo>
                    <a:pt x="388" y="179"/>
                  </a:lnTo>
                  <a:lnTo>
                    <a:pt x="392" y="249"/>
                  </a:lnTo>
                  <a:lnTo>
                    <a:pt x="414" y="319"/>
                  </a:lnTo>
                  <a:lnTo>
                    <a:pt x="443" y="369"/>
                  </a:lnTo>
                  <a:lnTo>
                    <a:pt x="482" y="398"/>
                  </a:lnTo>
                  <a:lnTo>
                    <a:pt x="501" y="434"/>
                  </a:lnTo>
                  <a:lnTo>
                    <a:pt x="529" y="494"/>
                  </a:lnTo>
                  <a:lnTo>
                    <a:pt x="475" y="456"/>
                  </a:lnTo>
                  <a:lnTo>
                    <a:pt x="421" y="418"/>
                  </a:lnTo>
                  <a:lnTo>
                    <a:pt x="386" y="398"/>
                  </a:lnTo>
                  <a:lnTo>
                    <a:pt x="344" y="379"/>
                  </a:lnTo>
                  <a:lnTo>
                    <a:pt x="311" y="367"/>
                  </a:lnTo>
                  <a:lnTo>
                    <a:pt x="251" y="350"/>
                  </a:lnTo>
                  <a:lnTo>
                    <a:pt x="260" y="415"/>
                  </a:lnTo>
                  <a:lnTo>
                    <a:pt x="270" y="466"/>
                  </a:lnTo>
                  <a:lnTo>
                    <a:pt x="294" y="526"/>
                  </a:lnTo>
                  <a:lnTo>
                    <a:pt x="315" y="559"/>
                  </a:lnTo>
                  <a:lnTo>
                    <a:pt x="333" y="596"/>
                  </a:lnTo>
                  <a:lnTo>
                    <a:pt x="339" y="610"/>
                  </a:lnTo>
                  <a:lnTo>
                    <a:pt x="333" y="632"/>
                  </a:lnTo>
                  <a:lnTo>
                    <a:pt x="327" y="648"/>
                  </a:lnTo>
                  <a:lnTo>
                    <a:pt x="303" y="663"/>
                  </a:lnTo>
                  <a:lnTo>
                    <a:pt x="272" y="677"/>
                  </a:lnTo>
                  <a:lnTo>
                    <a:pt x="236" y="684"/>
                  </a:lnTo>
                  <a:lnTo>
                    <a:pt x="214" y="668"/>
                  </a:lnTo>
                  <a:lnTo>
                    <a:pt x="205" y="637"/>
                  </a:lnTo>
                  <a:lnTo>
                    <a:pt x="197" y="581"/>
                  </a:lnTo>
                  <a:lnTo>
                    <a:pt x="198" y="529"/>
                  </a:lnTo>
                  <a:lnTo>
                    <a:pt x="181" y="483"/>
                  </a:lnTo>
                  <a:lnTo>
                    <a:pt x="156" y="538"/>
                  </a:lnTo>
                  <a:lnTo>
                    <a:pt x="140" y="588"/>
                  </a:lnTo>
                  <a:lnTo>
                    <a:pt x="138" y="648"/>
                  </a:lnTo>
                  <a:lnTo>
                    <a:pt x="149" y="704"/>
                  </a:lnTo>
                  <a:lnTo>
                    <a:pt x="149" y="797"/>
                  </a:lnTo>
                  <a:lnTo>
                    <a:pt x="132" y="882"/>
                  </a:lnTo>
                  <a:lnTo>
                    <a:pt x="99" y="879"/>
                  </a:lnTo>
                  <a:lnTo>
                    <a:pt x="72" y="863"/>
                  </a:lnTo>
                  <a:lnTo>
                    <a:pt x="51" y="834"/>
                  </a:lnTo>
                  <a:lnTo>
                    <a:pt x="32" y="793"/>
                  </a:lnTo>
                  <a:lnTo>
                    <a:pt x="17" y="731"/>
                  </a:lnTo>
                  <a:lnTo>
                    <a:pt x="2" y="779"/>
                  </a:lnTo>
                  <a:lnTo>
                    <a:pt x="0" y="832"/>
                  </a:lnTo>
                  <a:lnTo>
                    <a:pt x="8" y="899"/>
                  </a:lnTo>
                  <a:lnTo>
                    <a:pt x="25" y="935"/>
                  </a:lnTo>
                  <a:lnTo>
                    <a:pt x="46" y="990"/>
                  </a:lnTo>
                  <a:lnTo>
                    <a:pt x="82" y="1053"/>
                  </a:lnTo>
                  <a:lnTo>
                    <a:pt x="111" y="1093"/>
                  </a:lnTo>
                  <a:lnTo>
                    <a:pt x="120" y="1141"/>
                  </a:lnTo>
                  <a:lnTo>
                    <a:pt x="113" y="1226"/>
                  </a:lnTo>
                  <a:lnTo>
                    <a:pt x="147" y="1247"/>
                  </a:lnTo>
                  <a:lnTo>
                    <a:pt x="186" y="1259"/>
                  </a:lnTo>
                  <a:lnTo>
                    <a:pt x="229" y="1259"/>
                  </a:lnTo>
                  <a:lnTo>
                    <a:pt x="272" y="1252"/>
                  </a:lnTo>
                  <a:lnTo>
                    <a:pt x="313" y="1235"/>
                  </a:lnTo>
                  <a:lnTo>
                    <a:pt x="345" y="1214"/>
                  </a:lnTo>
                  <a:lnTo>
                    <a:pt x="381" y="1175"/>
                  </a:lnTo>
                  <a:lnTo>
                    <a:pt x="402" y="1141"/>
                  </a:lnTo>
                  <a:lnTo>
                    <a:pt x="441" y="1166"/>
                  </a:lnTo>
                  <a:lnTo>
                    <a:pt x="498" y="1170"/>
                  </a:lnTo>
                  <a:lnTo>
                    <a:pt x="542" y="1159"/>
                  </a:lnTo>
                  <a:lnTo>
                    <a:pt x="573" y="1139"/>
                  </a:lnTo>
                  <a:lnTo>
                    <a:pt x="602" y="1106"/>
                  </a:lnTo>
                  <a:lnTo>
                    <a:pt x="648" y="1141"/>
                  </a:lnTo>
                  <a:lnTo>
                    <a:pt x="712" y="1149"/>
                  </a:lnTo>
                  <a:lnTo>
                    <a:pt x="778" y="1141"/>
                  </a:lnTo>
                  <a:lnTo>
                    <a:pt x="836" y="1127"/>
                  </a:lnTo>
                  <a:lnTo>
                    <a:pt x="879" y="1105"/>
                  </a:lnTo>
                  <a:close/>
                </a:path>
              </a:pathLst>
            </a:custGeom>
            <a:gradFill rotWithShape="0">
              <a:gsLst>
                <a:gs pos="0">
                  <a:schemeClr val="tx2"/>
                </a:gs>
                <a:gs pos="100000">
                  <a:srgbClr val="F20202"/>
                </a:gs>
              </a:gsLst>
              <a:lin ang="2700000" scaled="1"/>
            </a:gradFill>
            <a:ln w="9525">
              <a:noFill/>
              <a:round/>
              <a:headEnd/>
              <a:tailEnd/>
            </a:ln>
          </p:spPr>
          <p:txBody>
            <a:bodyPr/>
            <a:lstStyle/>
            <a:p>
              <a:endParaRPr lang="en-GB"/>
            </a:p>
          </p:txBody>
        </p:sp>
        <p:sp>
          <p:nvSpPr>
            <p:cNvPr id="44059" name="Freeform 93"/>
            <p:cNvSpPr>
              <a:spLocks/>
            </p:cNvSpPr>
            <p:nvPr/>
          </p:nvSpPr>
          <p:spPr bwMode="auto">
            <a:xfrm>
              <a:off x="2844" y="3347"/>
              <a:ext cx="575" cy="762"/>
            </a:xfrm>
            <a:custGeom>
              <a:avLst/>
              <a:gdLst>
                <a:gd name="T0" fmla="*/ 551 w 575"/>
                <a:gd name="T1" fmla="*/ 642 h 762"/>
                <a:gd name="T2" fmla="*/ 573 w 575"/>
                <a:gd name="T3" fmla="*/ 544 h 762"/>
                <a:gd name="T4" fmla="*/ 564 w 575"/>
                <a:gd name="T5" fmla="*/ 478 h 762"/>
                <a:gd name="T6" fmla="*/ 542 w 575"/>
                <a:gd name="T7" fmla="*/ 423 h 762"/>
                <a:gd name="T8" fmla="*/ 563 w 575"/>
                <a:gd name="T9" fmla="*/ 363 h 762"/>
                <a:gd name="T10" fmla="*/ 573 w 575"/>
                <a:gd name="T11" fmla="*/ 298 h 762"/>
                <a:gd name="T12" fmla="*/ 540 w 575"/>
                <a:gd name="T13" fmla="*/ 294 h 762"/>
                <a:gd name="T14" fmla="*/ 496 w 575"/>
                <a:gd name="T15" fmla="*/ 353 h 762"/>
                <a:gd name="T16" fmla="*/ 527 w 575"/>
                <a:gd name="T17" fmla="*/ 154 h 762"/>
                <a:gd name="T18" fmla="*/ 539 w 575"/>
                <a:gd name="T19" fmla="*/ 91 h 762"/>
                <a:gd name="T20" fmla="*/ 496 w 575"/>
                <a:gd name="T21" fmla="*/ 118 h 762"/>
                <a:gd name="T22" fmla="*/ 481 w 575"/>
                <a:gd name="T23" fmla="*/ 113 h 762"/>
                <a:gd name="T24" fmla="*/ 474 w 575"/>
                <a:gd name="T25" fmla="*/ 67 h 762"/>
                <a:gd name="T26" fmla="*/ 438 w 575"/>
                <a:gd name="T27" fmla="*/ 2 h 762"/>
                <a:gd name="T28" fmla="*/ 416 w 575"/>
                <a:gd name="T29" fmla="*/ 62 h 762"/>
                <a:gd name="T30" fmla="*/ 402 w 575"/>
                <a:gd name="T31" fmla="*/ 97 h 762"/>
                <a:gd name="T32" fmla="*/ 373 w 575"/>
                <a:gd name="T33" fmla="*/ 142 h 762"/>
                <a:gd name="T34" fmla="*/ 330 w 575"/>
                <a:gd name="T35" fmla="*/ 140 h 762"/>
                <a:gd name="T36" fmla="*/ 297 w 575"/>
                <a:gd name="T37" fmla="*/ 120 h 762"/>
                <a:gd name="T38" fmla="*/ 274 w 575"/>
                <a:gd name="T39" fmla="*/ 80 h 762"/>
                <a:gd name="T40" fmla="*/ 260 w 575"/>
                <a:gd name="T41" fmla="*/ 43 h 762"/>
                <a:gd name="T42" fmla="*/ 246 w 575"/>
                <a:gd name="T43" fmla="*/ 0 h 762"/>
                <a:gd name="T44" fmla="*/ 238 w 575"/>
                <a:gd name="T45" fmla="*/ 70 h 762"/>
                <a:gd name="T46" fmla="*/ 238 w 575"/>
                <a:gd name="T47" fmla="*/ 147 h 762"/>
                <a:gd name="T48" fmla="*/ 268 w 575"/>
                <a:gd name="T49" fmla="*/ 222 h 762"/>
                <a:gd name="T50" fmla="*/ 301 w 575"/>
                <a:gd name="T51" fmla="*/ 262 h 762"/>
                <a:gd name="T52" fmla="*/ 287 w 575"/>
                <a:gd name="T53" fmla="*/ 274 h 762"/>
                <a:gd name="T54" fmla="*/ 234 w 575"/>
                <a:gd name="T55" fmla="*/ 240 h 762"/>
                <a:gd name="T56" fmla="*/ 188 w 575"/>
                <a:gd name="T57" fmla="*/ 219 h 762"/>
                <a:gd name="T58" fmla="*/ 155 w 575"/>
                <a:gd name="T59" fmla="*/ 250 h 762"/>
                <a:gd name="T60" fmla="*/ 176 w 575"/>
                <a:gd name="T61" fmla="*/ 318 h 762"/>
                <a:gd name="T62" fmla="*/ 202 w 575"/>
                <a:gd name="T63" fmla="*/ 359 h 762"/>
                <a:gd name="T64" fmla="*/ 200 w 575"/>
                <a:gd name="T65" fmla="*/ 383 h 762"/>
                <a:gd name="T66" fmla="*/ 183 w 575"/>
                <a:gd name="T67" fmla="*/ 400 h 762"/>
                <a:gd name="T68" fmla="*/ 140 w 575"/>
                <a:gd name="T69" fmla="*/ 411 h 762"/>
                <a:gd name="T70" fmla="*/ 123 w 575"/>
                <a:gd name="T71" fmla="*/ 383 h 762"/>
                <a:gd name="T72" fmla="*/ 116 w 575"/>
                <a:gd name="T73" fmla="*/ 322 h 762"/>
                <a:gd name="T74" fmla="*/ 90 w 575"/>
                <a:gd name="T75" fmla="*/ 325 h 762"/>
                <a:gd name="T76" fmla="*/ 80 w 575"/>
                <a:gd name="T77" fmla="*/ 392 h 762"/>
                <a:gd name="T78" fmla="*/ 89 w 575"/>
                <a:gd name="T79" fmla="*/ 479 h 762"/>
                <a:gd name="T80" fmla="*/ 58 w 575"/>
                <a:gd name="T81" fmla="*/ 529 h 762"/>
                <a:gd name="T82" fmla="*/ 27 w 575"/>
                <a:gd name="T83" fmla="*/ 502 h 762"/>
                <a:gd name="T84" fmla="*/ 12 w 575"/>
                <a:gd name="T85" fmla="*/ 443 h 762"/>
                <a:gd name="T86" fmla="*/ 0 w 575"/>
                <a:gd name="T87" fmla="*/ 502 h 762"/>
                <a:gd name="T88" fmla="*/ 12 w 575"/>
                <a:gd name="T89" fmla="*/ 567 h 762"/>
                <a:gd name="T90" fmla="*/ 48 w 575"/>
                <a:gd name="T91" fmla="*/ 637 h 762"/>
                <a:gd name="T92" fmla="*/ 70 w 575"/>
                <a:gd name="T93" fmla="*/ 690 h 762"/>
                <a:gd name="T94" fmla="*/ 87 w 575"/>
                <a:gd name="T95" fmla="*/ 755 h 762"/>
                <a:gd name="T96" fmla="*/ 137 w 575"/>
                <a:gd name="T97" fmla="*/ 762 h 762"/>
                <a:gd name="T98" fmla="*/ 186 w 575"/>
                <a:gd name="T99" fmla="*/ 748 h 762"/>
                <a:gd name="T100" fmla="*/ 229 w 575"/>
                <a:gd name="T101" fmla="*/ 710 h 762"/>
                <a:gd name="T102" fmla="*/ 265 w 575"/>
                <a:gd name="T103" fmla="*/ 704 h 762"/>
                <a:gd name="T104" fmla="*/ 328 w 575"/>
                <a:gd name="T105" fmla="*/ 700 h 762"/>
                <a:gd name="T106" fmla="*/ 362 w 575"/>
                <a:gd name="T107" fmla="*/ 669 h 762"/>
                <a:gd name="T108" fmla="*/ 429 w 575"/>
                <a:gd name="T109" fmla="*/ 695 h 762"/>
                <a:gd name="T110" fmla="*/ 506 w 575"/>
                <a:gd name="T111" fmla="*/ 683 h 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762"/>
                <a:gd name="T170" fmla="*/ 575 w 575"/>
                <a:gd name="T171" fmla="*/ 762 h 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762">
                  <a:moveTo>
                    <a:pt x="534" y="669"/>
                  </a:moveTo>
                  <a:lnTo>
                    <a:pt x="551" y="642"/>
                  </a:lnTo>
                  <a:lnTo>
                    <a:pt x="564" y="592"/>
                  </a:lnTo>
                  <a:lnTo>
                    <a:pt x="573" y="544"/>
                  </a:lnTo>
                  <a:lnTo>
                    <a:pt x="575" y="502"/>
                  </a:lnTo>
                  <a:lnTo>
                    <a:pt x="564" y="478"/>
                  </a:lnTo>
                  <a:lnTo>
                    <a:pt x="535" y="452"/>
                  </a:lnTo>
                  <a:lnTo>
                    <a:pt x="542" y="423"/>
                  </a:lnTo>
                  <a:lnTo>
                    <a:pt x="556" y="389"/>
                  </a:lnTo>
                  <a:lnTo>
                    <a:pt x="563" y="363"/>
                  </a:lnTo>
                  <a:lnTo>
                    <a:pt x="570" y="332"/>
                  </a:lnTo>
                  <a:lnTo>
                    <a:pt x="573" y="298"/>
                  </a:lnTo>
                  <a:lnTo>
                    <a:pt x="566" y="257"/>
                  </a:lnTo>
                  <a:lnTo>
                    <a:pt x="540" y="294"/>
                  </a:lnTo>
                  <a:lnTo>
                    <a:pt x="510" y="346"/>
                  </a:lnTo>
                  <a:lnTo>
                    <a:pt x="496" y="353"/>
                  </a:lnTo>
                  <a:lnTo>
                    <a:pt x="506" y="253"/>
                  </a:lnTo>
                  <a:lnTo>
                    <a:pt x="527" y="154"/>
                  </a:lnTo>
                  <a:lnTo>
                    <a:pt x="551" y="89"/>
                  </a:lnTo>
                  <a:lnTo>
                    <a:pt x="539" y="91"/>
                  </a:lnTo>
                  <a:lnTo>
                    <a:pt x="516" y="99"/>
                  </a:lnTo>
                  <a:lnTo>
                    <a:pt x="496" y="118"/>
                  </a:lnTo>
                  <a:lnTo>
                    <a:pt x="477" y="149"/>
                  </a:lnTo>
                  <a:lnTo>
                    <a:pt x="481" y="113"/>
                  </a:lnTo>
                  <a:lnTo>
                    <a:pt x="481" y="89"/>
                  </a:lnTo>
                  <a:lnTo>
                    <a:pt x="474" y="67"/>
                  </a:lnTo>
                  <a:lnTo>
                    <a:pt x="465" y="46"/>
                  </a:lnTo>
                  <a:lnTo>
                    <a:pt x="438" y="2"/>
                  </a:lnTo>
                  <a:lnTo>
                    <a:pt x="424" y="39"/>
                  </a:lnTo>
                  <a:lnTo>
                    <a:pt x="416" y="62"/>
                  </a:lnTo>
                  <a:lnTo>
                    <a:pt x="409" y="79"/>
                  </a:lnTo>
                  <a:lnTo>
                    <a:pt x="402" y="97"/>
                  </a:lnTo>
                  <a:lnTo>
                    <a:pt x="388" y="127"/>
                  </a:lnTo>
                  <a:lnTo>
                    <a:pt x="373" y="142"/>
                  </a:lnTo>
                  <a:lnTo>
                    <a:pt x="354" y="147"/>
                  </a:lnTo>
                  <a:lnTo>
                    <a:pt x="330" y="140"/>
                  </a:lnTo>
                  <a:lnTo>
                    <a:pt x="316" y="132"/>
                  </a:lnTo>
                  <a:lnTo>
                    <a:pt x="297" y="120"/>
                  </a:lnTo>
                  <a:lnTo>
                    <a:pt x="285" y="103"/>
                  </a:lnTo>
                  <a:lnTo>
                    <a:pt x="274" y="80"/>
                  </a:lnTo>
                  <a:lnTo>
                    <a:pt x="267" y="60"/>
                  </a:lnTo>
                  <a:lnTo>
                    <a:pt x="260" y="43"/>
                  </a:lnTo>
                  <a:lnTo>
                    <a:pt x="255" y="24"/>
                  </a:lnTo>
                  <a:lnTo>
                    <a:pt x="246" y="0"/>
                  </a:lnTo>
                  <a:lnTo>
                    <a:pt x="241" y="39"/>
                  </a:lnTo>
                  <a:lnTo>
                    <a:pt x="238" y="70"/>
                  </a:lnTo>
                  <a:lnTo>
                    <a:pt x="234" y="104"/>
                  </a:lnTo>
                  <a:lnTo>
                    <a:pt x="238" y="147"/>
                  </a:lnTo>
                  <a:lnTo>
                    <a:pt x="251" y="193"/>
                  </a:lnTo>
                  <a:lnTo>
                    <a:pt x="268" y="222"/>
                  </a:lnTo>
                  <a:lnTo>
                    <a:pt x="291" y="238"/>
                  </a:lnTo>
                  <a:lnTo>
                    <a:pt x="301" y="262"/>
                  </a:lnTo>
                  <a:lnTo>
                    <a:pt x="318" y="298"/>
                  </a:lnTo>
                  <a:lnTo>
                    <a:pt x="287" y="274"/>
                  </a:lnTo>
                  <a:lnTo>
                    <a:pt x="255" y="250"/>
                  </a:lnTo>
                  <a:lnTo>
                    <a:pt x="234" y="240"/>
                  </a:lnTo>
                  <a:lnTo>
                    <a:pt x="208" y="229"/>
                  </a:lnTo>
                  <a:lnTo>
                    <a:pt x="188" y="219"/>
                  </a:lnTo>
                  <a:lnTo>
                    <a:pt x="152" y="209"/>
                  </a:lnTo>
                  <a:lnTo>
                    <a:pt x="155" y="250"/>
                  </a:lnTo>
                  <a:lnTo>
                    <a:pt x="159" y="284"/>
                  </a:lnTo>
                  <a:lnTo>
                    <a:pt x="176" y="318"/>
                  </a:lnTo>
                  <a:lnTo>
                    <a:pt x="188" y="337"/>
                  </a:lnTo>
                  <a:lnTo>
                    <a:pt x="202" y="359"/>
                  </a:lnTo>
                  <a:lnTo>
                    <a:pt x="205" y="366"/>
                  </a:lnTo>
                  <a:lnTo>
                    <a:pt x="200" y="383"/>
                  </a:lnTo>
                  <a:lnTo>
                    <a:pt x="197" y="394"/>
                  </a:lnTo>
                  <a:lnTo>
                    <a:pt x="183" y="400"/>
                  </a:lnTo>
                  <a:lnTo>
                    <a:pt x="162" y="409"/>
                  </a:lnTo>
                  <a:lnTo>
                    <a:pt x="140" y="411"/>
                  </a:lnTo>
                  <a:lnTo>
                    <a:pt x="125" y="406"/>
                  </a:lnTo>
                  <a:lnTo>
                    <a:pt x="123" y="383"/>
                  </a:lnTo>
                  <a:lnTo>
                    <a:pt x="116" y="351"/>
                  </a:lnTo>
                  <a:lnTo>
                    <a:pt x="116" y="322"/>
                  </a:lnTo>
                  <a:lnTo>
                    <a:pt x="108" y="293"/>
                  </a:lnTo>
                  <a:lnTo>
                    <a:pt x="90" y="325"/>
                  </a:lnTo>
                  <a:lnTo>
                    <a:pt x="82" y="356"/>
                  </a:lnTo>
                  <a:lnTo>
                    <a:pt x="80" y="392"/>
                  </a:lnTo>
                  <a:lnTo>
                    <a:pt x="87" y="424"/>
                  </a:lnTo>
                  <a:lnTo>
                    <a:pt x="89" y="479"/>
                  </a:lnTo>
                  <a:lnTo>
                    <a:pt x="78" y="532"/>
                  </a:lnTo>
                  <a:lnTo>
                    <a:pt x="58" y="529"/>
                  </a:lnTo>
                  <a:lnTo>
                    <a:pt x="39" y="520"/>
                  </a:lnTo>
                  <a:lnTo>
                    <a:pt x="27" y="502"/>
                  </a:lnTo>
                  <a:lnTo>
                    <a:pt x="17" y="479"/>
                  </a:lnTo>
                  <a:lnTo>
                    <a:pt x="12" y="443"/>
                  </a:lnTo>
                  <a:lnTo>
                    <a:pt x="1" y="471"/>
                  </a:lnTo>
                  <a:lnTo>
                    <a:pt x="0" y="502"/>
                  </a:lnTo>
                  <a:lnTo>
                    <a:pt x="1" y="546"/>
                  </a:lnTo>
                  <a:lnTo>
                    <a:pt x="12" y="567"/>
                  </a:lnTo>
                  <a:lnTo>
                    <a:pt x="24" y="599"/>
                  </a:lnTo>
                  <a:lnTo>
                    <a:pt x="48" y="637"/>
                  </a:lnTo>
                  <a:lnTo>
                    <a:pt x="63" y="661"/>
                  </a:lnTo>
                  <a:lnTo>
                    <a:pt x="70" y="690"/>
                  </a:lnTo>
                  <a:lnTo>
                    <a:pt x="66" y="741"/>
                  </a:lnTo>
                  <a:lnTo>
                    <a:pt x="87" y="755"/>
                  </a:lnTo>
                  <a:lnTo>
                    <a:pt x="113" y="762"/>
                  </a:lnTo>
                  <a:lnTo>
                    <a:pt x="137" y="762"/>
                  </a:lnTo>
                  <a:lnTo>
                    <a:pt x="164" y="758"/>
                  </a:lnTo>
                  <a:lnTo>
                    <a:pt x="186" y="748"/>
                  </a:lnTo>
                  <a:lnTo>
                    <a:pt x="208" y="736"/>
                  </a:lnTo>
                  <a:lnTo>
                    <a:pt x="229" y="710"/>
                  </a:lnTo>
                  <a:lnTo>
                    <a:pt x="243" y="690"/>
                  </a:lnTo>
                  <a:lnTo>
                    <a:pt x="265" y="704"/>
                  </a:lnTo>
                  <a:lnTo>
                    <a:pt x="301" y="707"/>
                  </a:lnTo>
                  <a:lnTo>
                    <a:pt x="328" y="700"/>
                  </a:lnTo>
                  <a:lnTo>
                    <a:pt x="345" y="690"/>
                  </a:lnTo>
                  <a:lnTo>
                    <a:pt x="362" y="669"/>
                  </a:lnTo>
                  <a:lnTo>
                    <a:pt x="392" y="690"/>
                  </a:lnTo>
                  <a:lnTo>
                    <a:pt x="429" y="695"/>
                  </a:lnTo>
                  <a:lnTo>
                    <a:pt x="469" y="692"/>
                  </a:lnTo>
                  <a:lnTo>
                    <a:pt x="506" y="683"/>
                  </a:lnTo>
                  <a:lnTo>
                    <a:pt x="534" y="669"/>
                  </a:lnTo>
                  <a:close/>
                </a:path>
              </a:pathLst>
            </a:custGeom>
            <a:gradFill rotWithShape="0">
              <a:gsLst>
                <a:gs pos="0">
                  <a:srgbClr val="EA3402"/>
                </a:gs>
                <a:gs pos="100000">
                  <a:srgbClr val="FFFF35"/>
                </a:gs>
              </a:gsLst>
              <a:lin ang="18900000" scaled="1"/>
            </a:gradFill>
            <a:ln w="9525">
              <a:noFill/>
              <a:round/>
              <a:headEnd/>
              <a:tailEnd/>
            </a:ln>
          </p:spPr>
          <p:txBody>
            <a:bodyPr/>
            <a:lstStyle/>
            <a:p>
              <a:endParaRPr lang="en-GB"/>
            </a:p>
          </p:txBody>
        </p:sp>
        <p:sp>
          <p:nvSpPr>
            <p:cNvPr id="44060" name="Freeform 94"/>
            <p:cNvSpPr>
              <a:spLocks/>
            </p:cNvSpPr>
            <p:nvPr/>
          </p:nvSpPr>
          <p:spPr bwMode="auto">
            <a:xfrm>
              <a:off x="2970" y="3721"/>
              <a:ext cx="288" cy="380"/>
            </a:xfrm>
            <a:custGeom>
              <a:avLst/>
              <a:gdLst>
                <a:gd name="T0" fmla="*/ 279 w 288"/>
                <a:gd name="T1" fmla="*/ 316 h 380"/>
                <a:gd name="T2" fmla="*/ 288 w 288"/>
                <a:gd name="T3" fmla="*/ 267 h 380"/>
                <a:gd name="T4" fmla="*/ 284 w 288"/>
                <a:gd name="T5" fmla="*/ 238 h 380"/>
                <a:gd name="T6" fmla="*/ 274 w 288"/>
                <a:gd name="T7" fmla="*/ 209 h 380"/>
                <a:gd name="T8" fmla="*/ 283 w 288"/>
                <a:gd name="T9" fmla="*/ 183 h 380"/>
                <a:gd name="T10" fmla="*/ 286 w 288"/>
                <a:gd name="T11" fmla="*/ 150 h 380"/>
                <a:gd name="T12" fmla="*/ 271 w 288"/>
                <a:gd name="T13" fmla="*/ 145 h 380"/>
                <a:gd name="T14" fmla="*/ 248 w 288"/>
                <a:gd name="T15" fmla="*/ 176 h 380"/>
                <a:gd name="T16" fmla="*/ 264 w 288"/>
                <a:gd name="T17" fmla="*/ 77 h 380"/>
                <a:gd name="T18" fmla="*/ 271 w 288"/>
                <a:gd name="T19" fmla="*/ 44 h 380"/>
                <a:gd name="T20" fmla="*/ 248 w 288"/>
                <a:gd name="T21" fmla="*/ 60 h 380"/>
                <a:gd name="T22" fmla="*/ 242 w 288"/>
                <a:gd name="T23" fmla="*/ 58 h 380"/>
                <a:gd name="T24" fmla="*/ 240 w 288"/>
                <a:gd name="T25" fmla="*/ 32 h 380"/>
                <a:gd name="T26" fmla="*/ 221 w 288"/>
                <a:gd name="T27" fmla="*/ 0 h 380"/>
                <a:gd name="T28" fmla="*/ 211 w 288"/>
                <a:gd name="T29" fmla="*/ 30 h 380"/>
                <a:gd name="T30" fmla="*/ 204 w 288"/>
                <a:gd name="T31" fmla="*/ 49 h 380"/>
                <a:gd name="T32" fmla="*/ 189 w 288"/>
                <a:gd name="T33" fmla="*/ 70 h 380"/>
                <a:gd name="T34" fmla="*/ 166 w 288"/>
                <a:gd name="T35" fmla="*/ 72 h 380"/>
                <a:gd name="T36" fmla="*/ 151 w 288"/>
                <a:gd name="T37" fmla="*/ 58 h 380"/>
                <a:gd name="T38" fmla="*/ 137 w 288"/>
                <a:gd name="T39" fmla="*/ 41 h 380"/>
                <a:gd name="T40" fmla="*/ 132 w 288"/>
                <a:gd name="T41" fmla="*/ 20 h 380"/>
                <a:gd name="T42" fmla="*/ 125 w 288"/>
                <a:gd name="T43" fmla="*/ 1 h 380"/>
                <a:gd name="T44" fmla="*/ 122 w 288"/>
                <a:gd name="T45" fmla="*/ 37 h 380"/>
                <a:gd name="T46" fmla="*/ 120 w 288"/>
                <a:gd name="T47" fmla="*/ 73 h 380"/>
                <a:gd name="T48" fmla="*/ 134 w 288"/>
                <a:gd name="T49" fmla="*/ 111 h 380"/>
                <a:gd name="T50" fmla="*/ 153 w 288"/>
                <a:gd name="T51" fmla="*/ 130 h 380"/>
                <a:gd name="T52" fmla="*/ 146 w 288"/>
                <a:gd name="T53" fmla="*/ 137 h 380"/>
                <a:gd name="T54" fmla="*/ 117 w 288"/>
                <a:gd name="T55" fmla="*/ 121 h 380"/>
                <a:gd name="T56" fmla="*/ 96 w 288"/>
                <a:gd name="T57" fmla="*/ 111 h 380"/>
                <a:gd name="T58" fmla="*/ 79 w 288"/>
                <a:gd name="T59" fmla="*/ 123 h 380"/>
                <a:gd name="T60" fmla="*/ 91 w 288"/>
                <a:gd name="T61" fmla="*/ 155 h 380"/>
                <a:gd name="T62" fmla="*/ 103 w 288"/>
                <a:gd name="T63" fmla="*/ 178 h 380"/>
                <a:gd name="T64" fmla="*/ 103 w 288"/>
                <a:gd name="T65" fmla="*/ 190 h 380"/>
                <a:gd name="T66" fmla="*/ 94 w 288"/>
                <a:gd name="T67" fmla="*/ 197 h 380"/>
                <a:gd name="T68" fmla="*/ 72 w 288"/>
                <a:gd name="T69" fmla="*/ 203 h 380"/>
                <a:gd name="T70" fmla="*/ 64 w 288"/>
                <a:gd name="T71" fmla="*/ 190 h 380"/>
                <a:gd name="T72" fmla="*/ 62 w 288"/>
                <a:gd name="T73" fmla="*/ 159 h 380"/>
                <a:gd name="T74" fmla="*/ 48 w 288"/>
                <a:gd name="T75" fmla="*/ 161 h 380"/>
                <a:gd name="T76" fmla="*/ 43 w 288"/>
                <a:gd name="T77" fmla="*/ 193 h 380"/>
                <a:gd name="T78" fmla="*/ 47 w 288"/>
                <a:gd name="T79" fmla="*/ 238 h 380"/>
                <a:gd name="T80" fmla="*/ 29 w 288"/>
                <a:gd name="T81" fmla="*/ 262 h 380"/>
                <a:gd name="T82" fmla="*/ 17 w 288"/>
                <a:gd name="T83" fmla="*/ 250 h 380"/>
                <a:gd name="T84" fmla="*/ 5 w 288"/>
                <a:gd name="T85" fmla="*/ 217 h 380"/>
                <a:gd name="T86" fmla="*/ 0 w 288"/>
                <a:gd name="T87" fmla="*/ 248 h 380"/>
                <a:gd name="T88" fmla="*/ 7 w 288"/>
                <a:gd name="T89" fmla="*/ 280 h 380"/>
                <a:gd name="T90" fmla="*/ 24 w 288"/>
                <a:gd name="T91" fmla="*/ 320 h 380"/>
                <a:gd name="T92" fmla="*/ 35 w 288"/>
                <a:gd name="T93" fmla="*/ 344 h 380"/>
                <a:gd name="T94" fmla="*/ 45 w 288"/>
                <a:gd name="T95" fmla="*/ 376 h 380"/>
                <a:gd name="T96" fmla="*/ 69 w 288"/>
                <a:gd name="T97" fmla="*/ 380 h 380"/>
                <a:gd name="T98" fmla="*/ 96 w 288"/>
                <a:gd name="T99" fmla="*/ 373 h 380"/>
                <a:gd name="T100" fmla="*/ 115 w 288"/>
                <a:gd name="T101" fmla="*/ 356 h 380"/>
                <a:gd name="T102" fmla="*/ 136 w 288"/>
                <a:gd name="T103" fmla="*/ 351 h 380"/>
                <a:gd name="T104" fmla="*/ 166 w 288"/>
                <a:gd name="T105" fmla="*/ 349 h 380"/>
                <a:gd name="T106" fmla="*/ 183 w 288"/>
                <a:gd name="T107" fmla="*/ 332 h 380"/>
                <a:gd name="T108" fmla="*/ 218 w 288"/>
                <a:gd name="T109" fmla="*/ 345 h 380"/>
                <a:gd name="T110" fmla="*/ 255 w 288"/>
                <a:gd name="T111" fmla="*/ 339 h 3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380"/>
                <a:gd name="T170" fmla="*/ 288 w 288"/>
                <a:gd name="T171" fmla="*/ 380 h 3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380">
                  <a:moveTo>
                    <a:pt x="267" y="332"/>
                  </a:moveTo>
                  <a:lnTo>
                    <a:pt x="279" y="316"/>
                  </a:lnTo>
                  <a:lnTo>
                    <a:pt x="286" y="292"/>
                  </a:lnTo>
                  <a:lnTo>
                    <a:pt x="288" y="267"/>
                  </a:lnTo>
                  <a:lnTo>
                    <a:pt x="288" y="248"/>
                  </a:lnTo>
                  <a:lnTo>
                    <a:pt x="284" y="238"/>
                  </a:lnTo>
                  <a:lnTo>
                    <a:pt x="269" y="222"/>
                  </a:lnTo>
                  <a:lnTo>
                    <a:pt x="274" y="209"/>
                  </a:lnTo>
                  <a:lnTo>
                    <a:pt x="279" y="193"/>
                  </a:lnTo>
                  <a:lnTo>
                    <a:pt x="283" y="183"/>
                  </a:lnTo>
                  <a:lnTo>
                    <a:pt x="284" y="166"/>
                  </a:lnTo>
                  <a:lnTo>
                    <a:pt x="286" y="150"/>
                  </a:lnTo>
                  <a:lnTo>
                    <a:pt x="284" y="128"/>
                  </a:lnTo>
                  <a:lnTo>
                    <a:pt x="271" y="145"/>
                  </a:lnTo>
                  <a:lnTo>
                    <a:pt x="255" y="173"/>
                  </a:lnTo>
                  <a:lnTo>
                    <a:pt x="248" y="176"/>
                  </a:lnTo>
                  <a:lnTo>
                    <a:pt x="254" y="128"/>
                  </a:lnTo>
                  <a:lnTo>
                    <a:pt x="264" y="77"/>
                  </a:lnTo>
                  <a:lnTo>
                    <a:pt x="278" y="42"/>
                  </a:lnTo>
                  <a:lnTo>
                    <a:pt x="271" y="44"/>
                  </a:lnTo>
                  <a:lnTo>
                    <a:pt x="257" y="49"/>
                  </a:lnTo>
                  <a:lnTo>
                    <a:pt x="248" y="60"/>
                  </a:lnTo>
                  <a:lnTo>
                    <a:pt x="240" y="73"/>
                  </a:lnTo>
                  <a:lnTo>
                    <a:pt x="242" y="58"/>
                  </a:lnTo>
                  <a:lnTo>
                    <a:pt x="242" y="44"/>
                  </a:lnTo>
                  <a:lnTo>
                    <a:pt x="240" y="32"/>
                  </a:lnTo>
                  <a:lnTo>
                    <a:pt x="236" y="22"/>
                  </a:lnTo>
                  <a:lnTo>
                    <a:pt x="221" y="0"/>
                  </a:lnTo>
                  <a:lnTo>
                    <a:pt x="214" y="20"/>
                  </a:lnTo>
                  <a:lnTo>
                    <a:pt x="211" y="30"/>
                  </a:lnTo>
                  <a:lnTo>
                    <a:pt x="207" y="39"/>
                  </a:lnTo>
                  <a:lnTo>
                    <a:pt x="204" y="49"/>
                  </a:lnTo>
                  <a:lnTo>
                    <a:pt x="194" y="65"/>
                  </a:lnTo>
                  <a:lnTo>
                    <a:pt x="189" y="70"/>
                  </a:lnTo>
                  <a:lnTo>
                    <a:pt x="178" y="73"/>
                  </a:lnTo>
                  <a:lnTo>
                    <a:pt x="166" y="72"/>
                  </a:lnTo>
                  <a:lnTo>
                    <a:pt x="159" y="66"/>
                  </a:lnTo>
                  <a:lnTo>
                    <a:pt x="151" y="58"/>
                  </a:lnTo>
                  <a:lnTo>
                    <a:pt x="144" y="53"/>
                  </a:lnTo>
                  <a:lnTo>
                    <a:pt x="137" y="41"/>
                  </a:lnTo>
                  <a:lnTo>
                    <a:pt x="134" y="30"/>
                  </a:lnTo>
                  <a:lnTo>
                    <a:pt x="132" y="20"/>
                  </a:lnTo>
                  <a:lnTo>
                    <a:pt x="129" y="10"/>
                  </a:lnTo>
                  <a:lnTo>
                    <a:pt x="125" y="1"/>
                  </a:lnTo>
                  <a:lnTo>
                    <a:pt x="124" y="22"/>
                  </a:lnTo>
                  <a:lnTo>
                    <a:pt x="122" y="37"/>
                  </a:lnTo>
                  <a:lnTo>
                    <a:pt x="120" y="51"/>
                  </a:lnTo>
                  <a:lnTo>
                    <a:pt x="120" y="73"/>
                  </a:lnTo>
                  <a:lnTo>
                    <a:pt x="125" y="96"/>
                  </a:lnTo>
                  <a:lnTo>
                    <a:pt x="134" y="111"/>
                  </a:lnTo>
                  <a:lnTo>
                    <a:pt x="147" y="121"/>
                  </a:lnTo>
                  <a:lnTo>
                    <a:pt x="153" y="130"/>
                  </a:lnTo>
                  <a:lnTo>
                    <a:pt x="161" y="149"/>
                  </a:lnTo>
                  <a:lnTo>
                    <a:pt x="146" y="137"/>
                  </a:lnTo>
                  <a:lnTo>
                    <a:pt x="129" y="126"/>
                  </a:lnTo>
                  <a:lnTo>
                    <a:pt x="117" y="121"/>
                  </a:lnTo>
                  <a:lnTo>
                    <a:pt x="108" y="114"/>
                  </a:lnTo>
                  <a:lnTo>
                    <a:pt x="96" y="111"/>
                  </a:lnTo>
                  <a:lnTo>
                    <a:pt x="77" y="108"/>
                  </a:lnTo>
                  <a:lnTo>
                    <a:pt x="79" y="123"/>
                  </a:lnTo>
                  <a:lnTo>
                    <a:pt x="82" y="140"/>
                  </a:lnTo>
                  <a:lnTo>
                    <a:pt x="91" y="155"/>
                  </a:lnTo>
                  <a:lnTo>
                    <a:pt x="96" y="167"/>
                  </a:lnTo>
                  <a:lnTo>
                    <a:pt x="103" y="178"/>
                  </a:lnTo>
                  <a:lnTo>
                    <a:pt x="106" y="181"/>
                  </a:lnTo>
                  <a:lnTo>
                    <a:pt x="103" y="190"/>
                  </a:lnTo>
                  <a:lnTo>
                    <a:pt x="101" y="195"/>
                  </a:lnTo>
                  <a:lnTo>
                    <a:pt x="94" y="197"/>
                  </a:lnTo>
                  <a:lnTo>
                    <a:pt x="84" y="202"/>
                  </a:lnTo>
                  <a:lnTo>
                    <a:pt x="72" y="203"/>
                  </a:lnTo>
                  <a:lnTo>
                    <a:pt x="65" y="198"/>
                  </a:lnTo>
                  <a:lnTo>
                    <a:pt x="64" y="190"/>
                  </a:lnTo>
                  <a:lnTo>
                    <a:pt x="60" y="171"/>
                  </a:lnTo>
                  <a:lnTo>
                    <a:pt x="62" y="159"/>
                  </a:lnTo>
                  <a:lnTo>
                    <a:pt x="55" y="143"/>
                  </a:lnTo>
                  <a:lnTo>
                    <a:pt x="48" y="161"/>
                  </a:lnTo>
                  <a:lnTo>
                    <a:pt x="43" y="176"/>
                  </a:lnTo>
                  <a:lnTo>
                    <a:pt x="43" y="193"/>
                  </a:lnTo>
                  <a:lnTo>
                    <a:pt x="47" y="210"/>
                  </a:lnTo>
                  <a:lnTo>
                    <a:pt x="47" y="238"/>
                  </a:lnTo>
                  <a:lnTo>
                    <a:pt x="40" y="263"/>
                  </a:lnTo>
                  <a:lnTo>
                    <a:pt x="29" y="262"/>
                  </a:lnTo>
                  <a:lnTo>
                    <a:pt x="21" y="258"/>
                  </a:lnTo>
                  <a:lnTo>
                    <a:pt x="17" y="250"/>
                  </a:lnTo>
                  <a:lnTo>
                    <a:pt x="9" y="238"/>
                  </a:lnTo>
                  <a:lnTo>
                    <a:pt x="5" y="217"/>
                  </a:lnTo>
                  <a:lnTo>
                    <a:pt x="2" y="232"/>
                  </a:lnTo>
                  <a:lnTo>
                    <a:pt x="0" y="248"/>
                  </a:lnTo>
                  <a:lnTo>
                    <a:pt x="2" y="270"/>
                  </a:lnTo>
                  <a:lnTo>
                    <a:pt x="7" y="280"/>
                  </a:lnTo>
                  <a:lnTo>
                    <a:pt x="14" y="298"/>
                  </a:lnTo>
                  <a:lnTo>
                    <a:pt x="24" y="320"/>
                  </a:lnTo>
                  <a:lnTo>
                    <a:pt x="33" y="328"/>
                  </a:lnTo>
                  <a:lnTo>
                    <a:pt x="35" y="344"/>
                  </a:lnTo>
                  <a:lnTo>
                    <a:pt x="35" y="369"/>
                  </a:lnTo>
                  <a:lnTo>
                    <a:pt x="45" y="376"/>
                  </a:lnTo>
                  <a:lnTo>
                    <a:pt x="59" y="378"/>
                  </a:lnTo>
                  <a:lnTo>
                    <a:pt x="69" y="380"/>
                  </a:lnTo>
                  <a:lnTo>
                    <a:pt x="82" y="376"/>
                  </a:lnTo>
                  <a:lnTo>
                    <a:pt x="96" y="373"/>
                  </a:lnTo>
                  <a:lnTo>
                    <a:pt x="105" y="364"/>
                  </a:lnTo>
                  <a:lnTo>
                    <a:pt x="115" y="356"/>
                  </a:lnTo>
                  <a:lnTo>
                    <a:pt x="124" y="342"/>
                  </a:lnTo>
                  <a:lnTo>
                    <a:pt x="136" y="351"/>
                  </a:lnTo>
                  <a:lnTo>
                    <a:pt x="149" y="354"/>
                  </a:lnTo>
                  <a:lnTo>
                    <a:pt x="166" y="349"/>
                  </a:lnTo>
                  <a:lnTo>
                    <a:pt x="175" y="342"/>
                  </a:lnTo>
                  <a:lnTo>
                    <a:pt x="183" y="332"/>
                  </a:lnTo>
                  <a:lnTo>
                    <a:pt x="199" y="342"/>
                  </a:lnTo>
                  <a:lnTo>
                    <a:pt x="218" y="345"/>
                  </a:lnTo>
                  <a:lnTo>
                    <a:pt x="238" y="344"/>
                  </a:lnTo>
                  <a:lnTo>
                    <a:pt x="255" y="339"/>
                  </a:lnTo>
                  <a:lnTo>
                    <a:pt x="267" y="332"/>
                  </a:lnTo>
                  <a:close/>
                </a:path>
              </a:pathLst>
            </a:custGeom>
            <a:gradFill rotWithShape="0">
              <a:gsLst>
                <a:gs pos="0">
                  <a:srgbClr val="FFFFA7"/>
                </a:gs>
                <a:gs pos="100000">
                  <a:srgbClr val="FBC605"/>
                </a:gs>
              </a:gsLst>
              <a:lin ang="5400000" scaled="1"/>
            </a:gradFill>
            <a:ln w="9525">
              <a:noFill/>
              <a:round/>
              <a:headEnd/>
              <a:tailEnd/>
            </a:ln>
          </p:spPr>
          <p:txBody>
            <a:bodyPr/>
            <a:lstStyle/>
            <a:p>
              <a:endParaRPr lang="en-GB"/>
            </a:p>
          </p:txBody>
        </p:sp>
      </p:grpSp>
      <p:grpSp>
        <p:nvGrpSpPr>
          <p:cNvPr id="8" name="Group 162"/>
          <p:cNvGrpSpPr>
            <a:grpSpLocks/>
          </p:cNvGrpSpPr>
          <p:nvPr/>
        </p:nvGrpSpPr>
        <p:grpSpPr bwMode="auto">
          <a:xfrm>
            <a:off x="3770313" y="1608138"/>
            <a:ext cx="4692650" cy="4959350"/>
            <a:chOff x="2455" y="813"/>
            <a:chExt cx="2956" cy="3124"/>
          </a:xfrm>
        </p:grpSpPr>
        <p:grpSp>
          <p:nvGrpSpPr>
            <p:cNvPr id="44049" name="Group 80"/>
            <p:cNvGrpSpPr>
              <a:grpSpLocks/>
            </p:cNvGrpSpPr>
            <p:nvPr/>
          </p:nvGrpSpPr>
          <p:grpSpPr bwMode="auto">
            <a:xfrm>
              <a:off x="2455" y="1980"/>
              <a:ext cx="1490" cy="1957"/>
              <a:chOff x="2315" y="2189"/>
              <a:chExt cx="1490" cy="1957"/>
            </a:xfrm>
          </p:grpSpPr>
          <p:sp>
            <p:nvSpPr>
              <p:cNvPr id="44051" name="Freeform 81"/>
              <p:cNvSpPr>
                <a:spLocks/>
              </p:cNvSpPr>
              <p:nvPr/>
            </p:nvSpPr>
            <p:spPr bwMode="auto">
              <a:xfrm>
                <a:off x="2478" y="2189"/>
                <a:ext cx="1327" cy="1857"/>
              </a:xfrm>
              <a:custGeom>
                <a:avLst/>
                <a:gdLst>
                  <a:gd name="T0" fmla="*/ 1315 w 1327"/>
                  <a:gd name="T1" fmla="*/ 1133 h 1857"/>
                  <a:gd name="T2" fmla="*/ 1327 w 1327"/>
                  <a:gd name="T3" fmla="*/ 940 h 1857"/>
                  <a:gd name="T4" fmla="*/ 1312 w 1327"/>
                  <a:gd name="T5" fmla="*/ 825 h 1857"/>
                  <a:gd name="T6" fmla="*/ 1249 w 1327"/>
                  <a:gd name="T7" fmla="*/ 752 h 1857"/>
                  <a:gd name="T8" fmla="*/ 1173 w 1327"/>
                  <a:gd name="T9" fmla="*/ 683 h 1857"/>
                  <a:gd name="T10" fmla="*/ 1134 w 1327"/>
                  <a:gd name="T11" fmla="*/ 599 h 1857"/>
                  <a:gd name="T12" fmla="*/ 1125 w 1327"/>
                  <a:gd name="T13" fmla="*/ 462 h 1857"/>
                  <a:gd name="T14" fmla="*/ 1156 w 1327"/>
                  <a:gd name="T15" fmla="*/ 289 h 1857"/>
                  <a:gd name="T16" fmla="*/ 1168 w 1327"/>
                  <a:gd name="T17" fmla="*/ 142 h 1857"/>
                  <a:gd name="T18" fmla="*/ 1143 w 1327"/>
                  <a:gd name="T19" fmla="*/ 29 h 1857"/>
                  <a:gd name="T20" fmla="*/ 1113 w 1327"/>
                  <a:gd name="T21" fmla="*/ 62 h 1857"/>
                  <a:gd name="T22" fmla="*/ 1089 w 1327"/>
                  <a:gd name="T23" fmla="*/ 168 h 1857"/>
                  <a:gd name="T24" fmla="*/ 1043 w 1327"/>
                  <a:gd name="T25" fmla="*/ 226 h 1857"/>
                  <a:gd name="T26" fmla="*/ 995 w 1327"/>
                  <a:gd name="T27" fmla="*/ 221 h 1857"/>
                  <a:gd name="T28" fmla="*/ 966 w 1327"/>
                  <a:gd name="T29" fmla="*/ 219 h 1857"/>
                  <a:gd name="T30" fmla="*/ 927 w 1327"/>
                  <a:gd name="T31" fmla="*/ 289 h 1857"/>
                  <a:gd name="T32" fmla="*/ 889 w 1327"/>
                  <a:gd name="T33" fmla="*/ 409 h 1857"/>
                  <a:gd name="T34" fmla="*/ 879 w 1327"/>
                  <a:gd name="T35" fmla="*/ 243 h 1857"/>
                  <a:gd name="T36" fmla="*/ 843 w 1327"/>
                  <a:gd name="T37" fmla="*/ 260 h 1857"/>
                  <a:gd name="T38" fmla="*/ 788 w 1327"/>
                  <a:gd name="T39" fmla="*/ 371 h 1857"/>
                  <a:gd name="T40" fmla="*/ 737 w 1327"/>
                  <a:gd name="T41" fmla="*/ 500 h 1857"/>
                  <a:gd name="T42" fmla="*/ 716 w 1327"/>
                  <a:gd name="T43" fmla="*/ 652 h 1857"/>
                  <a:gd name="T44" fmla="*/ 687 w 1327"/>
                  <a:gd name="T45" fmla="*/ 536 h 1857"/>
                  <a:gd name="T46" fmla="*/ 675 w 1327"/>
                  <a:gd name="T47" fmla="*/ 409 h 1857"/>
                  <a:gd name="T48" fmla="*/ 614 w 1327"/>
                  <a:gd name="T49" fmla="*/ 380 h 1857"/>
                  <a:gd name="T50" fmla="*/ 593 w 1327"/>
                  <a:gd name="T51" fmla="*/ 431 h 1857"/>
                  <a:gd name="T52" fmla="*/ 590 w 1327"/>
                  <a:gd name="T53" fmla="*/ 514 h 1857"/>
                  <a:gd name="T54" fmla="*/ 552 w 1327"/>
                  <a:gd name="T55" fmla="*/ 568 h 1857"/>
                  <a:gd name="T56" fmla="*/ 496 w 1327"/>
                  <a:gd name="T57" fmla="*/ 550 h 1857"/>
                  <a:gd name="T58" fmla="*/ 473 w 1327"/>
                  <a:gd name="T59" fmla="*/ 481 h 1857"/>
                  <a:gd name="T60" fmla="*/ 487 w 1327"/>
                  <a:gd name="T61" fmla="*/ 366 h 1857"/>
                  <a:gd name="T62" fmla="*/ 532 w 1327"/>
                  <a:gd name="T63" fmla="*/ 250 h 1857"/>
                  <a:gd name="T64" fmla="*/ 484 w 1327"/>
                  <a:gd name="T65" fmla="*/ 253 h 1857"/>
                  <a:gd name="T66" fmla="*/ 402 w 1327"/>
                  <a:gd name="T67" fmla="*/ 351 h 1857"/>
                  <a:gd name="T68" fmla="*/ 340 w 1327"/>
                  <a:gd name="T69" fmla="*/ 481 h 1857"/>
                  <a:gd name="T70" fmla="*/ 284 w 1327"/>
                  <a:gd name="T71" fmla="*/ 656 h 1857"/>
                  <a:gd name="T72" fmla="*/ 249 w 1327"/>
                  <a:gd name="T73" fmla="*/ 823 h 1857"/>
                  <a:gd name="T74" fmla="*/ 234 w 1327"/>
                  <a:gd name="T75" fmla="*/ 1055 h 1857"/>
                  <a:gd name="T76" fmla="*/ 219 w 1327"/>
                  <a:gd name="T77" fmla="*/ 1222 h 1857"/>
                  <a:gd name="T78" fmla="*/ 186 w 1327"/>
                  <a:gd name="T79" fmla="*/ 1222 h 1857"/>
                  <a:gd name="T80" fmla="*/ 142 w 1327"/>
                  <a:gd name="T81" fmla="*/ 1123 h 1857"/>
                  <a:gd name="T82" fmla="*/ 112 w 1327"/>
                  <a:gd name="T83" fmla="*/ 1258 h 1857"/>
                  <a:gd name="T84" fmla="*/ 66 w 1327"/>
                  <a:gd name="T85" fmla="*/ 1380 h 1857"/>
                  <a:gd name="T86" fmla="*/ 42 w 1327"/>
                  <a:gd name="T87" fmla="*/ 1315 h 1857"/>
                  <a:gd name="T88" fmla="*/ 5 w 1327"/>
                  <a:gd name="T89" fmla="*/ 1465 h 1857"/>
                  <a:gd name="T90" fmla="*/ 6 w 1327"/>
                  <a:gd name="T91" fmla="*/ 1599 h 1857"/>
                  <a:gd name="T92" fmla="*/ 17 w 1327"/>
                  <a:gd name="T93" fmla="*/ 1743 h 1857"/>
                  <a:gd name="T94" fmla="*/ 75 w 1327"/>
                  <a:gd name="T95" fmla="*/ 1856 h 1857"/>
                  <a:gd name="T96" fmla="*/ 188 w 1327"/>
                  <a:gd name="T97" fmla="*/ 1832 h 1857"/>
                  <a:gd name="T98" fmla="*/ 282 w 1327"/>
                  <a:gd name="T99" fmla="*/ 1774 h 1857"/>
                  <a:gd name="T100" fmla="*/ 376 w 1327"/>
                  <a:gd name="T101" fmla="*/ 1736 h 1857"/>
                  <a:gd name="T102" fmla="*/ 499 w 1327"/>
                  <a:gd name="T103" fmla="*/ 1616 h 1857"/>
                  <a:gd name="T104" fmla="*/ 651 w 1327"/>
                  <a:gd name="T105" fmla="*/ 1570 h 1857"/>
                  <a:gd name="T106" fmla="*/ 1081 w 1327"/>
                  <a:gd name="T107" fmla="*/ 1441 h 18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7"/>
                  <a:gd name="T163" fmla="*/ 0 h 1857"/>
                  <a:gd name="T164" fmla="*/ 1327 w 1327"/>
                  <a:gd name="T165" fmla="*/ 1857 h 18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7" h="1857">
                    <a:moveTo>
                      <a:pt x="1269" y="1330"/>
                    </a:moveTo>
                    <a:lnTo>
                      <a:pt x="1290" y="1270"/>
                    </a:lnTo>
                    <a:lnTo>
                      <a:pt x="1305" y="1198"/>
                    </a:lnTo>
                    <a:lnTo>
                      <a:pt x="1315" y="1133"/>
                    </a:lnTo>
                    <a:lnTo>
                      <a:pt x="1322" y="1079"/>
                    </a:lnTo>
                    <a:lnTo>
                      <a:pt x="1327" y="1027"/>
                    </a:lnTo>
                    <a:lnTo>
                      <a:pt x="1327" y="981"/>
                    </a:lnTo>
                    <a:lnTo>
                      <a:pt x="1327" y="940"/>
                    </a:lnTo>
                    <a:lnTo>
                      <a:pt x="1326" y="909"/>
                    </a:lnTo>
                    <a:lnTo>
                      <a:pt x="1326" y="880"/>
                    </a:lnTo>
                    <a:lnTo>
                      <a:pt x="1319" y="851"/>
                    </a:lnTo>
                    <a:lnTo>
                      <a:pt x="1312" y="825"/>
                    </a:lnTo>
                    <a:lnTo>
                      <a:pt x="1298" y="799"/>
                    </a:lnTo>
                    <a:lnTo>
                      <a:pt x="1286" y="777"/>
                    </a:lnTo>
                    <a:lnTo>
                      <a:pt x="1269" y="765"/>
                    </a:lnTo>
                    <a:lnTo>
                      <a:pt x="1249" y="752"/>
                    </a:lnTo>
                    <a:lnTo>
                      <a:pt x="1230" y="743"/>
                    </a:lnTo>
                    <a:lnTo>
                      <a:pt x="1209" y="721"/>
                    </a:lnTo>
                    <a:lnTo>
                      <a:pt x="1185" y="697"/>
                    </a:lnTo>
                    <a:lnTo>
                      <a:pt x="1173" y="683"/>
                    </a:lnTo>
                    <a:lnTo>
                      <a:pt x="1161" y="675"/>
                    </a:lnTo>
                    <a:lnTo>
                      <a:pt x="1149" y="651"/>
                    </a:lnTo>
                    <a:lnTo>
                      <a:pt x="1141" y="630"/>
                    </a:lnTo>
                    <a:lnTo>
                      <a:pt x="1134" y="599"/>
                    </a:lnTo>
                    <a:lnTo>
                      <a:pt x="1127" y="574"/>
                    </a:lnTo>
                    <a:lnTo>
                      <a:pt x="1124" y="536"/>
                    </a:lnTo>
                    <a:lnTo>
                      <a:pt x="1122" y="507"/>
                    </a:lnTo>
                    <a:lnTo>
                      <a:pt x="1125" y="462"/>
                    </a:lnTo>
                    <a:lnTo>
                      <a:pt x="1132" y="419"/>
                    </a:lnTo>
                    <a:lnTo>
                      <a:pt x="1139" y="378"/>
                    </a:lnTo>
                    <a:lnTo>
                      <a:pt x="1146" y="334"/>
                    </a:lnTo>
                    <a:lnTo>
                      <a:pt x="1156" y="289"/>
                    </a:lnTo>
                    <a:lnTo>
                      <a:pt x="1163" y="253"/>
                    </a:lnTo>
                    <a:lnTo>
                      <a:pt x="1170" y="202"/>
                    </a:lnTo>
                    <a:lnTo>
                      <a:pt x="1170" y="173"/>
                    </a:lnTo>
                    <a:lnTo>
                      <a:pt x="1168" y="142"/>
                    </a:lnTo>
                    <a:lnTo>
                      <a:pt x="1166" y="101"/>
                    </a:lnTo>
                    <a:lnTo>
                      <a:pt x="1160" y="75"/>
                    </a:lnTo>
                    <a:lnTo>
                      <a:pt x="1153" y="53"/>
                    </a:lnTo>
                    <a:lnTo>
                      <a:pt x="1143" y="29"/>
                    </a:lnTo>
                    <a:lnTo>
                      <a:pt x="1129" y="5"/>
                    </a:lnTo>
                    <a:lnTo>
                      <a:pt x="1119" y="0"/>
                    </a:lnTo>
                    <a:lnTo>
                      <a:pt x="1115" y="34"/>
                    </a:lnTo>
                    <a:lnTo>
                      <a:pt x="1113" y="62"/>
                    </a:lnTo>
                    <a:lnTo>
                      <a:pt x="1110" y="92"/>
                    </a:lnTo>
                    <a:lnTo>
                      <a:pt x="1105" y="118"/>
                    </a:lnTo>
                    <a:lnTo>
                      <a:pt x="1096" y="146"/>
                    </a:lnTo>
                    <a:lnTo>
                      <a:pt x="1089" y="168"/>
                    </a:lnTo>
                    <a:lnTo>
                      <a:pt x="1077" y="192"/>
                    </a:lnTo>
                    <a:lnTo>
                      <a:pt x="1067" y="205"/>
                    </a:lnTo>
                    <a:lnTo>
                      <a:pt x="1055" y="214"/>
                    </a:lnTo>
                    <a:lnTo>
                      <a:pt x="1043" y="226"/>
                    </a:lnTo>
                    <a:lnTo>
                      <a:pt x="1030" y="235"/>
                    </a:lnTo>
                    <a:lnTo>
                      <a:pt x="1016" y="238"/>
                    </a:lnTo>
                    <a:lnTo>
                      <a:pt x="1004" y="235"/>
                    </a:lnTo>
                    <a:lnTo>
                      <a:pt x="995" y="221"/>
                    </a:lnTo>
                    <a:lnTo>
                      <a:pt x="990" y="207"/>
                    </a:lnTo>
                    <a:lnTo>
                      <a:pt x="992" y="183"/>
                    </a:lnTo>
                    <a:lnTo>
                      <a:pt x="978" y="197"/>
                    </a:lnTo>
                    <a:lnTo>
                      <a:pt x="966" y="219"/>
                    </a:lnTo>
                    <a:lnTo>
                      <a:pt x="951" y="241"/>
                    </a:lnTo>
                    <a:lnTo>
                      <a:pt x="942" y="262"/>
                    </a:lnTo>
                    <a:lnTo>
                      <a:pt x="932" y="277"/>
                    </a:lnTo>
                    <a:lnTo>
                      <a:pt x="927" y="289"/>
                    </a:lnTo>
                    <a:lnTo>
                      <a:pt x="918" y="315"/>
                    </a:lnTo>
                    <a:lnTo>
                      <a:pt x="910" y="341"/>
                    </a:lnTo>
                    <a:lnTo>
                      <a:pt x="900" y="371"/>
                    </a:lnTo>
                    <a:lnTo>
                      <a:pt x="889" y="409"/>
                    </a:lnTo>
                    <a:lnTo>
                      <a:pt x="889" y="361"/>
                    </a:lnTo>
                    <a:lnTo>
                      <a:pt x="891" y="310"/>
                    </a:lnTo>
                    <a:lnTo>
                      <a:pt x="882" y="264"/>
                    </a:lnTo>
                    <a:lnTo>
                      <a:pt x="879" y="243"/>
                    </a:lnTo>
                    <a:lnTo>
                      <a:pt x="869" y="202"/>
                    </a:lnTo>
                    <a:lnTo>
                      <a:pt x="850" y="175"/>
                    </a:lnTo>
                    <a:lnTo>
                      <a:pt x="850" y="226"/>
                    </a:lnTo>
                    <a:lnTo>
                      <a:pt x="843" y="260"/>
                    </a:lnTo>
                    <a:lnTo>
                      <a:pt x="829" y="293"/>
                    </a:lnTo>
                    <a:lnTo>
                      <a:pt x="816" y="317"/>
                    </a:lnTo>
                    <a:lnTo>
                      <a:pt x="800" y="344"/>
                    </a:lnTo>
                    <a:lnTo>
                      <a:pt x="788" y="371"/>
                    </a:lnTo>
                    <a:lnTo>
                      <a:pt x="775" y="404"/>
                    </a:lnTo>
                    <a:lnTo>
                      <a:pt x="763" y="425"/>
                    </a:lnTo>
                    <a:lnTo>
                      <a:pt x="749" y="464"/>
                    </a:lnTo>
                    <a:lnTo>
                      <a:pt x="737" y="500"/>
                    </a:lnTo>
                    <a:lnTo>
                      <a:pt x="730" y="538"/>
                    </a:lnTo>
                    <a:lnTo>
                      <a:pt x="722" y="582"/>
                    </a:lnTo>
                    <a:lnTo>
                      <a:pt x="720" y="611"/>
                    </a:lnTo>
                    <a:lnTo>
                      <a:pt x="716" y="652"/>
                    </a:lnTo>
                    <a:lnTo>
                      <a:pt x="704" y="620"/>
                    </a:lnTo>
                    <a:lnTo>
                      <a:pt x="694" y="601"/>
                    </a:lnTo>
                    <a:lnTo>
                      <a:pt x="689" y="572"/>
                    </a:lnTo>
                    <a:lnTo>
                      <a:pt x="687" y="536"/>
                    </a:lnTo>
                    <a:lnTo>
                      <a:pt x="687" y="493"/>
                    </a:lnTo>
                    <a:lnTo>
                      <a:pt x="684" y="464"/>
                    </a:lnTo>
                    <a:lnTo>
                      <a:pt x="682" y="431"/>
                    </a:lnTo>
                    <a:lnTo>
                      <a:pt x="675" y="409"/>
                    </a:lnTo>
                    <a:lnTo>
                      <a:pt x="660" y="390"/>
                    </a:lnTo>
                    <a:lnTo>
                      <a:pt x="646" y="385"/>
                    </a:lnTo>
                    <a:lnTo>
                      <a:pt x="633" y="382"/>
                    </a:lnTo>
                    <a:lnTo>
                      <a:pt x="614" y="380"/>
                    </a:lnTo>
                    <a:lnTo>
                      <a:pt x="598" y="382"/>
                    </a:lnTo>
                    <a:lnTo>
                      <a:pt x="574" y="406"/>
                    </a:lnTo>
                    <a:lnTo>
                      <a:pt x="586" y="419"/>
                    </a:lnTo>
                    <a:lnTo>
                      <a:pt x="593" y="431"/>
                    </a:lnTo>
                    <a:lnTo>
                      <a:pt x="598" y="454"/>
                    </a:lnTo>
                    <a:lnTo>
                      <a:pt x="598" y="473"/>
                    </a:lnTo>
                    <a:lnTo>
                      <a:pt x="593" y="500"/>
                    </a:lnTo>
                    <a:lnTo>
                      <a:pt x="590" y="514"/>
                    </a:lnTo>
                    <a:lnTo>
                      <a:pt x="585" y="522"/>
                    </a:lnTo>
                    <a:lnTo>
                      <a:pt x="576" y="539"/>
                    </a:lnTo>
                    <a:lnTo>
                      <a:pt x="561" y="560"/>
                    </a:lnTo>
                    <a:lnTo>
                      <a:pt x="552" y="568"/>
                    </a:lnTo>
                    <a:lnTo>
                      <a:pt x="535" y="570"/>
                    </a:lnTo>
                    <a:lnTo>
                      <a:pt x="523" y="568"/>
                    </a:lnTo>
                    <a:lnTo>
                      <a:pt x="508" y="562"/>
                    </a:lnTo>
                    <a:lnTo>
                      <a:pt x="496" y="550"/>
                    </a:lnTo>
                    <a:lnTo>
                      <a:pt x="484" y="541"/>
                    </a:lnTo>
                    <a:lnTo>
                      <a:pt x="479" y="527"/>
                    </a:lnTo>
                    <a:lnTo>
                      <a:pt x="473" y="507"/>
                    </a:lnTo>
                    <a:lnTo>
                      <a:pt x="473" y="481"/>
                    </a:lnTo>
                    <a:lnTo>
                      <a:pt x="470" y="462"/>
                    </a:lnTo>
                    <a:lnTo>
                      <a:pt x="473" y="428"/>
                    </a:lnTo>
                    <a:lnTo>
                      <a:pt x="480" y="397"/>
                    </a:lnTo>
                    <a:lnTo>
                      <a:pt x="487" y="366"/>
                    </a:lnTo>
                    <a:lnTo>
                      <a:pt x="501" y="332"/>
                    </a:lnTo>
                    <a:lnTo>
                      <a:pt x="509" y="303"/>
                    </a:lnTo>
                    <a:lnTo>
                      <a:pt x="520" y="282"/>
                    </a:lnTo>
                    <a:lnTo>
                      <a:pt x="532" y="250"/>
                    </a:lnTo>
                    <a:lnTo>
                      <a:pt x="547" y="221"/>
                    </a:lnTo>
                    <a:lnTo>
                      <a:pt x="528" y="229"/>
                    </a:lnTo>
                    <a:lnTo>
                      <a:pt x="508" y="238"/>
                    </a:lnTo>
                    <a:lnTo>
                      <a:pt x="484" y="253"/>
                    </a:lnTo>
                    <a:lnTo>
                      <a:pt x="463" y="269"/>
                    </a:lnTo>
                    <a:lnTo>
                      <a:pt x="441" y="293"/>
                    </a:lnTo>
                    <a:lnTo>
                      <a:pt x="420" y="320"/>
                    </a:lnTo>
                    <a:lnTo>
                      <a:pt x="402" y="351"/>
                    </a:lnTo>
                    <a:lnTo>
                      <a:pt x="385" y="385"/>
                    </a:lnTo>
                    <a:lnTo>
                      <a:pt x="371" y="418"/>
                    </a:lnTo>
                    <a:lnTo>
                      <a:pt x="354" y="452"/>
                    </a:lnTo>
                    <a:lnTo>
                      <a:pt x="340" y="481"/>
                    </a:lnTo>
                    <a:lnTo>
                      <a:pt x="326" y="514"/>
                    </a:lnTo>
                    <a:lnTo>
                      <a:pt x="311" y="548"/>
                    </a:lnTo>
                    <a:lnTo>
                      <a:pt x="297" y="596"/>
                    </a:lnTo>
                    <a:lnTo>
                      <a:pt x="284" y="656"/>
                    </a:lnTo>
                    <a:lnTo>
                      <a:pt x="268" y="710"/>
                    </a:lnTo>
                    <a:lnTo>
                      <a:pt x="265" y="731"/>
                    </a:lnTo>
                    <a:lnTo>
                      <a:pt x="254" y="779"/>
                    </a:lnTo>
                    <a:lnTo>
                      <a:pt x="249" y="823"/>
                    </a:lnTo>
                    <a:lnTo>
                      <a:pt x="243" y="866"/>
                    </a:lnTo>
                    <a:lnTo>
                      <a:pt x="237" y="935"/>
                    </a:lnTo>
                    <a:lnTo>
                      <a:pt x="237" y="981"/>
                    </a:lnTo>
                    <a:lnTo>
                      <a:pt x="234" y="1055"/>
                    </a:lnTo>
                    <a:lnTo>
                      <a:pt x="231" y="1104"/>
                    </a:lnTo>
                    <a:lnTo>
                      <a:pt x="227" y="1154"/>
                    </a:lnTo>
                    <a:lnTo>
                      <a:pt x="227" y="1188"/>
                    </a:lnTo>
                    <a:lnTo>
                      <a:pt x="219" y="1222"/>
                    </a:lnTo>
                    <a:lnTo>
                      <a:pt x="208" y="1255"/>
                    </a:lnTo>
                    <a:lnTo>
                      <a:pt x="195" y="1281"/>
                    </a:lnTo>
                    <a:lnTo>
                      <a:pt x="191" y="1248"/>
                    </a:lnTo>
                    <a:lnTo>
                      <a:pt x="186" y="1222"/>
                    </a:lnTo>
                    <a:lnTo>
                      <a:pt x="177" y="1193"/>
                    </a:lnTo>
                    <a:lnTo>
                      <a:pt x="167" y="1171"/>
                    </a:lnTo>
                    <a:lnTo>
                      <a:pt x="157" y="1144"/>
                    </a:lnTo>
                    <a:lnTo>
                      <a:pt x="142" y="1123"/>
                    </a:lnTo>
                    <a:lnTo>
                      <a:pt x="126" y="1106"/>
                    </a:lnTo>
                    <a:lnTo>
                      <a:pt x="112" y="1089"/>
                    </a:lnTo>
                    <a:lnTo>
                      <a:pt x="114" y="1210"/>
                    </a:lnTo>
                    <a:lnTo>
                      <a:pt x="112" y="1258"/>
                    </a:lnTo>
                    <a:lnTo>
                      <a:pt x="100" y="1317"/>
                    </a:lnTo>
                    <a:lnTo>
                      <a:pt x="87" y="1358"/>
                    </a:lnTo>
                    <a:lnTo>
                      <a:pt x="75" y="1397"/>
                    </a:lnTo>
                    <a:lnTo>
                      <a:pt x="66" y="1380"/>
                    </a:lnTo>
                    <a:lnTo>
                      <a:pt x="63" y="1352"/>
                    </a:lnTo>
                    <a:lnTo>
                      <a:pt x="61" y="1328"/>
                    </a:lnTo>
                    <a:lnTo>
                      <a:pt x="61" y="1270"/>
                    </a:lnTo>
                    <a:lnTo>
                      <a:pt x="42" y="1315"/>
                    </a:lnTo>
                    <a:lnTo>
                      <a:pt x="30" y="1347"/>
                    </a:lnTo>
                    <a:lnTo>
                      <a:pt x="22" y="1392"/>
                    </a:lnTo>
                    <a:lnTo>
                      <a:pt x="12" y="1429"/>
                    </a:lnTo>
                    <a:lnTo>
                      <a:pt x="5" y="1465"/>
                    </a:lnTo>
                    <a:lnTo>
                      <a:pt x="1" y="1500"/>
                    </a:lnTo>
                    <a:lnTo>
                      <a:pt x="0" y="1541"/>
                    </a:lnTo>
                    <a:lnTo>
                      <a:pt x="3" y="1566"/>
                    </a:lnTo>
                    <a:lnTo>
                      <a:pt x="6" y="1599"/>
                    </a:lnTo>
                    <a:lnTo>
                      <a:pt x="8" y="1635"/>
                    </a:lnTo>
                    <a:lnTo>
                      <a:pt x="12" y="1667"/>
                    </a:lnTo>
                    <a:lnTo>
                      <a:pt x="15" y="1698"/>
                    </a:lnTo>
                    <a:lnTo>
                      <a:pt x="17" y="1743"/>
                    </a:lnTo>
                    <a:lnTo>
                      <a:pt x="13" y="1796"/>
                    </a:lnTo>
                    <a:lnTo>
                      <a:pt x="8" y="1839"/>
                    </a:lnTo>
                    <a:lnTo>
                      <a:pt x="37" y="1847"/>
                    </a:lnTo>
                    <a:lnTo>
                      <a:pt x="75" y="1856"/>
                    </a:lnTo>
                    <a:lnTo>
                      <a:pt x="111" y="1857"/>
                    </a:lnTo>
                    <a:lnTo>
                      <a:pt x="143" y="1852"/>
                    </a:lnTo>
                    <a:lnTo>
                      <a:pt x="164" y="1847"/>
                    </a:lnTo>
                    <a:lnTo>
                      <a:pt x="188" y="1832"/>
                    </a:lnTo>
                    <a:lnTo>
                      <a:pt x="213" y="1813"/>
                    </a:lnTo>
                    <a:lnTo>
                      <a:pt x="237" y="1794"/>
                    </a:lnTo>
                    <a:lnTo>
                      <a:pt x="261" y="1782"/>
                    </a:lnTo>
                    <a:lnTo>
                      <a:pt x="282" y="1774"/>
                    </a:lnTo>
                    <a:lnTo>
                      <a:pt x="301" y="1770"/>
                    </a:lnTo>
                    <a:lnTo>
                      <a:pt x="326" y="1762"/>
                    </a:lnTo>
                    <a:lnTo>
                      <a:pt x="352" y="1753"/>
                    </a:lnTo>
                    <a:lnTo>
                      <a:pt x="376" y="1736"/>
                    </a:lnTo>
                    <a:lnTo>
                      <a:pt x="403" y="1715"/>
                    </a:lnTo>
                    <a:lnTo>
                      <a:pt x="426" y="1691"/>
                    </a:lnTo>
                    <a:lnTo>
                      <a:pt x="472" y="1643"/>
                    </a:lnTo>
                    <a:lnTo>
                      <a:pt x="499" y="1616"/>
                    </a:lnTo>
                    <a:lnTo>
                      <a:pt x="528" y="1602"/>
                    </a:lnTo>
                    <a:lnTo>
                      <a:pt x="566" y="1582"/>
                    </a:lnTo>
                    <a:lnTo>
                      <a:pt x="609" y="1568"/>
                    </a:lnTo>
                    <a:lnTo>
                      <a:pt x="651" y="1570"/>
                    </a:lnTo>
                    <a:lnTo>
                      <a:pt x="768" y="1578"/>
                    </a:lnTo>
                    <a:lnTo>
                      <a:pt x="881" y="1493"/>
                    </a:lnTo>
                    <a:lnTo>
                      <a:pt x="970" y="1419"/>
                    </a:lnTo>
                    <a:lnTo>
                      <a:pt x="1081" y="1441"/>
                    </a:lnTo>
                    <a:lnTo>
                      <a:pt x="1196" y="1426"/>
                    </a:lnTo>
                    <a:lnTo>
                      <a:pt x="1269" y="1330"/>
                    </a:lnTo>
                    <a:close/>
                  </a:path>
                </a:pathLst>
              </a:custGeom>
              <a:gradFill rotWithShape="0">
                <a:gsLst>
                  <a:gs pos="0">
                    <a:srgbClr val="FF8A33"/>
                  </a:gs>
                  <a:gs pos="50000">
                    <a:srgbClr val="D60000"/>
                  </a:gs>
                  <a:gs pos="100000">
                    <a:srgbClr val="FF8A33"/>
                  </a:gs>
                </a:gsLst>
                <a:lin ang="5400000" scaled="1"/>
              </a:gradFill>
              <a:ln w="9525">
                <a:noFill/>
                <a:round/>
                <a:headEnd/>
                <a:tailEnd/>
              </a:ln>
            </p:spPr>
            <p:txBody>
              <a:bodyPr/>
              <a:lstStyle/>
              <a:p>
                <a:endParaRPr lang="en-GB"/>
              </a:p>
            </p:txBody>
          </p:sp>
          <p:sp>
            <p:nvSpPr>
              <p:cNvPr id="44052" name="Freeform 82"/>
              <p:cNvSpPr>
                <a:spLocks/>
              </p:cNvSpPr>
              <p:nvPr/>
            </p:nvSpPr>
            <p:spPr bwMode="auto">
              <a:xfrm>
                <a:off x="2315" y="2458"/>
                <a:ext cx="1333" cy="1674"/>
              </a:xfrm>
              <a:custGeom>
                <a:avLst/>
                <a:gdLst>
                  <a:gd name="T0" fmla="*/ 1311 w 1333"/>
                  <a:gd name="T1" fmla="*/ 1340 h 1674"/>
                  <a:gd name="T2" fmla="*/ 1309 w 1333"/>
                  <a:gd name="T3" fmla="*/ 1085 h 1674"/>
                  <a:gd name="T4" fmla="*/ 1285 w 1333"/>
                  <a:gd name="T5" fmla="*/ 880 h 1674"/>
                  <a:gd name="T6" fmla="*/ 1321 w 1333"/>
                  <a:gd name="T7" fmla="*/ 681 h 1674"/>
                  <a:gd name="T8" fmla="*/ 1182 w 1333"/>
                  <a:gd name="T9" fmla="*/ 786 h 1674"/>
                  <a:gd name="T10" fmla="*/ 1215 w 1333"/>
                  <a:gd name="T11" fmla="*/ 351 h 1674"/>
                  <a:gd name="T12" fmla="*/ 1194 w 1333"/>
                  <a:gd name="T13" fmla="*/ 224 h 1674"/>
                  <a:gd name="T14" fmla="*/ 1114 w 1333"/>
                  <a:gd name="T15" fmla="*/ 260 h 1674"/>
                  <a:gd name="T16" fmla="*/ 1078 w 1333"/>
                  <a:gd name="T17" fmla="*/ 104 h 1674"/>
                  <a:gd name="T18" fmla="*/ 963 w 1333"/>
                  <a:gd name="T19" fmla="*/ 138 h 1674"/>
                  <a:gd name="T20" fmla="*/ 895 w 1333"/>
                  <a:gd name="T21" fmla="*/ 293 h 1674"/>
                  <a:gd name="T22" fmla="*/ 765 w 1333"/>
                  <a:gd name="T23" fmla="*/ 322 h 1674"/>
                  <a:gd name="T24" fmla="*/ 662 w 1333"/>
                  <a:gd name="T25" fmla="*/ 238 h 1674"/>
                  <a:gd name="T26" fmla="*/ 606 w 1333"/>
                  <a:gd name="T27" fmla="*/ 91 h 1674"/>
                  <a:gd name="T28" fmla="*/ 561 w 1333"/>
                  <a:gd name="T29" fmla="*/ 89 h 1674"/>
                  <a:gd name="T30" fmla="*/ 554 w 1333"/>
                  <a:gd name="T31" fmla="*/ 340 h 1674"/>
                  <a:gd name="T32" fmla="*/ 678 w 1333"/>
                  <a:gd name="T33" fmla="*/ 542 h 1674"/>
                  <a:gd name="T34" fmla="*/ 669 w 1333"/>
                  <a:gd name="T35" fmla="*/ 623 h 1674"/>
                  <a:gd name="T36" fmla="*/ 488 w 1333"/>
                  <a:gd name="T37" fmla="*/ 517 h 1674"/>
                  <a:gd name="T38" fmla="*/ 354 w 1333"/>
                  <a:gd name="T39" fmla="*/ 474 h 1674"/>
                  <a:gd name="T40" fmla="*/ 361 w 1333"/>
                  <a:gd name="T41" fmla="*/ 618 h 1674"/>
                  <a:gd name="T42" fmla="*/ 417 w 1333"/>
                  <a:gd name="T43" fmla="*/ 721 h 1674"/>
                  <a:gd name="T44" fmla="*/ 414 w 1333"/>
                  <a:gd name="T45" fmla="*/ 845 h 1674"/>
                  <a:gd name="T46" fmla="*/ 385 w 1333"/>
                  <a:gd name="T47" fmla="*/ 912 h 1674"/>
                  <a:gd name="T48" fmla="*/ 303 w 1333"/>
                  <a:gd name="T49" fmla="*/ 914 h 1674"/>
                  <a:gd name="T50" fmla="*/ 287 w 1333"/>
                  <a:gd name="T51" fmla="*/ 784 h 1674"/>
                  <a:gd name="T52" fmla="*/ 269 w 1333"/>
                  <a:gd name="T53" fmla="*/ 688 h 1674"/>
                  <a:gd name="T54" fmla="*/ 228 w 1333"/>
                  <a:gd name="T55" fmla="*/ 729 h 1674"/>
                  <a:gd name="T56" fmla="*/ 195 w 1333"/>
                  <a:gd name="T57" fmla="*/ 849 h 1674"/>
                  <a:gd name="T58" fmla="*/ 202 w 1333"/>
                  <a:gd name="T59" fmla="*/ 916 h 1674"/>
                  <a:gd name="T60" fmla="*/ 217 w 1333"/>
                  <a:gd name="T61" fmla="*/ 1036 h 1674"/>
                  <a:gd name="T62" fmla="*/ 207 w 1333"/>
                  <a:gd name="T63" fmla="*/ 1160 h 1674"/>
                  <a:gd name="T64" fmla="*/ 168 w 1333"/>
                  <a:gd name="T65" fmla="*/ 1210 h 1674"/>
                  <a:gd name="T66" fmla="*/ 110 w 1333"/>
                  <a:gd name="T67" fmla="*/ 1179 h 1674"/>
                  <a:gd name="T68" fmla="*/ 60 w 1333"/>
                  <a:gd name="T69" fmla="*/ 1113 h 1674"/>
                  <a:gd name="T70" fmla="*/ 34 w 1333"/>
                  <a:gd name="T71" fmla="*/ 1039 h 1674"/>
                  <a:gd name="T72" fmla="*/ 7 w 1333"/>
                  <a:gd name="T73" fmla="*/ 1066 h 1674"/>
                  <a:gd name="T74" fmla="*/ 5 w 1333"/>
                  <a:gd name="T75" fmla="*/ 1190 h 1674"/>
                  <a:gd name="T76" fmla="*/ 68 w 1333"/>
                  <a:gd name="T77" fmla="*/ 1361 h 1674"/>
                  <a:gd name="T78" fmla="*/ 171 w 1333"/>
                  <a:gd name="T79" fmla="*/ 1566 h 1674"/>
                  <a:gd name="T80" fmla="*/ 335 w 1333"/>
                  <a:gd name="T81" fmla="*/ 1656 h 1674"/>
                  <a:gd name="T82" fmla="*/ 469 w 1333"/>
                  <a:gd name="T83" fmla="*/ 1662 h 1674"/>
                  <a:gd name="T84" fmla="*/ 563 w 1333"/>
                  <a:gd name="T85" fmla="*/ 1570 h 1674"/>
                  <a:gd name="T86" fmla="*/ 765 w 1333"/>
                  <a:gd name="T87" fmla="*/ 1594 h 1674"/>
                  <a:gd name="T88" fmla="*/ 912 w 1333"/>
                  <a:gd name="T89" fmla="*/ 1568 h 1674"/>
                  <a:gd name="T90" fmla="*/ 1177 w 1333"/>
                  <a:gd name="T91" fmla="*/ 1551 h 16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3"/>
                  <a:gd name="T139" fmla="*/ 0 h 1674"/>
                  <a:gd name="T140" fmla="*/ 1333 w 1333"/>
                  <a:gd name="T141" fmla="*/ 1674 h 16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3" h="1674">
                    <a:moveTo>
                      <a:pt x="1235" y="1520"/>
                    </a:moveTo>
                    <a:lnTo>
                      <a:pt x="1278" y="1462"/>
                    </a:lnTo>
                    <a:lnTo>
                      <a:pt x="1311" y="1340"/>
                    </a:lnTo>
                    <a:lnTo>
                      <a:pt x="1328" y="1234"/>
                    </a:lnTo>
                    <a:lnTo>
                      <a:pt x="1333" y="1137"/>
                    </a:lnTo>
                    <a:lnTo>
                      <a:pt x="1309" y="1085"/>
                    </a:lnTo>
                    <a:lnTo>
                      <a:pt x="1237" y="1025"/>
                    </a:lnTo>
                    <a:lnTo>
                      <a:pt x="1254" y="960"/>
                    </a:lnTo>
                    <a:lnTo>
                      <a:pt x="1285" y="880"/>
                    </a:lnTo>
                    <a:lnTo>
                      <a:pt x="1302" y="825"/>
                    </a:lnTo>
                    <a:lnTo>
                      <a:pt x="1317" y="755"/>
                    </a:lnTo>
                    <a:lnTo>
                      <a:pt x="1321" y="681"/>
                    </a:lnTo>
                    <a:lnTo>
                      <a:pt x="1309" y="585"/>
                    </a:lnTo>
                    <a:lnTo>
                      <a:pt x="1254" y="666"/>
                    </a:lnTo>
                    <a:lnTo>
                      <a:pt x="1182" y="786"/>
                    </a:lnTo>
                    <a:lnTo>
                      <a:pt x="1146" y="799"/>
                    </a:lnTo>
                    <a:lnTo>
                      <a:pt x="1172" y="573"/>
                    </a:lnTo>
                    <a:lnTo>
                      <a:pt x="1215" y="351"/>
                    </a:lnTo>
                    <a:lnTo>
                      <a:pt x="1278" y="197"/>
                    </a:lnTo>
                    <a:lnTo>
                      <a:pt x="1244" y="200"/>
                    </a:lnTo>
                    <a:lnTo>
                      <a:pt x="1194" y="224"/>
                    </a:lnTo>
                    <a:lnTo>
                      <a:pt x="1148" y="272"/>
                    </a:lnTo>
                    <a:lnTo>
                      <a:pt x="1102" y="340"/>
                    </a:lnTo>
                    <a:lnTo>
                      <a:pt x="1114" y="260"/>
                    </a:lnTo>
                    <a:lnTo>
                      <a:pt x="1110" y="202"/>
                    </a:lnTo>
                    <a:lnTo>
                      <a:pt x="1095" y="150"/>
                    </a:lnTo>
                    <a:lnTo>
                      <a:pt x="1078" y="104"/>
                    </a:lnTo>
                    <a:lnTo>
                      <a:pt x="1015" y="0"/>
                    </a:lnTo>
                    <a:lnTo>
                      <a:pt x="987" y="89"/>
                    </a:lnTo>
                    <a:lnTo>
                      <a:pt x="963" y="138"/>
                    </a:lnTo>
                    <a:lnTo>
                      <a:pt x="950" y="178"/>
                    </a:lnTo>
                    <a:lnTo>
                      <a:pt x="934" y="222"/>
                    </a:lnTo>
                    <a:lnTo>
                      <a:pt x="895" y="293"/>
                    </a:lnTo>
                    <a:lnTo>
                      <a:pt x="861" y="327"/>
                    </a:lnTo>
                    <a:lnTo>
                      <a:pt x="821" y="339"/>
                    </a:lnTo>
                    <a:lnTo>
                      <a:pt x="765" y="322"/>
                    </a:lnTo>
                    <a:lnTo>
                      <a:pt x="731" y="305"/>
                    </a:lnTo>
                    <a:lnTo>
                      <a:pt x="691" y="277"/>
                    </a:lnTo>
                    <a:lnTo>
                      <a:pt x="662" y="238"/>
                    </a:lnTo>
                    <a:lnTo>
                      <a:pt x="638" y="183"/>
                    </a:lnTo>
                    <a:lnTo>
                      <a:pt x="619" y="137"/>
                    </a:lnTo>
                    <a:lnTo>
                      <a:pt x="606" y="91"/>
                    </a:lnTo>
                    <a:lnTo>
                      <a:pt x="592" y="51"/>
                    </a:lnTo>
                    <a:lnTo>
                      <a:pt x="573" y="0"/>
                    </a:lnTo>
                    <a:lnTo>
                      <a:pt x="561" y="89"/>
                    </a:lnTo>
                    <a:lnTo>
                      <a:pt x="551" y="159"/>
                    </a:lnTo>
                    <a:lnTo>
                      <a:pt x="546" y="241"/>
                    </a:lnTo>
                    <a:lnTo>
                      <a:pt x="554" y="340"/>
                    </a:lnTo>
                    <a:lnTo>
                      <a:pt x="583" y="435"/>
                    </a:lnTo>
                    <a:lnTo>
                      <a:pt x="625" y="501"/>
                    </a:lnTo>
                    <a:lnTo>
                      <a:pt x="678" y="542"/>
                    </a:lnTo>
                    <a:lnTo>
                      <a:pt x="703" y="594"/>
                    </a:lnTo>
                    <a:lnTo>
                      <a:pt x="741" y="678"/>
                    </a:lnTo>
                    <a:lnTo>
                      <a:pt x="669" y="623"/>
                    </a:lnTo>
                    <a:lnTo>
                      <a:pt x="594" y="568"/>
                    </a:lnTo>
                    <a:lnTo>
                      <a:pt x="544" y="542"/>
                    </a:lnTo>
                    <a:lnTo>
                      <a:pt x="488" y="517"/>
                    </a:lnTo>
                    <a:lnTo>
                      <a:pt x="438" y="498"/>
                    </a:lnTo>
                    <a:lnTo>
                      <a:pt x="387" y="483"/>
                    </a:lnTo>
                    <a:lnTo>
                      <a:pt x="354" y="474"/>
                    </a:lnTo>
                    <a:lnTo>
                      <a:pt x="351" y="529"/>
                    </a:lnTo>
                    <a:lnTo>
                      <a:pt x="351" y="578"/>
                    </a:lnTo>
                    <a:lnTo>
                      <a:pt x="361" y="618"/>
                    </a:lnTo>
                    <a:lnTo>
                      <a:pt x="375" y="647"/>
                    </a:lnTo>
                    <a:lnTo>
                      <a:pt x="392" y="678"/>
                    </a:lnTo>
                    <a:lnTo>
                      <a:pt x="417" y="721"/>
                    </a:lnTo>
                    <a:lnTo>
                      <a:pt x="424" y="774"/>
                    </a:lnTo>
                    <a:lnTo>
                      <a:pt x="421" y="813"/>
                    </a:lnTo>
                    <a:lnTo>
                      <a:pt x="414" y="845"/>
                    </a:lnTo>
                    <a:lnTo>
                      <a:pt x="406" y="873"/>
                    </a:lnTo>
                    <a:lnTo>
                      <a:pt x="399" y="893"/>
                    </a:lnTo>
                    <a:lnTo>
                      <a:pt x="385" y="912"/>
                    </a:lnTo>
                    <a:lnTo>
                      <a:pt x="373" y="924"/>
                    </a:lnTo>
                    <a:lnTo>
                      <a:pt x="330" y="933"/>
                    </a:lnTo>
                    <a:lnTo>
                      <a:pt x="303" y="914"/>
                    </a:lnTo>
                    <a:lnTo>
                      <a:pt x="291" y="871"/>
                    </a:lnTo>
                    <a:lnTo>
                      <a:pt x="287" y="806"/>
                    </a:lnTo>
                    <a:lnTo>
                      <a:pt x="287" y="784"/>
                    </a:lnTo>
                    <a:lnTo>
                      <a:pt x="282" y="755"/>
                    </a:lnTo>
                    <a:lnTo>
                      <a:pt x="279" y="724"/>
                    </a:lnTo>
                    <a:lnTo>
                      <a:pt x="269" y="688"/>
                    </a:lnTo>
                    <a:lnTo>
                      <a:pt x="258" y="662"/>
                    </a:lnTo>
                    <a:lnTo>
                      <a:pt x="241" y="691"/>
                    </a:lnTo>
                    <a:lnTo>
                      <a:pt x="228" y="729"/>
                    </a:lnTo>
                    <a:lnTo>
                      <a:pt x="209" y="765"/>
                    </a:lnTo>
                    <a:lnTo>
                      <a:pt x="198" y="803"/>
                    </a:lnTo>
                    <a:lnTo>
                      <a:pt x="195" y="849"/>
                    </a:lnTo>
                    <a:lnTo>
                      <a:pt x="197" y="885"/>
                    </a:lnTo>
                    <a:lnTo>
                      <a:pt x="202" y="945"/>
                    </a:lnTo>
                    <a:lnTo>
                      <a:pt x="202" y="916"/>
                    </a:lnTo>
                    <a:lnTo>
                      <a:pt x="210" y="976"/>
                    </a:lnTo>
                    <a:lnTo>
                      <a:pt x="214" y="994"/>
                    </a:lnTo>
                    <a:lnTo>
                      <a:pt x="217" y="1036"/>
                    </a:lnTo>
                    <a:lnTo>
                      <a:pt x="212" y="1095"/>
                    </a:lnTo>
                    <a:lnTo>
                      <a:pt x="212" y="1123"/>
                    </a:lnTo>
                    <a:lnTo>
                      <a:pt x="207" y="1160"/>
                    </a:lnTo>
                    <a:lnTo>
                      <a:pt x="202" y="1188"/>
                    </a:lnTo>
                    <a:lnTo>
                      <a:pt x="188" y="1212"/>
                    </a:lnTo>
                    <a:lnTo>
                      <a:pt x="168" y="1210"/>
                    </a:lnTo>
                    <a:lnTo>
                      <a:pt x="142" y="1208"/>
                    </a:lnTo>
                    <a:lnTo>
                      <a:pt x="125" y="1195"/>
                    </a:lnTo>
                    <a:lnTo>
                      <a:pt x="110" y="1179"/>
                    </a:lnTo>
                    <a:lnTo>
                      <a:pt x="91" y="1166"/>
                    </a:lnTo>
                    <a:lnTo>
                      <a:pt x="75" y="1143"/>
                    </a:lnTo>
                    <a:lnTo>
                      <a:pt x="60" y="1113"/>
                    </a:lnTo>
                    <a:lnTo>
                      <a:pt x="51" y="1095"/>
                    </a:lnTo>
                    <a:lnTo>
                      <a:pt x="41" y="1066"/>
                    </a:lnTo>
                    <a:lnTo>
                      <a:pt x="34" y="1039"/>
                    </a:lnTo>
                    <a:lnTo>
                      <a:pt x="33" y="1001"/>
                    </a:lnTo>
                    <a:lnTo>
                      <a:pt x="15" y="1041"/>
                    </a:lnTo>
                    <a:lnTo>
                      <a:pt x="7" y="1066"/>
                    </a:lnTo>
                    <a:lnTo>
                      <a:pt x="3" y="1099"/>
                    </a:lnTo>
                    <a:lnTo>
                      <a:pt x="0" y="1150"/>
                    </a:lnTo>
                    <a:lnTo>
                      <a:pt x="5" y="1190"/>
                    </a:lnTo>
                    <a:lnTo>
                      <a:pt x="19" y="1234"/>
                    </a:lnTo>
                    <a:lnTo>
                      <a:pt x="39" y="1284"/>
                    </a:lnTo>
                    <a:lnTo>
                      <a:pt x="68" y="1361"/>
                    </a:lnTo>
                    <a:lnTo>
                      <a:pt x="120" y="1448"/>
                    </a:lnTo>
                    <a:lnTo>
                      <a:pt x="157" y="1499"/>
                    </a:lnTo>
                    <a:lnTo>
                      <a:pt x="171" y="1566"/>
                    </a:lnTo>
                    <a:lnTo>
                      <a:pt x="217" y="1602"/>
                    </a:lnTo>
                    <a:lnTo>
                      <a:pt x="277" y="1632"/>
                    </a:lnTo>
                    <a:lnTo>
                      <a:pt x="335" y="1656"/>
                    </a:lnTo>
                    <a:lnTo>
                      <a:pt x="373" y="1650"/>
                    </a:lnTo>
                    <a:lnTo>
                      <a:pt x="409" y="1674"/>
                    </a:lnTo>
                    <a:lnTo>
                      <a:pt x="469" y="1662"/>
                    </a:lnTo>
                    <a:lnTo>
                      <a:pt x="488" y="1671"/>
                    </a:lnTo>
                    <a:lnTo>
                      <a:pt x="536" y="1612"/>
                    </a:lnTo>
                    <a:lnTo>
                      <a:pt x="563" y="1570"/>
                    </a:lnTo>
                    <a:lnTo>
                      <a:pt x="619" y="1600"/>
                    </a:lnTo>
                    <a:lnTo>
                      <a:pt x="698" y="1607"/>
                    </a:lnTo>
                    <a:lnTo>
                      <a:pt x="765" y="1594"/>
                    </a:lnTo>
                    <a:lnTo>
                      <a:pt x="806" y="1566"/>
                    </a:lnTo>
                    <a:lnTo>
                      <a:pt x="844" y="1520"/>
                    </a:lnTo>
                    <a:lnTo>
                      <a:pt x="912" y="1568"/>
                    </a:lnTo>
                    <a:lnTo>
                      <a:pt x="1001" y="1583"/>
                    </a:lnTo>
                    <a:lnTo>
                      <a:pt x="1095" y="1573"/>
                    </a:lnTo>
                    <a:lnTo>
                      <a:pt x="1177" y="1551"/>
                    </a:lnTo>
                    <a:lnTo>
                      <a:pt x="1235" y="1520"/>
                    </a:lnTo>
                    <a:close/>
                  </a:path>
                </a:pathLst>
              </a:custGeom>
              <a:gradFill rotWithShape="0">
                <a:gsLst>
                  <a:gs pos="0">
                    <a:srgbClr val="FFA833"/>
                  </a:gs>
                  <a:gs pos="100000">
                    <a:srgbClr val="E00000"/>
                  </a:gs>
                </a:gsLst>
                <a:path path="rect">
                  <a:fillToRect l="50000" t="50000" r="50000" b="50000"/>
                </a:path>
              </a:gradFill>
              <a:ln w="9525">
                <a:noFill/>
                <a:round/>
                <a:headEnd/>
                <a:tailEnd/>
              </a:ln>
            </p:spPr>
            <p:txBody>
              <a:bodyPr/>
              <a:lstStyle/>
              <a:p>
                <a:endParaRPr lang="en-GB"/>
              </a:p>
            </p:txBody>
          </p:sp>
          <p:sp>
            <p:nvSpPr>
              <p:cNvPr id="44053" name="Freeform 83"/>
              <p:cNvSpPr>
                <a:spLocks/>
              </p:cNvSpPr>
              <p:nvPr/>
            </p:nvSpPr>
            <p:spPr bwMode="auto">
              <a:xfrm>
                <a:off x="2642" y="2887"/>
                <a:ext cx="949" cy="1259"/>
              </a:xfrm>
              <a:custGeom>
                <a:avLst/>
                <a:gdLst>
                  <a:gd name="T0" fmla="*/ 910 w 949"/>
                  <a:gd name="T1" fmla="*/ 1064 h 1259"/>
                  <a:gd name="T2" fmla="*/ 943 w 949"/>
                  <a:gd name="T3" fmla="*/ 896 h 1259"/>
                  <a:gd name="T4" fmla="*/ 934 w 949"/>
                  <a:gd name="T5" fmla="*/ 793 h 1259"/>
                  <a:gd name="T6" fmla="*/ 895 w 949"/>
                  <a:gd name="T7" fmla="*/ 697 h 1259"/>
                  <a:gd name="T8" fmla="*/ 931 w 949"/>
                  <a:gd name="T9" fmla="*/ 603 h 1259"/>
                  <a:gd name="T10" fmla="*/ 944 w 949"/>
                  <a:gd name="T11" fmla="*/ 494 h 1259"/>
                  <a:gd name="T12" fmla="*/ 891 w 949"/>
                  <a:gd name="T13" fmla="*/ 483 h 1259"/>
                  <a:gd name="T14" fmla="*/ 818 w 949"/>
                  <a:gd name="T15" fmla="*/ 583 h 1259"/>
                  <a:gd name="T16" fmla="*/ 867 w 949"/>
                  <a:gd name="T17" fmla="*/ 256 h 1259"/>
                  <a:gd name="T18" fmla="*/ 888 w 949"/>
                  <a:gd name="T19" fmla="*/ 148 h 1259"/>
                  <a:gd name="T20" fmla="*/ 821 w 949"/>
                  <a:gd name="T21" fmla="*/ 199 h 1259"/>
                  <a:gd name="T22" fmla="*/ 794 w 949"/>
                  <a:gd name="T23" fmla="*/ 191 h 1259"/>
                  <a:gd name="T24" fmla="*/ 782 w 949"/>
                  <a:gd name="T25" fmla="*/ 112 h 1259"/>
                  <a:gd name="T26" fmla="*/ 724 w 949"/>
                  <a:gd name="T27" fmla="*/ 4 h 1259"/>
                  <a:gd name="T28" fmla="*/ 686 w 949"/>
                  <a:gd name="T29" fmla="*/ 105 h 1259"/>
                  <a:gd name="T30" fmla="*/ 665 w 949"/>
                  <a:gd name="T31" fmla="*/ 163 h 1259"/>
                  <a:gd name="T32" fmla="*/ 614 w 949"/>
                  <a:gd name="T33" fmla="*/ 240 h 1259"/>
                  <a:gd name="T34" fmla="*/ 546 w 949"/>
                  <a:gd name="T35" fmla="*/ 237 h 1259"/>
                  <a:gd name="T36" fmla="*/ 493 w 949"/>
                  <a:gd name="T37" fmla="*/ 204 h 1259"/>
                  <a:gd name="T38" fmla="*/ 453 w 949"/>
                  <a:gd name="T39" fmla="*/ 134 h 1259"/>
                  <a:gd name="T40" fmla="*/ 431 w 949"/>
                  <a:gd name="T41" fmla="*/ 69 h 1259"/>
                  <a:gd name="T42" fmla="*/ 410 w 949"/>
                  <a:gd name="T43" fmla="*/ 0 h 1259"/>
                  <a:gd name="T44" fmla="*/ 393 w 949"/>
                  <a:gd name="T45" fmla="*/ 117 h 1259"/>
                  <a:gd name="T46" fmla="*/ 392 w 949"/>
                  <a:gd name="T47" fmla="*/ 249 h 1259"/>
                  <a:gd name="T48" fmla="*/ 443 w 949"/>
                  <a:gd name="T49" fmla="*/ 369 h 1259"/>
                  <a:gd name="T50" fmla="*/ 501 w 949"/>
                  <a:gd name="T51" fmla="*/ 434 h 1259"/>
                  <a:gd name="T52" fmla="*/ 475 w 949"/>
                  <a:gd name="T53" fmla="*/ 456 h 1259"/>
                  <a:gd name="T54" fmla="*/ 386 w 949"/>
                  <a:gd name="T55" fmla="*/ 398 h 1259"/>
                  <a:gd name="T56" fmla="*/ 311 w 949"/>
                  <a:gd name="T57" fmla="*/ 367 h 1259"/>
                  <a:gd name="T58" fmla="*/ 260 w 949"/>
                  <a:gd name="T59" fmla="*/ 415 h 1259"/>
                  <a:gd name="T60" fmla="*/ 294 w 949"/>
                  <a:gd name="T61" fmla="*/ 526 h 1259"/>
                  <a:gd name="T62" fmla="*/ 333 w 949"/>
                  <a:gd name="T63" fmla="*/ 596 h 1259"/>
                  <a:gd name="T64" fmla="*/ 333 w 949"/>
                  <a:gd name="T65" fmla="*/ 632 h 1259"/>
                  <a:gd name="T66" fmla="*/ 303 w 949"/>
                  <a:gd name="T67" fmla="*/ 663 h 1259"/>
                  <a:gd name="T68" fmla="*/ 236 w 949"/>
                  <a:gd name="T69" fmla="*/ 684 h 1259"/>
                  <a:gd name="T70" fmla="*/ 205 w 949"/>
                  <a:gd name="T71" fmla="*/ 637 h 1259"/>
                  <a:gd name="T72" fmla="*/ 198 w 949"/>
                  <a:gd name="T73" fmla="*/ 529 h 1259"/>
                  <a:gd name="T74" fmla="*/ 156 w 949"/>
                  <a:gd name="T75" fmla="*/ 538 h 1259"/>
                  <a:gd name="T76" fmla="*/ 138 w 949"/>
                  <a:gd name="T77" fmla="*/ 648 h 1259"/>
                  <a:gd name="T78" fmla="*/ 149 w 949"/>
                  <a:gd name="T79" fmla="*/ 797 h 1259"/>
                  <a:gd name="T80" fmla="*/ 99 w 949"/>
                  <a:gd name="T81" fmla="*/ 879 h 1259"/>
                  <a:gd name="T82" fmla="*/ 51 w 949"/>
                  <a:gd name="T83" fmla="*/ 834 h 1259"/>
                  <a:gd name="T84" fmla="*/ 17 w 949"/>
                  <a:gd name="T85" fmla="*/ 731 h 1259"/>
                  <a:gd name="T86" fmla="*/ 0 w 949"/>
                  <a:gd name="T87" fmla="*/ 832 h 1259"/>
                  <a:gd name="T88" fmla="*/ 25 w 949"/>
                  <a:gd name="T89" fmla="*/ 935 h 1259"/>
                  <a:gd name="T90" fmla="*/ 82 w 949"/>
                  <a:gd name="T91" fmla="*/ 1053 h 1259"/>
                  <a:gd name="T92" fmla="*/ 120 w 949"/>
                  <a:gd name="T93" fmla="*/ 1141 h 1259"/>
                  <a:gd name="T94" fmla="*/ 147 w 949"/>
                  <a:gd name="T95" fmla="*/ 1247 h 1259"/>
                  <a:gd name="T96" fmla="*/ 229 w 949"/>
                  <a:gd name="T97" fmla="*/ 1259 h 1259"/>
                  <a:gd name="T98" fmla="*/ 313 w 949"/>
                  <a:gd name="T99" fmla="*/ 1235 h 1259"/>
                  <a:gd name="T100" fmla="*/ 381 w 949"/>
                  <a:gd name="T101" fmla="*/ 1175 h 1259"/>
                  <a:gd name="T102" fmla="*/ 441 w 949"/>
                  <a:gd name="T103" fmla="*/ 1166 h 1259"/>
                  <a:gd name="T104" fmla="*/ 542 w 949"/>
                  <a:gd name="T105" fmla="*/ 1159 h 1259"/>
                  <a:gd name="T106" fmla="*/ 602 w 949"/>
                  <a:gd name="T107" fmla="*/ 1106 h 1259"/>
                  <a:gd name="T108" fmla="*/ 712 w 949"/>
                  <a:gd name="T109" fmla="*/ 1149 h 1259"/>
                  <a:gd name="T110" fmla="*/ 836 w 949"/>
                  <a:gd name="T111" fmla="*/ 1127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9"/>
                  <a:gd name="T169" fmla="*/ 0 h 1259"/>
                  <a:gd name="T170" fmla="*/ 949 w 949"/>
                  <a:gd name="T171" fmla="*/ 1259 h 1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9" h="1259">
                    <a:moveTo>
                      <a:pt x="879" y="1105"/>
                    </a:moveTo>
                    <a:lnTo>
                      <a:pt x="910" y="1064"/>
                    </a:lnTo>
                    <a:lnTo>
                      <a:pt x="932" y="976"/>
                    </a:lnTo>
                    <a:lnTo>
                      <a:pt x="943" y="896"/>
                    </a:lnTo>
                    <a:lnTo>
                      <a:pt x="949" y="826"/>
                    </a:lnTo>
                    <a:lnTo>
                      <a:pt x="934" y="793"/>
                    </a:lnTo>
                    <a:lnTo>
                      <a:pt x="883" y="745"/>
                    </a:lnTo>
                    <a:lnTo>
                      <a:pt x="895" y="697"/>
                    </a:lnTo>
                    <a:lnTo>
                      <a:pt x="917" y="637"/>
                    </a:lnTo>
                    <a:lnTo>
                      <a:pt x="931" y="603"/>
                    </a:lnTo>
                    <a:lnTo>
                      <a:pt x="941" y="552"/>
                    </a:lnTo>
                    <a:lnTo>
                      <a:pt x="944" y="494"/>
                    </a:lnTo>
                    <a:lnTo>
                      <a:pt x="932" y="427"/>
                    </a:lnTo>
                    <a:lnTo>
                      <a:pt x="891" y="483"/>
                    </a:lnTo>
                    <a:lnTo>
                      <a:pt x="843" y="576"/>
                    </a:lnTo>
                    <a:lnTo>
                      <a:pt x="818" y="583"/>
                    </a:lnTo>
                    <a:lnTo>
                      <a:pt x="836" y="418"/>
                    </a:lnTo>
                    <a:lnTo>
                      <a:pt x="867" y="256"/>
                    </a:lnTo>
                    <a:lnTo>
                      <a:pt x="913" y="146"/>
                    </a:lnTo>
                    <a:lnTo>
                      <a:pt x="888" y="148"/>
                    </a:lnTo>
                    <a:lnTo>
                      <a:pt x="850" y="165"/>
                    </a:lnTo>
                    <a:lnTo>
                      <a:pt x="821" y="199"/>
                    </a:lnTo>
                    <a:lnTo>
                      <a:pt x="787" y="249"/>
                    </a:lnTo>
                    <a:lnTo>
                      <a:pt x="794" y="191"/>
                    </a:lnTo>
                    <a:lnTo>
                      <a:pt x="792" y="148"/>
                    </a:lnTo>
                    <a:lnTo>
                      <a:pt x="782" y="112"/>
                    </a:lnTo>
                    <a:lnTo>
                      <a:pt x="768" y="76"/>
                    </a:lnTo>
                    <a:lnTo>
                      <a:pt x="724" y="4"/>
                    </a:lnTo>
                    <a:lnTo>
                      <a:pt x="703" y="66"/>
                    </a:lnTo>
                    <a:lnTo>
                      <a:pt x="686" y="105"/>
                    </a:lnTo>
                    <a:lnTo>
                      <a:pt x="677" y="131"/>
                    </a:lnTo>
                    <a:lnTo>
                      <a:pt x="665" y="163"/>
                    </a:lnTo>
                    <a:lnTo>
                      <a:pt x="640" y="214"/>
                    </a:lnTo>
                    <a:lnTo>
                      <a:pt x="614" y="240"/>
                    </a:lnTo>
                    <a:lnTo>
                      <a:pt x="588" y="249"/>
                    </a:lnTo>
                    <a:lnTo>
                      <a:pt x="546" y="237"/>
                    </a:lnTo>
                    <a:lnTo>
                      <a:pt x="518" y="221"/>
                    </a:lnTo>
                    <a:lnTo>
                      <a:pt x="493" y="204"/>
                    </a:lnTo>
                    <a:lnTo>
                      <a:pt x="470" y="173"/>
                    </a:lnTo>
                    <a:lnTo>
                      <a:pt x="453" y="134"/>
                    </a:lnTo>
                    <a:lnTo>
                      <a:pt x="440" y="101"/>
                    </a:lnTo>
                    <a:lnTo>
                      <a:pt x="431" y="69"/>
                    </a:lnTo>
                    <a:lnTo>
                      <a:pt x="421" y="38"/>
                    </a:lnTo>
                    <a:lnTo>
                      <a:pt x="410" y="0"/>
                    </a:lnTo>
                    <a:lnTo>
                      <a:pt x="400" y="69"/>
                    </a:lnTo>
                    <a:lnTo>
                      <a:pt x="393" y="117"/>
                    </a:lnTo>
                    <a:lnTo>
                      <a:pt x="388" y="179"/>
                    </a:lnTo>
                    <a:lnTo>
                      <a:pt x="392" y="249"/>
                    </a:lnTo>
                    <a:lnTo>
                      <a:pt x="414" y="319"/>
                    </a:lnTo>
                    <a:lnTo>
                      <a:pt x="443" y="369"/>
                    </a:lnTo>
                    <a:lnTo>
                      <a:pt x="482" y="398"/>
                    </a:lnTo>
                    <a:lnTo>
                      <a:pt x="501" y="434"/>
                    </a:lnTo>
                    <a:lnTo>
                      <a:pt x="529" y="494"/>
                    </a:lnTo>
                    <a:lnTo>
                      <a:pt x="475" y="456"/>
                    </a:lnTo>
                    <a:lnTo>
                      <a:pt x="421" y="418"/>
                    </a:lnTo>
                    <a:lnTo>
                      <a:pt x="386" y="398"/>
                    </a:lnTo>
                    <a:lnTo>
                      <a:pt x="344" y="379"/>
                    </a:lnTo>
                    <a:lnTo>
                      <a:pt x="311" y="367"/>
                    </a:lnTo>
                    <a:lnTo>
                      <a:pt x="251" y="350"/>
                    </a:lnTo>
                    <a:lnTo>
                      <a:pt x="260" y="415"/>
                    </a:lnTo>
                    <a:lnTo>
                      <a:pt x="270" y="466"/>
                    </a:lnTo>
                    <a:lnTo>
                      <a:pt x="294" y="526"/>
                    </a:lnTo>
                    <a:lnTo>
                      <a:pt x="315" y="559"/>
                    </a:lnTo>
                    <a:lnTo>
                      <a:pt x="333" y="596"/>
                    </a:lnTo>
                    <a:lnTo>
                      <a:pt x="339" y="610"/>
                    </a:lnTo>
                    <a:lnTo>
                      <a:pt x="333" y="632"/>
                    </a:lnTo>
                    <a:lnTo>
                      <a:pt x="327" y="648"/>
                    </a:lnTo>
                    <a:lnTo>
                      <a:pt x="303" y="663"/>
                    </a:lnTo>
                    <a:lnTo>
                      <a:pt x="272" y="677"/>
                    </a:lnTo>
                    <a:lnTo>
                      <a:pt x="236" y="684"/>
                    </a:lnTo>
                    <a:lnTo>
                      <a:pt x="214" y="668"/>
                    </a:lnTo>
                    <a:lnTo>
                      <a:pt x="205" y="637"/>
                    </a:lnTo>
                    <a:lnTo>
                      <a:pt x="197" y="581"/>
                    </a:lnTo>
                    <a:lnTo>
                      <a:pt x="198" y="529"/>
                    </a:lnTo>
                    <a:lnTo>
                      <a:pt x="181" y="483"/>
                    </a:lnTo>
                    <a:lnTo>
                      <a:pt x="156" y="538"/>
                    </a:lnTo>
                    <a:lnTo>
                      <a:pt x="140" y="588"/>
                    </a:lnTo>
                    <a:lnTo>
                      <a:pt x="138" y="648"/>
                    </a:lnTo>
                    <a:lnTo>
                      <a:pt x="149" y="704"/>
                    </a:lnTo>
                    <a:lnTo>
                      <a:pt x="149" y="797"/>
                    </a:lnTo>
                    <a:lnTo>
                      <a:pt x="132" y="882"/>
                    </a:lnTo>
                    <a:lnTo>
                      <a:pt x="99" y="879"/>
                    </a:lnTo>
                    <a:lnTo>
                      <a:pt x="72" y="863"/>
                    </a:lnTo>
                    <a:lnTo>
                      <a:pt x="51" y="834"/>
                    </a:lnTo>
                    <a:lnTo>
                      <a:pt x="32" y="793"/>
                    </a:lnTo>
                    <a:lnTo>
                      <a:pt x="17" y="731"/>
                    </a:lnTo>
                    <a:lnTo>
                      <a:pt x="2" y="779"/>
                    </a:lnTo>
                    <a:lnTo>
                      <a:pt x="0" y="832"/>
                    </a:lnTo>
                    <a:lnTo>
                      <a:pt x="8" y="899"/>
                    </a:lnTo>
                    <a:lnTo>
                      <a:pt x="25" y="935"/>
                    </a:lnTo>
                    <a:lnTo>
                      <a:pt x="46" y="990"/>
                    </a:lnTo>
                    <a:lnTo>
                      <a:pt x="82" y="1053"/>
                    </a:lnTo>
                    <a:lnTo>
                      <a:pt x="111" y="1093"/>
                    </a:lnTo>
                    <a:lnTo>
                      <a:pt x="120" y="1141"/>
                    </a:lnTo>
                    <a:lnTo>
                      <a:pt x="113" y="1226"/>
                    </a:lnTo>
                    <a:lnTo>
                      <a:pt x="147" y="1247"/>
                    </a:lnTo>
                    <a:lnTo>
                      <a:pt x="186" y="1259"/>
                    </a:lnTo>
                    <a:lnTo>
                      <a:pt x="229" y="1259"/>
                    </a:lnTo>
                    <a:lnTo>
                      <a:pt x="272" y="1252"/>
                    </a:lnTo>
                    <a:lnTo>
                      <a:pt x="313" y="1235"/>
                    </a:lnTo>
                    <a:lnTo>
                      <a:pt x="345" y="1214"/>
                    </a:lnTo>
                    <a:lnTo>
                      <a:pt x="381" y="1175"/>
                    </a:lnTo>
                    <a:lnTo>
                      <a:pt x="402" y="1141"/>
                    </a:lnTo>
                    <a:lnTo>
                      <a:pt x="441" y="1166"/>
                    </a:lnTo>
                    <a:lnTo>
                      <a:pt x="498" y="1170"/>
                    </a:lnTo>
                    <a:lnTo>
                      <a:pt x="542" y="1159"/>
                    </a:lnTo>
                    <a:lnTo>
                      <a:pt x="573" y="1139"/>
                    </a:lnTo>
                    <a:lnTo>
                      <a:pt x="602" y="1106"/>
                    </a:lnTo>
                    <a:lnTo>
                      <a:pt x="648" y="1141"/>
                    </a:lnTo>
                    <a:lnTo>
                      <a:pt x="712" y="1149"/>
                    </a:lnTo>
                    <a:lnTo>
                      <a:pt x="778" y="1141"/>
                    </a:lnTo>
                    <a:lnTo>
                      <a:pt x="836" y="1127"/>
                    </a:lnTo>
                    <a:lnTo>
                      <a:pt x="879" y="1105"/>
                    </a:lnTo>
                    <a:close/>
                  </a:path>
                </a:pathLst>
              </a:custGeom>
              <a:gradFill rotWithShape="0">
                <a:gsLst>
                  <a:gs pos="0">
                    <a:schemeClr val="tx2"/>
                  </a:gs>
                  <a:gs pos="100000">
                    <a:srgbClr val="F20202"/>
                  </a:gs>
                </a:gsLst>
                <a:lin ang="2700000" scaled="1"/>
              </a:gradFill>
              <a:ln w="9525">
                <a:noFill/>
                <a:round/>
                <a:headEnd/>
                <a:tailEnd/>
              </a:ln>
            </p:spPr>
            <p:txBody>
              <a:bodyPr/>
              <a:lstStyle/>
              <a:p>
                <a:endParaRPr lang="en-GB"/>
              </a:p>
            </p:txBody>
          </p:sp>
          <p:sp>
            <p:nvSpPr>
              <p:cNvPr id="44054" name="Freeform 84"/>
              <p:cNvSpPr>
                <a:spLocks/>
              </p:cNvSpPr>
              <p:nvPr/>
            </p:nvSpPr>
            <p:spPr bwMode="auto">
              <a:xfrm>
                <a:off x="2844" y="3347"/>
                <a:ext cx="575" cy="762"/>
              </a:xfrm>
              <a:custGeom>
                <a:avLst/>
                <a:gdLst>
                  <a:gd name="T0" fmla="*/ 551 w 575"/>
                  <a:gd name="T1" fmla="*/ 642 h 762"/>
                  <a:gd name="T2" fmla="*/ 573 w 575"/>
                  <a:gd name="T3" fmla="*/ 544 h 762"/>
                  <a:gd name="T4" fmla="*/ 564 w 575"/>
                  <a:gd name="T5" fmla="*/ 478 h 762"/>
                  <a:gd name="T6" fmla="*/ 542 w 575"/>
                  <a:gd name="T7" fmla="*/ 423 h 762"/>
                  <a:gd name="T8" fmla="*/ 563 w 575"/>
                  <a:gd name="T9" fmla="*/ 363 h 762"/>
                  <a:gd name="T10" fmla="*/ 573 w 575"/>
                  <a:gd name="T11" fmla="*/ 298 h 762"/>
                  <a:gd name="T12" fmla="*/ 540 w 575"/>
                  <a:gd name="T13" fmla="*/ 294 h 762"/>
                  <a:gd name="T14" fmla="*/ 496 w 575"/>
                  <a:gd name="T15" fmla="*/ 353 h 762"/>
                  <a:gd name="T16" fmla="*/ 527 w 575"/>
                  <a:gd name="T17" fmla="*/ 154 h 762"/>
                  <a:gd name="T18" fmla="*/ 539 w 575"/>
                  <a:gd name="T19" fmla="*/ 91 h 762"/>
                  <a:gd name="T20" fmla="*/ 496 w 575"/>
                  <a:gd name="T21" fmla="*/ 118 h 762"/>
                  <a:gd name="T22" fmla="*/ 481 w 575"/>
                  <a:gd name="T23" fmla="*/ 113 h 762"/>
                  <a:gd name="T24" fmla="*/ 474 w 575"/>
                  <a:gd name="T25" fmla="*/ 67 h 762"/>
                  <a:gd name="T26" fmla="*/ 438 w 575"/>
                  <a:gd name="T27" fmla="*/ 2 h 762"/>
                  <a:gd name="T28" fmla="*/ 416 w 575"/>
                  <a:gd name="T29" fmla="*/ 62 h 762"/>
                  <a:gd name="T30" fmla="*/ 402 w 575"/>
                  <a:gd name="T31" fmla="*/ 97 h 762"/>
                  <a:gd name="T32" fmla="*/ 373 w 575"/>
                  <a:gd name="T33" fmla="*/ 142 h 762"/>
                  <a:gd name="T34" fmla="*/ 330 w 575"/>
                  <a:gd name="T35" fmla="*/ 140 h 762"/>
                  <a:gd name="T36" fmla="*/ 297 w 575"/>
                  <a:gd name="T37" fmla="*/ 120 h 762"/>
                  <a:gd name="T38" fmla="*/ 274 w 575"/>
                  <a:gd name="T39" fmla="*/ 80 h 762"/>
                  <a:gd name="T40" fmla="*/ 260 w 575"/>
                  <a:gd name="T41" fmla="*/ 43 h 762"/>
                  <a:gd name="T42" fmla="*/ 246 w 575"/>
                  <a:gd name="T43" fmla="*/ 0 h 762"/>
                  <a:gd name="T44" fmla="*/ 238 w 575"/>
                  <a:gd name="T45" fmla="*/ 70 h 762"/>
                  <a:gd name="T46" fmla="*/ 238 w 575"/>
                  <a:gd name="T47" fmla="*/ 147 h 762"/>
                  <a:gd name="T48" fmla="*/ 268 w 575"/>
                  <a:gd name="T49" fmla="*/ 222 h 762"/>
                  <a:gd name="T50" fmla="*/ 301 w 575"/>
                  <a:gd name="T51" fmla="*/ 262 h 762"/>
                  <a:gd name="T52" fmla="*/ 287 w 575"/>
                  <a:gd name="T53" fmla="*/ 274 h 762"/>
                  <a:gd name="T54" fmla="*/ 234 w 575"/>
                  <a:gd name="T55" fmla="*/ 240 h 762"/>
                  <a:gd name="T56" fmla="*/ 188 w 575"/>
                  <a:gd name="T57" fmla="*/ 219 h 762"/>
                  <a:gd name="T58" fmla="*/ 155 w 575"/>
                  <a:gd name="T59" fmla="*/ 250 h 762"/>
                  <a:gd name="T60" fmla="*/ 176 w 575"/>
                  <a:gd name="T61" fmla="*/ 318 h 762"/>
                  <a:gd name="T62" fmla="*/ 202 w 575"/>
                  <a:gd name="T63" fmla="*/ 359 h 762"/>
                  <a:gd name="T64" fmla="*/ 200 w 575"/>
                  <a:gd name="T65" fmla="*/ 383 h 762"/>
                  <a:gd name="T66" fmla="*/ 183 w 575"/>
                  <a:gd name="T67" fmla="*/ 400 h 762"/>
                  <a:gd name="T68" fmla="*/ 140 w 575"/>
                  <a:gd name="T69" fmla="*/ 411 h 762"/>
                  <a:gd name="T70" fmla="*/ 123 w 575"/>
                  <a:gd name="T71" fmla="*/ 383 h 762"/>
                  <a:gd name="T72" fmla="*/ 116 w 575"/>
                  <a:gd name="T73" fmla="*/ 322 h 762"/>
                  <a:gd name="T74" fmla="*/ 90 w 575"/>
                  <a:gd name="T75" fmla="*/ 325 h 762"/>
                  <a:gd name="T76" fmla="*/ 80 w 575"/>
                  <a:gd name="T77" fmla="*/ 392 h 762"/>
                  <a:gd name="T78" fmla="*/ 89 w 575"/>
                  <a:gd name="T79" fmla="*/ 479 h 762"/>
                  <a:gd name="T80" fmla="*/ 58 w 575"/>
                  <a:gd name="T81" fmla="*/ 529 h 762"/>
                  <a:gd name="T82" fmla="*/ 27 w 575"/>
                  <a:gd name="T83" fmla="*/ 502 h 762"/>
                  <a:gd name="T84" fmla="*/ 12 w 575"/>
                  <a:gd name="T85" fmla="*/ 443 h 762"/>
                  <a:gd name="T86" fmla="*/ 0 w 575"/>
                  <a:gd name="T87" fmla="*/ 502 h 762"/>
                  <a:gd name="T88" fmla="*/ 12 w 575"/>
                  <a:gd name="T89" fmla="*/ 567 h 762"/>
                  <a:gd name="T90" fmla="*/ 48 w 575"/>
                  <a:gd name="T91" fmla="*/ 637 h 762"/>
                  <a:gd name="T92" fmla="*/ 70 w 575"/>
                  <a:gd name="T93" fmla="*/ 690 h 762"/>
                  <a:gd name="T94" fmla="*/ 87 w 575"/>
                  <a:gd name="T95" fmla="*/ 755 h 762"/>
                  <a:gd name="T96" fmla="*/ 137 w 575"/>
                  <a:gd name="T97" fmla="*/ 762 h 762"/>
                  <a:gd name="T98" fmla="*/ 186 w 575"/>
                  <a:gd name="T99" fmla="*/ 748 h 762"/>
                  <a:gd name="T100" fmla="*/ 229 w 575"/>
                  <a:gd name="T101" fmla="*/ 710 h 762"/>
                  <a:gd name="T102" fmla="*/ 265 w 575"/>
                  <a:gd name="T103" fmla="*/ 704 h 762"/>
                  <a:gd name="T104" fmla="*/ 328 w 575"/>
                  <a:gd name="T105" fmla="*/ 700 h 762"/>
                  <a:gd name="T106" fmla="*/ 362 w 575"/>
                  <a:gd name="T107" fmla="*/ 669 h 762"/>
                  <a:gd name="T108" fmla="*/ 429 w 575"/>
                  <a:gd name="T109" fmla="*/ 695 h 762"/>
                  <a:gd name="T110" fmla="*/ 506 w 575"/>
                  <a:gd name="T111" fmla="*/ 683 h 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762"/>
                  <a:gd name="T170" fmla="*/ 575 w 575"/>
                  <a:gd name="T171" fmla="*/ 762 h 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762">
                    <a:moveTo>
                      <a:pt x="534" y="669"/>
                    </a:moveTo>
                    <a:lnTo>
                      <a:pt x="551" y="642"/>
                    </a:lnTo>
                    <a:lnTo>
                      <a:pt x="564" y="592"/>
                    </a:lnTo>
                    <a:lnTo>
                      <a:pt x="573" y="544"/>
                    </a:lnTo>
                    <a:lnTo>
                      <a:pt x="575" y="502"/>
                    </a:lnTo>
                    <a:lnTo>
                      <a:pt x="564" y="478"/>
                    </a:lnTo>
                    <a:lnTo>
                      <a:pt x="535" y="452"/>
                    </a:lnTo>
                    <a:lnTo>
                      <a:pt x="542" y="423"/>
                    </a:lnTo>
                    <a:lnTo>
                      <a:pt x="556" y="389"/>
                    </a:lnTo>
                    <a:lnTo>
                      <a:pt x="563" y="363"/>
                    </a:lnTo>
                    <a:lnTo>
                      <a:pt x="570" y="332"/>
                    </a:lnTo>
                    <a:lnTo>
                      <a:pt x="573" y="298"/>
                    </a:lnTo>
                    <a:lnTo>
                      <a:pt x="566" y="257"/>
                    </a:lnTo>
                    <a:lnTo>
                      <a:pt x="540" y="294"/>
                    </a:lnTo>
                    <a:lnTo>
                      <a:pt x="510" y="346"/>
                    </a:lnTo>
                    <a:lnTo>
                      <a:pt x="496" y="353"/>
                    </a:lnTo>
                    <a:lnTo>
                      <a:pt x="506" y="253"/>
                    </a:lnTo>
                    <a:lnTo>
                      <a:pt x="527" y="154"/>
                    </a:lnTo>
                    <a:lnTo>
                      <a:pt x="551" y="89"/>
                    </a:lnTo>
                    <a:lnTo>
                      <a:pt x="539" y="91"/>
                    </a:lnTo>
                    <a:lnTo>
                      <a:pt x="516" y="99"/>
                    </a:lnTo>
                    <a:lnTo>
                      <a:pt x="496" y="118"/>
                    </a:lnTo>
                    <a:lnTo>
                      <a:pt x="477" y="149"/>
                    </a:lnTo>
                    <a:lnTo>
                      <a:pt x="481" y="113"/>
                    </a:lnTo>
                    <a:lnTo>
                      <a:pt x="481" y="89"/>
                    </a:lnTo>
                    <a:lnTo>
                      <a:pt x="474" y="67"/>
                    </a:lnTo>
                    <a:lnTo>
                      <a:pt x="465" y="46"/>
                    </a:lnTo>
                    <a:lnTo>
                      <a:pt x="438" y="2"/>
                    </a:lnTo>
                    <a:lnTo>
                      <a:pt x="424" y="39"/>
                    </a:lnTo>
                    <a:lnTo>
                      <a:pt x="416" y="62"/>
                    </a:lnTo>
                    <a:lnTo>
                      <a:pt x="409" y="79"/>
                    </a:lnTo>
                    <a:lnTo>
                      <a:pt x="402" y="97"/>
                    </a:lnTo>
                    <a:lnTo>
                      <a:pt x="388" y="127"/>
                    </a:lnTo>
                    <a:lnTo>
                      <a:pt x="373" y="142"/>
                    </a:lnTo>
                    <a:lnTo>
                      <a:pt x="354" y="147"/>
                    </a:lnTo>
                    <a:lnTo>
                      <a:pt x="330" y="140"/>
                    </a:lnTo>
                    <a:lnTo>
                      <a:pt x="316" y="132"/>
                    </a:lnTo>
                    <a:lnTo>
                      <a:pt x="297" y="120"/>
                    </a:lnTo>
                    <a:lnTo>
                      <a:pt x="285" y="103"/>
                    </a:lnTo>
                    <a:lnTo>
                      <a:pt x="274" y="80"/>
                    </a:lnTo>
                    <a:lnTo>
                      <a:pt x="267" y="60"/>
                    </a:lnTo>
                    <a:lnTo>
                      <a:pt x="260" y="43"/>
                    </a:lnTo>
                    <a:lnTo>
                      <a:pt x="255" y="24"/>
                    </a:lnTo>
                    <a:lnTo>
                      <a:pt x="246" y="0"/>
                    </a:lnTo>
                    <a:lnTo>
                      <a:pt x="241" y="39"/>
                    </a:lnTo>
                    <a:lnTo>
                      <a:pt x="238" y="70"/>
                    </a:lnTo>
                    <a:lnTo>
                      <a:pt x="234" y="104"/>
                    </a:lnTo>
                    <a:lnTo>
                      <a:pt x="238" y="147"/>
                    </a:lnTo>
                    <a:lnTo>
                      <a:pt x="251" y="193"/>
                    </a:lnTo>
                    <a:lnTo>
                      <a:pt x="268" y="222"/>
                    </a:lnTo>
                    <a:lnTo>
                      <a:pt x="291" y="238"/>
                    </a:lnTo>
                    <a:lnTo>
                      <a:pt x="301" y="262"/>
                    </a:lnTo>
                    <a:lnTo>
                      <a:pt x="318" y="298"/>
                    </a:lnTo>
                    <a:lnTo>
                      <a:pt x="287" y="274"/>
                    </a:lnTo>
                    <a:lnTo>
                      <a:pt x="255" y="250"/>
                    </a:lnTo>
                    <a:lnTo>
                      <a:pt x="234" y="240"/>
                    </a:lnTo>
                    <a:lnTo>
                      <a:pt x="208" y="229"/>
                    </a:lnTo>
                    <a:lnTo>
                      <a:pt x="188" y="219"/>
                    </a:lnTo>
                    <a:lnTo>
                      <a:pt x="152" y="209"/>
                    </a:lnTo>
                    <a:lnTo>
                      <a:pt x="155" y="250"/>
                    </a:lnTo>
                    <a:lnTo>
                      <a:pt x="159" y="284"/>
                    </a:lnTo>
                    <a:lnTo>
                      <a:pt x="176" y="318"/>
                    </a:lnTo>
                    <a:lnTo>
                      <a:pt x="188" y="337"/>
                    </a:lnTo>
                    <a:lnTo>
                      <a:pt x="202" y="359"/>
                    </a:lnTo>
                    <a:lnTo>
                      <a:pt x="205" y="366"/>
                    </a:lnTo>
                    <a:lnTo>
                      <a:pt x="200" y="383"/>
                    </a:lnTo>
                    <a:lnTo>
                      <a:pt x="197" y="394"/>
                    </a:lnTo>
                    <a:lnTo>
                      <a:pt x="183" y="400"/>
                    </a:lnTo>
                    <a:lnTo>
                      <a:pt x="162" y="409"/>
                    </a:lnTo>
                    <a:lnTo>
                      <a:pt x="140" y="411"/>
                    </a:lnTo>
                    <a:lnTo>
                      <a:pt x="125" y="406"/>
                    </a:lnTo>
                    <a:lnTo>
                      <a:pt x="123" y="383"/>
                    </a:lnTo>
                    <a:lnTo>
                      <a:pt x="116" y="351"/>
                    </a:lnTo>
                    <a:lnTo>
                      <a:pt x="116" y="322"/>
                    </a:lnTo>
                    <a:lnTo>
                      <a:pt x="108" y="293"/>
                    </a:lnTo>
                    <a:lnTo>
                      <a:pt x="90" y="325"/>
                    </a:lnTo>
                    <a:lnTo>
                      <a:pt x="82" y="356"/>
                    </a:lnTo>
                    <a:lnTo>
                      <a:pt x="80" y="392"/>
                    </a:lnTo>
                    <a:lnTo>
                      <a:pt x="87" y="424"/>
                    </a:lnTo>
                    <a:lnTo>
                      <a:pt x="89" y="479"/>
                    </a:lnTo>
                    <a:lnTo>
                      <a:pt x="78" y="532"/>
                    </a:lnTo>
                    <a:lnTo>
                      <a:pt x="58" y="529"/>
                    </a:lnTo>
                    <a:lnTo>
                      <a:pt x="39" y="520"/>
                    </a:lnTo>
                    <a:lnTo>
                      <a:pt x="27" y="502"/>
                    </a:lnTo>
                    <a:lnTo>
                      <a:pt x="17" y="479"/>
                    </a:lnTo>
                    <a:lnTo>
                      <a:pt x="12" y="443"/>
                    </a:lnTo>
                    <a:lnTo>
                      <a:pt x="1" y="471"/>
                    </a:lnTo>
                    <a:lnTo>
                      <a:pt x="0" y="502"/>
                    </a:lnTo>
                    <a:lnTo>
                      <a:pt x="1" y="546"/>
                    </a:lnTo>
                    <a:lnTo>
                      <a:pt x="12" y="567"/>
                    </a:lnTo>
                    <a:lnTo>
                      <a:pt x="24" y="599"/>
                    </a:lnTo>
                    <a:lnTo>
                      <a:pt x="48" y="637"/>
                    </a:lnTo>
                    <a:lnTo>
                      <a:pt x="63" y="661"/>
                    </a:lnTo>
                    <a:lnTo>
                      <a:pt x="70" y="690"/>
                    </a:lnTo>
                    <a:lnTo>
                      <a:pt x="66" y="741"/>
                    </a:lnTo>
                    <a:lnTo>
                      <a:pt x="87" y="755"/>
                    </a:lnTo>
                    <a:lnTo>
                      <a:pt x="113" y="762"/>
                    </a:lnTo>
                    <a:lnTo>
                      <a:pt x="137" y="762"/>
                    </a:lnTo>
                    <a:lnTo>
                      <a:pt x="164" y="758"/>
                    </a:lnTo>
                    <a:lnTo>
                      <a:pt x="186" y="748"/>
                    </a:lnTo>
                    <a:lnTo>
                      <a:pt x="208" y="736"/>
                    </a:lnTo>
                    <a:lnTo>
                      <a:pt x="229" y="710"/>
                    </a:lnTo>
                    <a:lnTo>
                      <a:pt x="243" y="690"/>
                    </a:lnTo>
                    <a:lnTo>
                      <a:pt x="265" y="704"/>
                    </a:lnTo>
                    <a:lnTo>
                      <a:pt x="301" y="707"/>
                    </a:lnTo>
                    <a:lnTo>
                      <a:pt x="328" y="700"/>
                    </a:lnTo>
                    <a:lnTo>
                      <a:pt x="345" y="690"/>
                    </a:lnTo>
                    <a:lnTo>
                      <a:pt x="362" y="669"/>
                    </a:lnTo>
                    <a:lnTo>
                      <a:pt x="392" y="690"/>
                    </a:lnTo>
                    <a:lnTo>
                      <a:pt x="429" y="695"/>
                    </a:lnTo>
                    <a:lnTo>
                      <a:pt x="469" y="692"/>
                    </a:lnTo>
                    <a:lnTo>
                      <a:pt x="506" y="683"/>
                    </a:lnTo>
                    <a:lnTo>
                      <a:pt x="534" y="669"/>
                    </a:lnTo>
                    <a:close/>
                  </a:path>
                </a:pathLst>
              </a:custGeom>
              <a:gradFill rotWithShape="0">
                <a:gsLst>
                  <a:gs pos="0">
                    <a:srgbClr val="EA3402"/>
                  </a:gs>
                  <a:gs pos="100000">
                    <a:srgbClr val="FFFF35"/>
                  </a:gs>
                </a:gsLst>
                <a:lin ang="18900000" scaled="1"/>
              </a:gradFill>
              <a:ln w="9525">
                <a:noFill/>
                <a:round/>
                <a:headEnd/>
                <a:tailEnd/>
              </a:ln>
            </p:spPr>
            <p:txBody>
              <a:bodyPr/>
              <a:lstStyle/>
              <a:p>
                <a:endParaRPr lang="en-GB"/>
              </a:p>
            </p:txBody>
          </p:sp>
          <p:sp>
            <p:nvSpPr>
              <p:cNvPr id="44055" name="Freeform 85"/>
              <p:cNvSpPr>
                <a:spLocks/>
              </p:cNvSpPr>
              <p:nvPr/>
            </p:nvSpPr>
            <p:spPr bwMode="auto">
              <a:xfrm>
                <a:off x="2970" y="3721"/>
                <a:ext cx="288" cy="380"/>
              </a:xfrm>
              <a:custGeom>
                <a:avLst/>
                <a:gdLst>
                  <a:gd name="T0" fmla="*/ 279 w 288"/>
                  <a:gd name="T1" fmla="*/ 316 h 380"/>
                  <a:gd name="T2" fmla="*/ 288 w 288"/>
                  <a:gd name="T3" fmla="*/ 267 h 380"/>
                  <a:gd name="T4" fmla="*/ 284 w 288"/>
                  <a:gd name="T5" fmla="*/ 238 h 380"/>
                  <a:gd name="T6" fmla="*/ 274 w 288"/>
                  <a:gd name="T7" fmla="*/ 209 h 380"/>
                  <a:gd name="T8" fmla="*/ 283 w 288"/>
                  <a:gd name="T9" fmla="*/ 183 h 380"/>
                  <a:gd name="T10" fmla="*/ 286 w 288"/>
                  <a:gd name="T11" fmla="*/ 150 h 380"/>
                  <a:gd name="T12" fmla="*/ 271 w 288"/>
                  <a:gd name="T13" fmla="*/ 145 h 380"/>
                  <a:gd name="T14" fmla="*/ 248 w 288"/>
                  <a:gd name="T15" fmla="*/ 176 h 380"/>
                  <a:gd name="T16" fmla="*/ 264 w 288"/>
                  <a:gd name="T17" fmla="*/ 77 h 380"/>
                  <a:gd name="T18" fmla="*/ 271 w 288"/>
                  <a:gd name="T19" fmla="*/ 44 h 380"/>
                  <a:gd name="T20" fmla="*/ 248 w 288"/>
                  <a:gd name="T21" fmla="*/ 60 h 380"/>
                  <a:gd name="T22" fmla="*/ 242 w 288"/>
                  <a:gd name="T23" fmla="*/ 58 h 380"/>
                  <a:gd name="T24" fmla="*/ 240 w 288"/>
                  <a:gd name="T25" fmla="*/ 32 h 380"/>
                  <a:gd name="T26" fmla="*/ 221 w 288"/>
                  <a:gd name="T27" fmla="*/ 0 h 380"/>
                  <a:gd name="T28" fmla="*/ 211 w 288"/>
                  <a:gd name="T29" fmla="*/ 30 h 380"/>
                  <a:gd name="T30" fmla="*/ 204 w 288"/>
                  <a:gd name="T31" fmla="*/ 49 h 380"/>
                  <a:gd name="T32" fmla="*/ 189 w 288"/>
                  <a:gd name="T33" fmla="*/ 70 h 380"/>
                  <a:gd name="T34" fmla="*/ 166 w 288"/>
                  <a:gd name="T35" fmla="*/ 72 h 380"/>
                  <a:gd name="T36" fmla="*/ 151 w 288"/>
                  <a:gd name="T37" fmla="*/ 58 h 380"/>
                  <a:gd name="T38" fmla="*/ 137 w 288"/>
                  <a:gd name="T39" fmla="*/ 41 h 380"/>
                  <a:gd name="T40" fmla="*/ 132 w 288"/>
                  <a:gd name="T41" fmla="*/ 20 h 380"/>
                  <a:gd name="T42" fmla="*/ 125 w 288"/>
                  <a:gd name="T43" fmla="*/ 1 h 380"/>
                  <a:gd name="T44" fmla="*/ 122 w 288"/>
                  <a:gd name="T45" fmla="*/ 37 h 380"/>
                  <a:gd name="T46" fmla="*/ 120 w 288"/>
                  <a:gd name="T47" fmla="*/ 73 h 380"/>
                  <a:gd name="T48" fmla="*/ 134 w 288"/>
                  <a:gd name="T49" fmla="*/ 111 h 380"/>
                  <a:gd name="T50" fmla="*/ 153 w 288"/>
                  <a:gd name="T51" fmla="*/ 130 h 380"/>
                  <a:gd name="T52" fmla="*/ 146 w 288"/>
                  <a:gd name="T53" fmla="*/ 137 h 380"/>
                  <a:gd name="T54" fmla="*/ 117 w 288"/>
                  <a:gd name="T55" fmla="*/ 121 h 380"/>
                  <a:gd name="T56" fmla="*/ 96 w 288"/>
                  <a:gd name="T57" fmla="*/ 111 h 380"/>
                  <a:gd name="T58" fmla="*/ 79 w 288"/>
                  <a:gd name="T59" fmla="*/ 123 h 380"/>
                  <a:gd name="T60" fmla="*/ 91 w 288"/>
                  <a:gd name="T61" fmla="*/ 155 h 380"/>
                  <a:gd name="T62" fmla="*/ 103 w 288"/>
                  <a:gd name="T63" fmla="*/ 178 h 380"/>
                  <a:gd name="T64" fmla="*/ 103 w 288"/>
                  <a:gd name="T65" fmla="*/ 190 h 380"/>
                  <a:gd name="T66" fmla="*/ 94 w 288"/>
                  <a:gd name="T67" fmla="*/ 197 h 380"/>
                  <a:gd name="T68" fmla="*/ 72 w 288"/>
                  <a:gd name="T69" fmla="*/ 203 h 380"/>
                  <a:gd name="T70" fmla="*/ 64 w 288"/>
                  <a:gd name="T71" fmla="*/ 190 h 380"/>
                  <a:gd name="T72" fmla="*/ 62 w 288"/>
                  <a:gd name="T73" fmla="*/ 159 h 380"/>
                  <a:gd name="T74" fmla="*/ 48 w 288"/>
                  <a:gd name="T75" fmla="*/ 161 h 380"/>
                  <a:gd name="T76" fmla="*/ 43 w 288"/>
                  <a:gd name="T77" fmla="*/ 193 h 380"/>
                  <a:gd name="T78" fmla="*/ 47 w 288"/>
                  <a:gd name="T79" fmla="*/ 238 h 380"/>
                  <a:gd name="T80" fmla="*/ 29 w 288"/>
                  <a:gd name="T81" fmla="*/ 262 h 380"/>
                  <a:gd name="T82" fmla="*/ 17 w 288"/>
                  <a:gd name="T83" fmla="*/ 250 h 380"/>
                  <a:gd name="T84" fmla="*/ 5 w 288"/>
                  <a:gd name="T85" fmla="*/ 217 h 380"/>
                  <a:gd name="T86" fmla="*/ 0 w 288"/>
                  <a:gd name="T87" fmla="*/ 248 h 380"/>
                  <a:gd name="T88" fmla="*/ 7 w 288"/>
                  <a:gd name="T89" fmla="*/ 280 h 380"/>
                  <a:gd name="T90" fmla="*/ 24 w 288"/>
                  <a:gd name="T91" fmla="*/ 320 h 380"/>
                  <a:gd name="T92" fmla="*/ 35 w 288"/>
                  <a:gd name="T93" fmla="*/ 344 h 380"/>
                  <a:gd name="T94" fmla="*/ 45 w 288"/>
                  <a:gd name="T95" fmla="*/ 376 h 380"/>
                  <a:gd name="T96" fmla="*/ 69 w 288"/>
                  <a:gd name="T97" fmla="*/ 380 h 380"/>
                  <a:gd name="T98" fmla="*/ 96 w 288"/>
                  <a:gd name="T99" fmla="*/ 373 h 380"/>
                  <a:gd name="T100" fmla="*/ 115 w 288"/>
                  <a:gd name="T101" fmla="*/ 356 h 380"/>
                  <a:gd name="T102" fmla="*/ 136 w 288"/>
                  <a:gd name="T103" fmla="*/ 351 h 380"/>
                  <a:gd name="T104" fmla="*/ 166 w 288"/>
                  <a:gd name="T105" fmla="*/ 349 h 380"/>
                  <a:gd name="T106" fmla="*/ 183 w 288"/>
                  <a:gd name="T107" fmla="*/ 332 h 380"/>
                  <a:gd name="T108" fmla="*/ 218 w 288"/>
                  <a:gd name="T109" fmla="*/ 345 h 380"/>
                  <a:gd name="T110" fmla="*/ 255 w 288"/>
                  <a:gd name="T111" fmla="*/ 339 h 3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380"/>
                  <a:gd name="T170" fmla="*/ 288 w 288"/>
                  <a:gd name="T171" fmla="*/ 380 h 3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380">
                    <a:moveTo>
                      <a:pt x="267" y="332"/>
                    </a:moveTo>
                    <a:lnTo>
                      <a:pt x="279" y="316"/>
                    </a:lnTo>
                    <a:lnTo>
                      <a:pt x="286" y="292"/>
                    </a:lnTo>
                    <a:lnTo>
                      <a:pt x="288" y="267"/>
                    </a:lnTo>
                    <a:lnTo>
                      <a:pt x="288" y="248"/>
                    </a:lnTo>
                    <a:lnTo>
                      <a:pt x="284" y="238"/>
                    </a:lnTo>
                    <a:lnTo>
                      <a:pt x="269" y="222"/>
                    </a:lnTo>
                    <a:lnTo>
                      <a:pt x="274" y="209"/>
                    </a:lnTo>
                    <a:lnTo>
                      <a:pt x="279" y="193"/>
                    </a:lnTo>
                    <a:lnTo>
                      <a:pt x="283" y="183"/>
                    </a:lnTo>
                    <a:lnTo>
                      <a:pt x="284" y="166"/>
                    </a:lnTo>
                    <a:lnTo>
                      <a:pt x="286" y="150"/>
                    </a:lnTo>
                    <a:lnTo>
                      <a:pt x="284" y="128"/>
                    </a:lnTo>
                    <a:lnTo>
                      <a:pt x="271" y="145"/>
                    </a:lnTo>
                    <a:lnTo>
                      <a:pt x="255" y="173"/>
                    </a:lnTo>
                    <a:lnTo>
                      <a:pt x="248" y="176"/>
                    </a:lnTo>
                    <a:lnTo>
                      <a:pt x="254" y="128"/>
                    </a:lnTo>
                    <a:lnTo>
                      <a:pt x="264" y="77"/>
                    </a:lnTo>
                    <a:lnTo>
                      <a:pt x="278" y="42"/>
                    </a:lnTo>
                    <a:lnTo>
                      <a:pt x="271" y="44"/>
                    </a:lnTo>
                    <a:lnTo>
                      <a:pt x="257" y="49"/>
                    </a:lnTo>
                    <a:lnTo>
                      <a:pt x="248" y="60"/>
                    </a:lnTo>
                    <a:lnTo>
                      <a:pt x="240" y="73"/>
                    </a:lnTo>
                    <a:lnTo>
                      <a:pt x="242" y="58"/>
                    </a:lnTo>
                    <a:lnTo>
                      <a:pt x="242" y="44"/>
                    </a:lnTo>
                    <a:lnTo>
                      <a:pt x="240" y="32"/>
                    </a:lnTo>
                    <a:lnTo>
                      <a:pt x="236" y="22"/>
                    </a:lnTo>
                    <a:lnTo>
                      <a:pt x="221" y="0"/>
                    </a:lnTo>
                    <a:lnTo>
                      <a:pt x="214" y="20"/>
                    </a:lnTo>
                    <a:lnTo>
                      <a:pt x="211" y="30"/>
                    </a:lnTo>
                    <a:lnTo>
                      <a:pt x="207" y="39"/>
                    </a:lnTo>
                    <a:lnTo>
                      <a:pt x="204" y="49"/>
                    </a:lnTo>
                    <a:lnTo>
                      <a:pt x="194" y="65"/>
                    </a:lnTo>
                    <a:lnTo>
                      <a:pt x="189" y="70"/>
                    </a:lnTo>
                    <a:lnTo>
                      <a:pt x="178" y="73"/>
                    </a:lnTo>
                    <a:lnTo>
                      <a:pt x="166" y="72"/>
                    </a:lnTo>
                    <a:lnTo>
                      <a:pt x="159" y="66"/>
                    </a:lnTo>
                    <a:lnTo>
                      <a:pt x="151" y="58"/>
                    </a:lnTo>
                    <a:lnTo>
                      <a:pt x="144" y="53"/>
                    </a:lnTo>
                    <a:lnTo>
                      <a:pt x="137" y="41"/>
                    </a:lnTo>
                    <a:lnTo>
                      <a:pt x="134" y="30"/>
                    </a:lnTo>
                    <a:lnTo>
                      <a:pt x="132" y="20"/>
                    </a:lnTo>
                    <a:lnTo>
                      <a:pt x="129" y="10"/>
                    </a:lnTo>
                    <a:lnTo>
                      <a:pt x="125" y="1"/>
                    </a:lnTo>
                    <a:lnTo>
                      <a:pt x="124" y="22"/>
                    </a:lnTo>
                    <a:lnTo>
                      <a:pt x="122" y="37"/>
                    </a:lnTo>
                    <a:lnTo>
                      <a:pt x="120" y="51"/>
                    </a:lnTo>
                    <a:lnTo>
                      <a:pt x="120" y="73"/>
                    </a:lnTo>
                    <a:lnTo>
                      <a:pt x="125" y="96"/>
                    </a:lnTo>
                    <a:lnTo>
                      <a:pt x="134" y="111"/>
                    </a:lnTo>
                    <a:lnTo>
                      <a:pt x="147" y="121"/>
                    </a:lnTo>
                    <a:lnTo>
                      <a:pt x="153" y="130"/>
                    </a:lnTo>
                    <a:lnTo>
                      <a:pt x="161" y="149"/>
                    </a:lnTo>
                    <a:lnTo>
                      <a:pt x="146" y="137"/>
                    </a:lnTo>
                    <a:lnTo>
                      <a:pt x="129" y="126"/>
                    </a:lnTo>
                    <a:lnTo>
                      <a:pt x="117" y="121"/>
                    </a:lnTo>
                    <a:lnTo>
                      <a:pt x="108" y="114"/>
                    </a:lnTo>
                    <a:lnTo>
                      <a:pt x="96" y="111"/>
                    </a:lnTo>
                    <a:lnTo>
                      <a:pt x="77" y="108"/>
                    </a:lnTo>
                    <a:lnTo>
                      <a:pt x="79" y="123"/>
                    </a:lnTo>
                    <a:lnTo>
                      <a:pt x="82" y="140"/>
                    </a:lnTo>
                    <a:lnTo>
                      <a:pt x="91" y="155"/>
                    </a:lnTo>
                    <a:lnTo>
                      <a:pt x="96" y="167"/>
                    </a:lnTo>
                    <a:lnTo>
                      <a:pt x="103" y="178"/>
                    </a:lnTo>
                    <a:lnTo>
                      <a:pt x="106" y="181"/>
                    </a:lnTo>
                    <a:lnTo>
                      <a:pt x="103" y="190"/>
                    </a:lnTo>
                    <a:lnTo>
                      <a:pt x="101" y="195"/>
                    </a:lnTo>
                    <a:lnTo>
                      <a:pt x="94" y="197"/>
                    </a:lnTo>
                    <a:lnTo>
                      <a:pt x="84" y="202"/>
                    </a:lnTo>
                    <a:lnTo>
                      <a:pt x="72" y="203"/>
                    </a:lnTo>
                    <a:lnTo>
                      <a:pt x="65" y="198"/>
                    </a:lnTo>
                    <a:lnTo>
                      <a:pt x="64" y="190"/>
                    </a:lnTo>
                    <a:lnTo>
                      <a:pt x="60" y="171"/>
                    </a:lnTo>
                    <a:lnTo>
                      <a:pt x="62" y="159"/>
                    </a:lnTo>
                    <a:lnTo>
                      <a:pt x="55" y="143"/>
                    </a:lnTo>
                    <a:lnTo>
                      <a:pt x="48" y="161"/>
                    </a:lnTo>
                    <a:lnTo>
                      <a:pt x="43" y="176"/>
                    </a:lnTo>
                    <a:lnTo>
                      <a:pt x="43" y="193"/>
                    </a:lnTo>
                    <a:lnTo>
                      <a:pt x="47" y="210"/>
                    </a:lnTo>
                    <a:lnTo>
                      <a:pt x="47" y="238"/>
                    </a:lnTo>
                    <a:lnTo>
                      <a:pt x="40" y="263"/>
                    </a:lnTo>
                    <a:lnTo>
                      <a:pt x="29" y="262"/>
                    </a:lnTo>
                    <a:lnTo>
                      <a:pt x="21" y="258"/>
                    </a:lnTo>
                    <a:lnTo>
                      <a:pt x="17" y="250"/>
                    </a:lnTo>
                    <a:lnTo>
                      <a:pt x="9" y="238"/>
                    </a:lnTo>
                    <a:lnTo>
                      <a:pt x="5" y="217"/>
                    </a:lnTo>
                    <a:lnTo>
                      <a:pt x="2" y="232"/>
                    </a:lnTo>
                    <a:lnTo>
                      <a:pt x="0" y="248"/>
                    </a:lnTo>
                    <a:lnTo>
                      <a:pt x="2" y="270"/>
                    </a:lnTo>
                    <a:lnTo>
                      <a:pt x="7" y="280"/>
                    </a:lnTo>
                    <a:lnTo>
                      <a:pt x="14" y="298"/>
                    </a:lnTo>
                    <a:lnTo>
                      <a:pt x="24" y="320"/>
                    </a:lnTo>
                    <a:lnTo>
                      <a:pt x="33" y="328"/>
                    </a:lnTo>
                    <a:lnTo>
                      <a:pt x="35" y="344"/>
                    </a:lnTo>
                    <a:lnTo>
                      <a:pt x="35" y="369"/>
                    </a:lnTo>
                    <a:lnTo>
                      <a:pt x="45" y="376"/>
                    </a:lnTo>
                    <a:lnTo>
                      <a:pt x="59" y="378"/>
                    </a:lnTo>
                    <a:lnTo>
                      <a:pt x="69" y="380"/>
                    </a:lnTo>
                    <a:lnTo>
                      <a:pt x="82" y="376"/>
                    </a:lnTo>
                    <a:lnTo>
                      <a:pt x="96" y="373"/>
                    </a:lnTo>
                    <a:lnTo>
                      <a:pt x="105" y="364"/>
                    </a:lnTo>
                    <a:lnTo>
                      <a:pt x="115" y="356"/>
                    </a:lnTo>
                    <a:lnTo>
                      <a:pt x="124" y="342"/>
                    </a:lnTo>
                    <a:lnTo>
                      <a:pt x="136" y="351"/>
                    </a:lnTo>
                    <a:lnTo>
                      <a:pt x="149" y="354"/>
                    </a:lnTo>
                    <a:lnTo>
                      <a:pt x="166" y="349"/>
                    </a:lnTo>
                    <a:lnTo>
                      <a:pt x="175" y="342"/>
                    </a:lnTo>
                    <a:lnTo>
                      <a:pt x="183" y="332"/>
                    </a:lnTo>
                    <a:lnTo>
                      <a:pt x="199" y="342"/>
                    </a:lnTo>
                    <a:lnTo>
                      <a:pt x="218" y="345"/>
                    </a:lnTo>
                    <a:lnTo>
                      <a:pt x="238" y="344"/>
                    </a:lnTo>
                    <a:lnTo>
                      <a:pt x="255" y="339"/>
                    </a:lnTo>
                    <a:lnTo>
                      <a:pt x="267" y="332"/>
                    </a:lnTo>
                    <a:close/>
                  </a:path>
                </a:pathLst>
              </a:custGeom>
              <a:gradFill rotWithShape="0">
                <a:gsLst>
                  <a:gs pos="0">
                    <a:srgbClr val="FFFFA7"/>
                  </a:gs>
                  <a:gs pos="100000">
                    <a:srgbClr val="FBC605"/>
                  </a:gs>
                </a:gsLst>
                <a:lin ang="5400000" scaled="1"/>
              </a:gradFill>
              <a:ln w="9525">
                <a:noFill/>
                <a:round/>
                <a:headEnd/>
                <a:tailEnd/>
              </a:ln>
            </p:spPr>
            <p:txBody>
              <a:bodyPr/>
              <a:lstStyle/>
              <a:p>
                <a:endParaRPr lang="en-GB"/>
              </a:p>
            </p:txBody>
          </p:sp>
        </p:grpSp>
        <p:pic>
          <p:nvPicPr>
            <p:cNvPr id="44050" name="Picture 157" descr="C:\Documents and Settings\Administrator\My Documents\Gill\Pilkington\Fire\bits\Glass BU3A.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6" y="813"/>
              <a:ext cx="1185" cy="3074"/>
            </a:xfrm>
            <a:prstGeom prst="rect">
              <a:avLst/>
            </a:prstGeom>
            <a:noFill/>
            <a:ln w="9525">
              <a:noFill/>
              <a:miter lim="800000"/>
              <a:headEnd/>
              <a:tailEnd/>
            </a:ln>
          </p:spPr>
        </p:pic>
      </p:grpSp>
      <p:pic>
        <p:nvPicPr>
          <p:cNvPr id="1128621" name="Picture 173" descr="C:\Documents and Settings\Administrator\My Documents\Gill\Pilkington\Fire\bits\Fireproof glass wide.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2850" y="1606550"/>
            <a:ext cx="2187575" cy="4881563"/>
          </a:xfrm>
          <a:prstGeom prst="rect">
            <a:avLst/>
          </a:prstGeom>
          <a:noFill/>
          <a:ln w="9525">
            <a:noFill/>
            <a:miter lim="800000"/>
            <a:headEnd/>
            <a:tailEnd/>
          </a:ln>
        </p:spPr>
      </p:pic>
      <p:sp>
        <p:nvSpPr>
          <p:cNvPr id="51" name="Rectangle 50">
            <a:extLst>
              <a:ext uri="{FF2B5EF4-FFF2-40B4-BE49-F238E27FC236}">
                <a16:creationId xmlns:a16="http://schemas.microsoft.com/office/drawing/2014/main" id="{806A6854-256F-413E-8D36-36E689514B8E}"/>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61614EA7-6E89-4C0C-AE55-D44FEB0303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pic>
        <p:nvPicPr>
          <p:cNvPr id="50" name="Picture 49">
            <a:extLst>
              <a:ext uri="{FF2B5EF4-FFF2-40B4-BE49-F238E27FC236}">
                <a16:creationId xmlns:a16="http://schemas.microsoft.com/office/drawing/2014/main" id="{E419EF00-B6C2-4D63-9AFB-5E42096FDE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10" name="Footer Placeholder 9">
            <a:extLst>
              <a:ext uri="{FF2B5EF4-FFF2-40B4-BE49-F238E27FC236}">
                <a16:creationId xmlns:a16="http://schemas.microsoft.com/office/drawing/2014/main" id="{144C0FFA-BDE7-4184-BEF9-D998365C39EF}"/>
              </a:ext>
            </a:extLst>
          </p:cNvPr>
          <p:cNvSpPr>
            <a:spLocks noGrp="1"/>
          </p:cNvSpPr>
          <p:nvPr>
            <p:ph type="ftr" sz="quarter" idx="3"/>
          </p:nvPr>
        </p:nvSpPr>
        <p:spPr/>
        <p:txBody>
          <a:bodyPr/>
          <a:lstStyle/>
          <a:p>
            <a:r>
              <a:rPr lang="en-GB" altLang="ja-JP"/>
              <a:t>Speaker name</a:t>
            </a:r>
            <a:endParaRPr lang="ja-JP" altLang="en-US" dirty="0"/>
          </a:p>
        </p:txBody>
      </p:sp>
      <p:sp>
        <p:nvSpPr>
          <p:cNvPr id="11" name="Date Placeholder 10">
            <a:extLst>
              <a:ext uri="{FF2B5EF4-FFF2-40B4-BE49-F238E27FC236}">
                <a16:creationId xmlns:a16="http://schemas.microsoft.com/office/drawing/2014/main" id="{5FB88043-4713-43D1-A2AB-76A44F360D23}"/>
              </a:ext>
            </a:extLst>
          </p:cNvPr>
          <p:cNvSpPr>
            <a:spLocks noGrp="1"/>
          </p:cNvSpPr>
          <p:nvPr>
            <p:ph type="dt" sz="half" idx="2"/>
          </p:nvPr>
        </p:nvSpPr>
        <p:spPr/>
        <p:txBody>
          <a:bodyPr/>
          <a:lstStyle/>
          <a:p>
            <a:fld id="{435BFAE1-EFA9-4C44-9515-3442880CC99E}" type="datetime1">
              <a:rPr lang="en-GB" altLang="ja-JP" smtClean="0"/>
              <a:t>01/06/2020</a:t>
            </a:fld>
            <a:endParaRPr lang="ja-JP" altLang="en-US" dirty="0"/>
          </a:p>
        </p:txBody>
      </p:sp>
      <p:sp>
        <p:nvSpPr>
          <p:cNvPr id="12" name="Slide Number Placeholder 11">
            <a:extLst>
              <a:ext uri="{FF2B5EF4-FFF2-40B4-BE49-F238E27FC236}">
                <a16:creationId xmlns:a16="http://schemas.microsoft.com/office/drawing/2014/main" id="{56A7FAB9-4398-40FE-B11F-D4D188C86403}"/>
              </a:ext>
            </a:extLst>
          </p:cNvPr>
          <p:cNvSpPr>
            <a:spLocks noGrp="1"/>
          </p:cNvSpPr>
          <p:nvPr>
            <p:ph type="sldNum" sz="quarter" idx="4"/>
          </p:nvPr>
        </p:nvSpPr>
        <p:spPr/>
        <p:txBody>
          <a:bodyPr/>
          <a:lstStyle/>
          <a:p>
            <a:fld id="{6C921AB9-5F11-43C5-B957-02FF2E1FCA22}" type="slidenum">
              <a:rPr lang="ja-JP" altLang="en-US" smtClean="0"/>
              <a:pPr/>
              <a:t>46</a:t>
            </a:fld>
            <a:endParaRPr lang="ja-JP" alt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499"/>
                                          </p:stCondLst>
                                        </p:cTn>
                                        <p:tgtEl>
                                          <p:spTgt spid="5"/>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500"/>
                                  </p:stCondLst>
                                  <p:childTnLst>
                                    <p:set>
                                      <p:cBhvr>
                                        <p:cTn id="21" dur="1" fill="hold">
                                          <p:stCondLst>
                                            <p:cond delay="499"/>
                                          </p:stCondLst>
                                        </p:cTn>
                                        <p:tgtEl>
                                          <p:spTgt spid="8"/>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500"/>
                                  </p:stCondLst>
                                  <p:childTnLst>
                                    <p:set>
                                      <p:cBhvr>
                                        <p:cTn id="24" dur="1" fill="hold">
                                          <p:stCondLst>
                                            <p:cond delay="499"/>
                                          </p:stCondLst>
                                        </p:cTn>
                                        <p:tgtEl>
                                          <p:spTgt spid="1128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re time lapse - social video">
            <a:hlinkClick r:id="" action="ppaction://media"/>
            <a:extLst>
              <a:ext uri="{FF2B5EF4-FFF2-40B4-BE49-F238E27FC236}">
                <a16:creationId xmlns:a16="http://schemas.microsoft.com/office/drawing/2014/main" id="{C0A73801-05A2-4834-B85D-ECBCEA30C6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4153" y="1283026"/>
            <a:ext cx="7595694" cy="4785930"/>
          </a:xfrm>
          <a:prstGeom prst="rect">
            <a:avLst/>
          </a:prstGeom>
        </p:spPr>
      </p:pic>
      <p:sp>
        <p:nvSpPr>
          <p:cNvPr id="7" name="Rectangle 6">
            <a:extLst>
              <a:ext uri="{FF2B5EF4-FFF2-40B4-BE49-F238E27FC236}">
                <a16:creationId xmlns:a16="http://schemas.microsoft.com/office/drawing/2014/main" id="{14E7B198-104B-4B32-9A92-E5578D9B51B1}"/>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937FEEE-37E3-4FC0-A950-150AC3002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pic>
        <p:nvPicPr>
          <p:cNvPr id="5" name="Picture 4">
            <a:extLst>
              <a:ext uri="{FF2B5EF4-FFF2-40B4-BE49-F238E27FC236}">
                <a16:creationId xmlns:a16="http://schemas.microsoft.com/office/drawing/2014/main" id="{428D98B7-2B43-493B-A9FF-7CB8EDC0C0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4" name="Footer Placeholder 3">
            <a:extLst>
              <a:ext uri="{FF2B5EF4-FFF2-40B4-BE49-F238E27FC236}">
                <a16:creationId xmlns:a16="http://schemas.microsoft.com/office/drawing/2014/main" id="{6D533DF2-3901-4135-9DD4-61521C925DA7}"/>
              </a:ext>
            </a:extLst>
          </p:cNvPr>
          <p:cNvSpPr>
            <a:spLocks noGrp="1"/>
          </p:cNvSpPr>
          <p:nvPr>
            <p:ph type="ftr" sz="quarter" idx="3"/>
          </p:nvPr>
        </p:nvSpPr>
        <p:spPr/>
        <p:txBody>
          <a:bodyPr/>
          <a:lstStyle/>
          <a:p>
            <a:r>
              <a:rPr lang="en-GB" altLang="ja-JP"/>
              <a:t>Speaker name</a:t>
            </a:r>
            <a:endParaRPr lang="ja-JP" altLang="en-US" dirty="0"/>
          </a:p>
        </p:txBody>
      </p:sp>
      <p:sp>
        <p:nvSpPr>
          <p:cNvPr id="9" name="Date Placeholder 8">
            <a:extLst>
              <a:ext uri="{FF2B5EF4-FFF2-40B4-BE49-F238E27FC236}">
                <a16:creationId xmlns:a16="http://schemas.microsoft.com/office/drawing/2014/main" id="{30EB3CBE-A9F2-498C-B0D4-613855619E0C}"/>
              </a:ext>
            </a:extLst>
          </p:cNvPr>
          <p:cNvSpPr>
            <a:spLocks noGrp="1"/>
          </p:cNvSpPr>
          <p:nvPr>
            <p:ph type="dt" sz="half" idx="2"/>
          </p:nvPr>
        </p:nvSpPr>
        <p:spPr/>
        <p:txBody>
          <a:bodyPr/>
          <a:lstStyle/>
          <a:p>
            <a:fld id="{96C38D65-3887-4D5C-A6B8-7C3B2739216D}" type="datetime1">
              <a:rPr lang="en-GB" altLang="ja-JP" smtClean="0"/>
              <a:t>01/06/2020</a:t>
            </a:fld>
            <a:endParaRPr lang="ja-JP" altLang="en-US" dirty="0"/>
          </a:p>
        </p:txBody>
      </p:sp>
      <p:sp>
        <p:nvSpPr>
          <p:cNvPr id="10" name="Slide Number Placeholder 9">
            <a:extLst>
              <a:ext uri="{FF2B5EF4-FFF2-40B4-BE49-F238E27FC236}">
                <a16:creationId xmlns:a16="http://schemas.microsoft.com/office/drawing/2014/main" id="{BD901B4E-4E6D-4556-B545-F2D181EF2DC6}"/>
              </a:ext>
            </a:extLst>
          </p:cNvPr>
          <p:cNvSpPr>
            <a:spLocks noGrp="1"/>
          </p:cNvSpPr>
          <p:nvPr>
            <p:ph type="sldNum" sz="quarter" idx="4"/>
          </p:nvPr>
        </p:nvSpPr>
        <p:spPr/>
        <p:txBody>
          <a:bodyPr/>
          <a:lstStyle/>
          <a:p>
            <a:fld id="{6C921AB9-5F11-43C5-B957-02FF2E1FCA22}" type="slidenum">
              <a:rPr lang="ja-JP" altLang="en-US" smtClean="0"/>
              <a:pPr/>
              <a:t>47</a:t>
            </a:fld>
            <a:endParaRPr lang="ja-JP" altLang="en-US" dirty="0"/>
          </a:p>
        </p:txBody>
      </p:sp>
    </p:spTree>
    <p:extLst>
      <p:ext uri="{BB962C8B-B14F-4D97-AF65-F5344CB8AC3E}">
        <p14:creationId xmlns:p14="http://schemas.microsoft.com/office/powerpoint/2010/main" val="20317869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50" name="Rectangle 2"/>
          <p:cNvSpPr>
            <a:spLocks noChangeArrowheads="1"/>
          </p:cNvSpPr>
          <p:nvPr/>
        </p:nvSpPr>
        <p:spPr bwMode="auto">
          <a:xfrm>
            <a:off x="720000" y="720000"/>
            <a:ext cx="6911975" cy="522000"/>
          </a:xfrm>
          <a:prstGeom prst="rect">
            <a:avLst/>
          </a:prstGeom>
          <a:noFill/>
          <a:ln w="9525">
            <a:noFill/>
            <a:miter lim="800000"/>
            <a:headEnd/>
            <a:tailEnd/>
          </a:ln>
          <a:effectLst/>
        </p:spPr>
        <p:txBody>
          <a:bodyPr lIns="0" tIns="0" rIns="0" bIns="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1" lang="en-GB" sz="2800" b="0" i="0" u="none" strike="noStrike" kern="1200" cap="none" spc="0" normalizeH="0" baseline="0" noProof="0" dirty="0">
                <a:ln>
                  <a:noFill/>
                </a:ln>
                <a:solidFill>
                  <a:srgbClr val="009DE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1 Aylesbury Street, London</a:t>
            </a:r>
            <a:endParaRPr kumimoji="1" lang="en-GB" sz="3200" b="0" i="0" u="none" strike="noStrike" kern="1200" cap="none" spc="0" normalizeH="0" baseline="0" noProof="0" dirty="0">
              <a:ln>
                <a:noFill/>
              </a:ln>
              <a:solidFill>
                <a:srgbClr val="009DE0">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5D52DA68-F269-4943-9722-78CDE2215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1" name="Rectangle 10">
            <a:extLst>
              <a:ext uri="{FF2B5EF4-FFF2-40B4-BE49-F238E27FC236}">
                <a16:creationId xmlns:a16="http://schemas.microsoft.com/office/drawing/2014/main" id="{3D0D852E-4C18-4A6C-B0E3-13313FE7A8CD}"/>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BFAB9CC-F4B9-465A-9815-E778275C5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94033"/>
            <a:ext cx="3924284" cy="4742777"/>
          </a:xfrm>
          <a:prstGeom prst="rect">
            <a:avLst/>
          </a:prstGeom>
        </p:spPr>
      </p:pic>
      <p:pic>
        <p:nvPicPr>
          <p:cNvPr id="9" name="Picture 8">
            <a:extLst>
              <a:ext uri="{FF2B5EF4-FFF2-40B4-BE49-F238E27FC236}">
                <a16:creationId xmlns:a16="http://schemas.microsoft.com/office/drawing/2014/main" id="{50D2F916-7A3C-421F-9845-594C088F6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51" y="1383329"/>
            <a:ext cx="3318368" cy="2212245"/>
          </a:xfrm>
          <a:prstGeom prst="rect">
            <a:avLst/>
          </a:prstGeom>
        </p:spPr>
      </p:pic>
      <p:pic>
        <p:nvPicPr>
          <p:cNvPr id="14" name="Picture 13">
            <a:extLst>
              <a:ext uri="{FF2B5EF4-FFF2-40B4-BE49-F238E27FC236}">
                <a16:creationId xmlns:a16="http://schemas.microsoft.com/office/drawing/2014/main" id="{232F8EFB-6815-48E0-BFDB-806A07658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619" y="3736903"/>
            <a:ext cx="3312000" cy="2399907"/>
          </a:xfrm>
          <a:prstGeom prst="rect">
            <a:avLst/>
          </a:prstGeom>
        </p:spPr>
      </p:pic>
      <p:pic>
        <p:nvPicPr>
          <p:cNvPr id="12" name="Picture 11">
            <a:extLst>
              <a:ext uri="{FF2B5EF4-FFF2-40B4-BE49-F238E27FC236}">
                <a16:creationId xmlns:a16="http://schemas.microsoft.com/office/drawing/2014/main" id="{940626DF-A606-4824-A62E-B6F38D76A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4499" y="5884"/>
            <a:ext cx="1159501" cy="1260000"/>
          </a:xfrm>
          <a:prstGeom prst="rect">
            <a:avLst/>
          </a:prstGeom>
        </p:spPr>
      </p:pic>
      <p:sp>
        <p:nvSpPr>
          <p:cNvPr id="5" name="Footer Placeholder 4">
            <a:extLst>
              <a:ext uri="{FF2B5EF4-FFF2-40B4-BE49-F238E27FC236}">
                <a16:creationId xmlns:a16="http://schemas.microsoft.com/office/drawing/2014/main" id="{4863BC9B-36B0-4B6D-92C7-78FE8B64D17B}"/>
              </a:ext>
            </a:extLst>
          </p:cNvPr>
          <p:cNvSpPr>
            <a:spLocks noGrp="1"/>
          </p:cNvSpPr>
          <p:nvPr>
            <p:ph type="ftr" sz="quarter" idx="12"/>
          </p:nvPr>
        </p:nvSpPr>
        <p:spPr/>
        <p:txBody>
          <a:bodyPr/>
          <a:lstStyle/>
          <a:p>
            <a:pPr>
              <a:defRPr/>
            </a:pPr>
            <a:r>
              <a:rPr lang="en-GB"/>
              <a:t>Speaker name</a:t>
            </a:r>
          </a:p>
        </p:txBody>
      </p:sp>
      <p:sp>
        <p:nvSpPr>
          <p:cNvPr id="6" name="Date Placeholder 5">
            <a:extLst>
              <a:ext uri="{FF2B5EF4-FFF2-40B4-BE49-F238E27FC236}">
                <a16:creationId xmlns:a16="http://schemas.microsoft.com/office/drawing/2014/main" id="{9C933A44-D34D-487D-B67D-227109645C26}"/>
              </a:ext>
            </a:extLst>
          </p:cNvPr>
          <p:cNvSpPr>
            <a:spLocks noGrp="1"/>
          </p:cNvSpPr>
          <p:nvPr>
            <p:ph type="dt" sz="half" idx="10"/>
          </p:nvPr>
        </p:nvSpPr>
        <p:spPr/>
        <p:txBody>
          <a:bodyPr/>
          <a:lstStyle/>
          <a:p>
            <a:pPr>
              <a:defRPr/>
            </a:pPr>
            <a:fld id="{2F820969-AB19-40C1-9B9F-0650DCA09990}" type="datetime1">
              <a:rPr lang="en-GB" smtClean="0"/>
              <a:t>01/06/2020</a:t>
            </a:fld>
            <a:endParaRPr lang="en-GB"/>
          </a:p>
        </p:txBody>
      </p:sp>
      <p:sp>
        <p:nvSpPr>
          <p:cNvPr id="7" name="Slide Number Placeholder 6">
            <a:extLst>
              <a:ext uri="{FF2B5EF4-FFF2-40B4-BE49-F238E27FC236}">
                <a16:creationId xmlns:a16="http://schemas.microsoft.com/office/drawing/2014/main" id="{7AB2C488-88A1-4844-BF67-27553B66EA04}"/>
              </a:ext>
            </a:extLst>
          </p:cNvPr>
          <p:cNvSpPr>
            <a:spLocks noGrp="1"/>
          </p:cNvSpPr>
          <p:nvPr>
            <p:ph type="sldNum" sz="quarter" idx="11"/>
          </p:nvPr>
        </p:nvSpPr>
        <p:spPr/>
        <p:txBody>
          <a:bodyPr/>
          <a:lstStyle/>
          <a:p>
            <a:pPr>
              <a:defRPr/>
            </a:pPr>
            <a:fld id="{0980C07E-5A38-456E-8C2F-DB1E62FD6475}" type="slidenum">
              <a:rPr lang="en-GB" smtClean="0"/>
              <a:pPr>
                <a:defRPr/>
              </a:pPr>
              <a:t>48</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F2BBF9-8DAD-43E1-8B78-326E23AB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8"/>
            <a:ext cx="9144000" cy="6099048"/>
          </a:xfrm>
          <a:prstGeom prst="rect">
            <a:avLst/>
          </a:prstGeom>
        </p:spPr>
      </p:pic>
      <p:sp>
        <p:nvSpPr>
          <p:cNvPr id="1426442" name="Rectangle 10"/>
          <p:cNvSpPr>
            <a:spLocks noChangeArrowheads="1"/>
          </p:cNvSpPr>
          <p:nvPr/>
        </p:nvSpPr>
        <p:spPr bwMode="auto">
          <a:xfrm>
            <a:off x="76200" y="641350"/>
            <a:ext cx="6702425" cy="3079750"/>
          </a:xfrm>
          <a:prstGeom prst="rect">
            <a:avLst/>
          </a:prstGeom>
          <a:noFill/>
          <a:ln w="9525">
            <a:noFill/>
            <a:miter lim="800000"/>
            <a:headEnd/>
            <a:tailEnd/>
          </a:ln>
          <a:effectLst>
            <a:outerShdw dist="35921" dir="2700000" algn="ctr" rotWithShape="0">
              <a:schemeClr val="hlink"/>
            </a:outerShdw>
          </a:effectLst>
        </p:spPr>
        <p:txBody>
          <a:bodyPr/>
          <a:lstStyle/>
          <a:p>
            <a:pPr>
              <a:lnSpc>
                <a:spcPct val="85000"/>
              </a:lnSpc>
              <a:tabLst>
                <a:tab pos="860425" algn="l"/>
              </a:tabLst>
              <a:defRPr/>
            </a:pPr>
            <a:r>
              <a:rPr lang="en-US" sz="6000" b="0" dirty="0">
                <a:solidFill>
                  <a:schemeClr val="bg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Self-cleaning</a:t>
            </a:r>
            <a:br>
              <a:rPr lang="en-US" sz="6000" b="0" dirty="0">
                <a:solidFill>
                  <a:schemeClr val="bg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br>
            <a:r>
              <a:rPr lang="en-US" sz="6000" b="0" dirty="0">
                <a:solidFill>
                  <a:schemeClr val="bg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Glass </a:t>
            </a:r>
            <a:endParaRPr lang="en-US" sz="6000" b="0" dirty="0">
              <a:solidFill>
                <a:schemeClr val="bg1"/>
              </a:solidFill>
              <a:effectLst>
                <a:outerShdw blurRad="38100" dist="38100" dir="2700000" algn="tl">
                  <a:srgbClr val="FFFFFF"/>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Freeform 4">
            <a:extLst>
              <a:ext uri="{FF2B5EF4-FFF2-40B4-BE49-F238E27FC236}">
                <a16:creationId xmlns:a16="http://schemas.microsoft.com/office/drawing/2014/main" id="{029D2DBE-FC5C-4707-8A44-3F7F5E954F58}"/>
              </a:ext>
            </a:extLst>
          </p:cNvPr>
          <p:cNvSpPr>
            <a:spLocks/>
          </p:cNvSpPr>
          <p:nvPr/>
        </p:nvSpPr>
        <p:spPr bwMode="auto">
          <a:xfrm>
            <a:off x="-7936" y="3176337"/>
            <a:ext cx="9151936" cy="3681663"/>
          </a:xfrm>
          <a:custGeom>
            <a:avLst/>
            <a:gdLst/>
            <a:ahLst/>
            <a:cxnLst>
              <a:cxn ang="0">
                <a:pos x="0" y="618"/>
              </a:cxn>
              <a:cxn ang="0">
                <a:pos x="2072" y="2606"/>
              </a:cxn>
              <a:cxn ang="0">
                <a:pos x="5835" y="0"/>
              </a:cxn>
              <a:cxn ang="0">
                <a:pos x="5835" y="3301"/>
              </a:cxn>
              <a:cxn ang="0">
                <a:pos x="8" y="3309"/>
              </a:cxn>
              <a:cxn ang="0">
                <a:pos x="0" y="618"/>
              </a:cxn>
            </a:cxnLst>
            <a:rect l="0" t="0" r="r" b="b"/>
            <a:pathLst>
              <a:path w="5835" h="3309">
                <a:moveTo>
                  <a:pt x="0" y="618"/>
                </a:moveTo>
                <a:lnTo>
                  <a:pt x="2072" y="2606"/>
                </a:lnTo>
                <a:lnTo>
                  <a:pt x="5835" y="0"/>
                </a:lnTo>
                <a:lnTo>
                  <a:pt x="5835" y="3301"/>
                </a:lnTo>
                <a:lnTo>
                  <a:pt x="8" y="3309"/>
                </a:lnTo>
                <a:lnTo>
                  <a:pt x="0" y="618"/>
                </a:lnTo>
                <a:close/>
              </a:path>
            </a:pathLst>
          </a:custGeom>
          <a:solidFill>
            <a:srgbClr val="FFFFFF"/>
          </a:solidFill>
          <a:ln w="9525">
            <a:noFill/>
            <a:round/>
            <a:headEnd/>
            <a:tailEnd/>
          </a:ln>
          <a:effectLst/>
        </p:spPr>
        <p:txBody>
          <a:bodyPr wrap="none" anchor="ctr"/>
          <a:lstStyle/>
          <a:p>
            <a:pPr>
              <a:defRPr/>
            </a:pPr>
            <a:endParaRPr lang="en-GB"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53D653F0-EF3E-48B4-997E-763859A05B7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114893" y="6091364"/>
            <a:ext cx="1888137" cy="409447"/>
          </a:xfrm>
          <a:prstGeom prst="rect">
            <a:avLst/>
          </a:prstGeom>
        </p:spPr>
      </p:pic>
      <p:sp>
        <p:nvSpPr>
          <p:cNvPr id="3" name="TextBox 2">
            <a:extLst>
              <a:ext uri="{FF2B5EF4-FFF2-40B4-BE49-F238E27FC236}">
                <a16:creationId xmlns:a16="http://schemas.microsoft.com/office/drawing/2014/main" id="{D623A859-A263-4CCC-A6EC-6787BF7C78B6}"/>
              </a:ext>
            </a:extLst>
          </p:cNvPr>
          <p:cNvSpPr txBox="1"/>
          <p:nvPr/>
        </p:nvSpPr>
        <p:spPr>
          <a:xfrm>
            <a:off x="251999" y="6084000"/>
            <a:ext cx="2151231" cy="600164"/>
          </a:xfrm>
          <a:prstGeom prst="rect">
            <a:avLst/>
          </a:prstGeom>
          <a:noFill/>
        </p:spPr>
        <p:txBody>
          <a:bodyPr wrap="square" rtlCol="0">
            <a:spAutoFit/>
          </a:bodyPr>
          <a:lstStyle/>
          <a:p>
            <a:r>
              <a:rPr lang="en-GB" sz="1100" i="1" dirty="0">
                <a:latin typeface="Tahoma" panose="020B0604030504040204" pitchFamily="34" charset="0"/>
                <a:ea typeface="Tahoma" panose="020B0604030504040204" pitchFamily="34" charset="0"/>
                <a:cs typeface="Tahoma" panose="020B0604030504040204" pitchFamily="34" charset="0"/>
              </a:rPr>
              <a:t>Cheltenham Racecourse </a:t>
            </a:r>
            <a:br>
              <a:rPr lang="en-GB" sz="1100" i="1" dirty="0">
                <a:latin typeface="Tahoma" panose="020B0604030504040204" pitchFamily="34" charset="0"/>
                <a:ea typeface="Tahoma" panose="020B0604030504040204" pitchFamily="34" charset="0"/>
                <a:cs typeface="Tahoma" panose="020B0604030504040204" pitchFamily="34" charset="0"/>
              </a:rPr>
            </a:br>
            <a:r>
              <a:rPr lang="en-GB" sz="1100" i="1" dirty="0">
                <a:latin typeface="Tahoma" panose="020B0604030504040204" pitchFamily="34" charset="0"/>
                <a:ea typeface="Tahoma" panose="020B0604030504040204" pitchFamily="34" charset="0"/>
                <a:cs typeface="Tahoma" panose="020B0604030504040204" pitchFamily="34" charset="0"/>
              </a:rPr>
              <a:t>by Roberts Limbrick Architects. Photo by Gary Britton</a:t>
            </a:r>
          </a:p>
        </p:txBody>
      </p:sp>
      <p:sp>
        <p:nvSpPr>
          <p:cNvPr id="4" name="Slide Number Placeholder 3">
            <a:extLst>
              <a:ext uri="{FF2B5EF4-FFF2-40B4-BE49-F238E27FC236}">
                <a16:creationId xmlns:a16="http://schemas.microsoft.com/office/drawing/2014/main" id="{7CF2795B-250D-4A9A-9A9A-28F609D4422A}"/>
              </a:ext>
            </a:extLst>
          </p:cNvPr>
          <p:cNvSpPr>
            <a:spLocks noGrp="1"/>
          </p:cNvSpPr>
          <p:nvPr>
            <p:ph type="sldNum" sz="quarter" idx="10"/>
          </p:nvPr>
        </p:nvSpPr>
        <p:spPr/>
        <p:txBody>
          <a:bodyPr/>
          <a:lstStyle/>
          <a:p>
            <a:pPr>
              <a:defRPr/>
            </a:pPr>
            <a:fld id="{52CFF3F3-9C47-440A-8807-4B91B125A786}" type="slidenum">
              <a:rPr lang="en-GB" sz="1050" smtClean="0"/>
              <a:pPr>
                <a:defRPr/>
              </a:pPr>
              <a:t>49</a:t>
            </a:fld>
            <a:endParaRPr lang="en-GB" sz="1050" dirty="0"/>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20001" y="720000"/>
            <a:ext cx="6072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400" b="1">
                <a:solidFill>
                  <a:srgbClr val="009EA0"/>
                </a:solidFill>
                <a:latin typeface="+mj-lt"/>
                <a:ea typeface="+mj-ea"/>
                <a:cs typeface="+mj-cs"/>
              </a:defRPr>
            </a:lvl1pPr>
            <a:lvl2pPr algn="l" rtl="0" eaLnBrk="0" fontAlgn="base" hangingPunct="0">
              <a:spcBef>
                <a:spcPct val="0"/>
              </a:spcBef>
              <a:spcAft>
                <a:spcPct val="0"/>
              </a:spcAft>
              <a:defRPr sz="2400" b="1">
                <a:solidFill>
                  <a:srgbClr val="009EA0"/>
                </a:solidFill>
                <a:latin typeface="Tahoma" pitchFamily="34" charset="0"/>
              </a:defRPr>
            </a:lvl2pPr>
            <a:lvl3pPr algn="l" rtl="0" eaLnBrk="0" fontAlgn="base" hangingPunct="0">
              <a:spcBef>
                <a:spcPct val="0"/>
              </a:spcBef>
              <a:spcAft>
                <a:spcPct val="0"/>
              </a:spcAft>
              <a:defRPr sz="2400" b="1">
                <a:solidFill>
                  <a:srgbClr val="009EA0"/>
                </a:solidFill>
                <a:latin typeface="Tahoma" pitchFamily="34" charset="0"/>
              </a:defRPr>
            </a:lvl3pPr>
            <a:lvl4pPr algn="l" rtl="0" eaLnBrk="0" fontAlgn="base" hangingPunct="0">
              <a:spcBef>
                <a:spcPct val="0"/>
              </a:spcBef>
              <a:spcAft>
                <a:spcPct val="0"/>
              </a:spcAft>
              <a:defRPr sz="2400" b="1">
                <a:solidFill>
                  <a:srgbClr val="009EA0"/>
                </a:solidFill>
                <a:latin typeface="Tahoma" pitchFamily="34" charset="0"/>
              </a:defRPr>
            </a:lvl4pPr>
            <a:lvl5pPr algn="l" rtl="0" eaLnBrk="0" fontAlgn="base" hangingPunct="0">
              <a:spcBef>
                <a:spcPct val="0"/>
              </a:spcBef>
              <a:spcAft>
                <a:spcPct val="0"/>
              </a:spcAft>
              <a:defRPr sz="2400" b="1">
                <a:solidFill>
                  <a:srgbClr val="009EA0"/>
                </a:solidFill>
                <a:latin typeface="Tahoma" pitchFamily="34" charset="0"/>
              </a:defRPr>
            </a:lvl5pPr>
            <a:lvl6pPr marL="457200" algn="l" rtl="0" fontAlgn="base">
              <a:spcBef>
                <a:spcPct val="0"/>
              </a:spcBef>
              <a:spcAft>
                <a:spcPct val="0"/>
              </a:spcAft>
              <a:defRPr sz="2400" b="1">
                <a:solidFill>
                  <a:srgbClr val="009EA0"/>
                </a:solidFill>
                <a:latin typeface="Tahoma" pitchFamily="34" charset="0"/>
              </a:defRPr>
            </a:lvl6pPr>
            <a:lvl7pPr marL="914400" algn="l" rtl="0" fontAlgn="base">
              <a:spcBef>
                <a:spcPct val="0"/>
              </a:spcBef>
              <a:spcAft>
                <a:spcPct val="0"/>
              </a:spcAft>
              <a:defRPr sz="2400" b="1">
                <a:solidFill>
                  <a:srgbClr val="009EA0"/>
                </a:solidFill>
                <a:latin typeface="Tahoma" pitchFamily="34" charset="0"/>
              </a:defRPr>
            </a:lvl7pPr>
            <a:lvl8pPr marL="1371600" algn="l" rtl="0" fontAlgn="base">
              <a:spcBef>
                <a:spcPct val="0"/>
              </a:spcBef>
              <a:spcAft>
                <a:spcPct val="0"/>
              </a:spcAft>
              <a:defRPr sz="2400" b="1">
                <a:solidFill>
                  <a:srgbClr val="009EA0"/>
                </a:solidFill>
                <a:latin typeface="Tahoma" pitchFamily="34" charset="0"/>
              </a:defRPr>
            </a:lvl8pPr>
            <a:lvl9pPr marL="1828800" algn="l" rtl="0" fontAlgn="base">
              <a:spcBef>
                <a:spcPct val="0"/>
              </a:spcBef>
              <a:spcAft>
                <a:spcPct val="0"/>
              </a:spcAft>
              <a:defRPr sz="2400" b="1">
                <a:solidFill>
                  <a:srgbClr val="009EA0"/>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chemeClr val="accent1">
                    <a:lumMod val="50000"/>
                  </a:schemeClr>
                </a:solidFill>
                <a:effectLst/>
                <a:uLnTx/>
                <a:uFillTx/>
                <a:latin typeface="Tahoma"/>
                <a:ea typeface="+mj-ea"/>
                <a:cs typeface="+mj-cs"/>
              </a:rPr>
              <a:t>Pilkington UK / NSG Background</a:t>
            </a:r>
          </a:p>
        </p:txBody>
      </p:sp>
      <p:sp>
        <p:nvSpPr>
          <p:cNvPr id="8" name="TextBox 7">
            <a:extLst/>
          </p:cNvPr>
          <p:cNvSpPr txBox="1"/>
          <p:nvPr/>
        </p:nvSpPr>
        <p:spPr>
          <a:xfrm>
            <a:off x="881062" y="2116274"/>
            <a:ext cx="7381875" cy="3724096"/>
          </a:xfrm>
          <a:prstGeom prst="rect">
            <a:avLst/>
          </a:prstGeom>
          <a:no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Background</a:t>
            </a:r>
            <a:r>
              <a:rPr kumimoji="0" lang="en-GB" sz="200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GB"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NSG acquired the leading UK-based glass </a:t>
            </a:r>
            <a:r>
              <a:rPr kumimoji="0" lang="en-GB" sz="180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manufact</a:t>
            </a:r>
            <a:r>
              <a:rPr kumimoji="0" lang="en-GB"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urer Pilkington plc in June 2006. Today, the Company has combined sales of JPY 612 billion (circa 4.0 Billion GBP), with manufacturing operations in </a:t>
            </a:r>
            <a:r>
              <a:rPr kumimoji="0" lang="en-GB" kern="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roughly 30</a:t>
            </a:r>
            <a:r>
              <a:rPr kumimoji="0" lang="en-GB"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 countries and sales in 130 countries, employing some 27,000 people worldwide.</a:t>
            </a: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Sir Alastair Pilkington invented the Float glass process in 1952</a:t>
            </a:r>
            <a:r>
              <a:rPr kumimoji="0" lang="en-GB" altLang="en-US" kern="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kumimoji="0" lang="en-GB" altLang="en-US"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now the world standard for high quality flat glass manufacture.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schemeClr val="accent1">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3200" b="0" i="0" u="none" strike="noStrike" kern="0" cap="none" spc="0" normalizeH="0" baseline="0" noProof="0" dirty="0">
              <a:ln>
                <a:noFill/>
              </a:ln>
              <a:solidFill>
                <a:srgbClr val="000000"/>
              </a:solidFill>
              <a:effectLst/>
              <a:uLnTx/>
              <a:uFillTx/>
              <a:latin typeface="Arial" charset="0"/>
            </a:endParaRPr>
          </a:p>
        </p:txBody>
      </p:sp>
      <p:pic>
        <p:nvPicPr>
          <p:cNvPr id="13" name="Picture 12">
            <a:extLst>
              <a:ext uri="{FF2B5EF4-FFF2-40B4-BE49-F238E27FC236}">
                <a16:creationId xmlns:a16="http://schemas.microsoft.com/office/drawing/2014/main" id="{7547F2CC-D8E0-45F6-B287-12149FAD9F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4" name="Rectangle 13">
            <a:extLst>
              <a:ext uri="{FF2B5EF4-FFF2-40B4-BE49-F238E27FC236}">
                <a16:creationId xmlns:a16="http://schemas.microsoft.com/office/drawing/2014/main" id="{329140D2-3C36-4278-8C34-037D4801B9AB}"/>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67898103-3C43-470E-9AC7-DA61DF0557DA}"/>
              </a:ext>
            </a:extLst>
          </p:cNvPr>
          <p:cNvGrpSpPr/>
          <p:nvPr/>
        </p:nvGrpSpPr>
        <p:grpSpPr>
          <a:xfrm>
            <a:off x="1773295" y="1496751"/>
            <a:ext cx="5021772" cy="4963142"/>
            <a:chOff x="-3707566" y="3759348"/>
            <a:chExt cx="4324867" cy="4253736"/>
          </a:xfrm>
        </p:grpSpPr>
        <p:pic>
          <p:nvPicPr>
            <p:cNvPr id="3" name="Picture 2">
              <a:extLst>
                <a:ext uri="{FF2B5EF4-FFF2-40B4-BE49-F238E27FC236}">
                  <a16:creationId xmlns:a16="http://schemas.microsoft.com/office/drawing/2014/main" id="{4DE5F16A-42A7-4698-9896-6DA512944AC9}"/>
                </a:ext>
              </a:extLst>
            </p:cNvPr>
            <p:cNvPicPr>
              <a:picLocks noChangeAspect="1"/>
            </p:cNvPicPr>
            <p:nvPr/>
          </p:nvPicPr>
          <p:blipFill rotWithShape="1">
            <a:blip r:embed="rId4">
              <a:clrChange>
                <a:clrFrom>
                  <a:srgbClr val="FFFFFF"/>
                </a:clrFrom>
                <a:clrTo>
                  <a:srgbClr val="FFFFFF">
                    <a:alpha val="0"/>
                  </a:srgbClr>
                </a:clrTo>
              </a:clrChange>
            </a:blip>
            <a:srcRect r="372" b="1643"/>
            <a:stretch/>
          </p:blipFill>
          <p:spPr>
            <a:xfrm>
              <a:off x="-3707566" y="3759348"/>
              <a:ext cx="4322263" cy="4253736"/>
            </a:xfrm>
            <a:prstGeom prst="rect">
              <a:avLst/>
            </a:prstGeom>
          </p:spPr>
        </p:pic>
        <p:sp>
          <p:nvSpPr>
            <p:cNvPr id="4" name="TextBox 3">
              <a:extLst>
                <a:ext uri="{FF2B5EF4-FFF2-40B4-BE49-F238E27FC236}">
                  <a16:creationId xmlns:a16="http://schemas.microsoft.com/office/drawing/2014/main" id="{B977FD3D-CECF-4E14-81EA-02ED57C719CB}"/>
                </a:ext>
              </a:extLst>
            </p:cNvPr>
            <p:cNvSpPr txBox="1"/>
            <p:nvPr/>
          </p:nvSpPr>
          <p:spPr>
            <a:xfrm>
              <a:off x="-1891806" y="4155677"/>
              <a:ext cx="1177066" cy="369332"/>
            </a:xfrm>
            <a:prstGeom prst="rect">
              <a:avLst/>
            </a:prstGeom>
            <a:noFill/>
          </p:spPr>
          <p:txBody>
            <a:bodyPr wrap="square" rtlCol="0">
              <a:spAutoFit/>
            </a:bodyPr>
            <a:lstStyle/>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Mission</a:t>
              </a:r>
            </a:p>
          </p:txBody>
        </p:sp>
        <p:sp>
          <p:nvSpPr>
            <p:cNvPr id="5" name="TextBox 4">
              <a:extLst>
                <a:ext uri="{FF2B5EF4-FFF2-40B4-BE49-F238E27FC236}">
                  <a16:creationId xmlns:a16="http://schemas.microsoft.com/office/drawing/2014/main" id="{D6EA4B9C-CF95-478E-A167-557117723D56}"/>
                </a:ext>
              </a:extLst>
            </p:cNvPr>
            <p:cNvSpPr txBox="1"/>
            <p:nvPr/>
          </p:nvSpPr>
          <p:spPr>
            <a:xfrm>
              <a:off x="-2360523" y="4626714"/>
              <a:ext cx="1803297" cy="633083"/>
            </a:xfrm>
            <a:prstGeom prst="rect">
              <a:avLst/>
            </a:prstGeom>
            <a:noFill/>
          </p:spPr>
          <p:txBody>
            <a:bodyPr wrap="square" rtlCol="0">
              <a:spAutoFit/>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Changing </a:t>
              </a:r>
              <a:br>
                <a:rPr lang="en-GB" sz="1400" b="1" dirty="0">
                  <a:latin typeface="Tahoma" panose="020B0604030504040204" pitchFamily="34" charset="0"/>
                  <a:ea typeface="Tahoma" panose="020B0604030504040204" pitchFamily="34" charset="0"/>
                  <a:cs typeface="Tahoma" panose="020B0604030504040204" pitchFamily="34" charset="0"/>
                </a:rPr>
              </a:br>
              <a:r>
                <a:rPr lang="en-GB" sz="1400" b="1" dirty="0">
                  <a:latin typeface="Tahoma" panose="020B0604030504040204" pitchFamily="34" charset="0"/>
                  <a:ea typeface="Tahoma" panose="020B0604030504040204" pitchFamily="34" charset="0"/>
                  <a:cs typeface="Tahoma" panose="020B0604030504040204" pitchFamily="34" charset="0"/>
                </a:rPr>
                <a:t>our surroundings, improving our world</a:t>
              </a:r>
            </a:p>
          </p:txBody>
        </p:sp>
        <p:sp>
          <p:nvSpPr>
            <p:cNvPr id="12" name="TextBox 11">
              <a:extLst>
                <a:ext uri="{FF2B5EF4-FFF2-40B4-BE49-F238E27FC236}">
                  <a16:creationId xmlns:a16="http://schemas.microsoft.com/office/drawing/2014/main" id="{C5DC6747-E4E8-4049-BF86-B374E87A6939}"/>
                </a:ext>
              </a:extLst>
            </p:cNvPr>
            <p:cNvSpPr txBox="1"/>
            <p:nvPr/>
          </p:nvSpPr>
          <p:spPr>
            <a:xfrm>
              <a:off x="-3065689" y="5886216"/>
              <a:ext cx="1393637" cy="369332"/>
            </a:xfrm>
            <a:prstGeom prst="rect">
              <a:avLst/>
            </a:prstGeom>
            <a:noFill/>
          </p:spPr>
          <p:txBody>
            <a:bodyPr wrap="square" rtlCol="0">
              <a:spAutoFit/>
            </a:bodyPr>
            <a:lstStyle/>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Aspiration</a:t>
              </a:r>
            </a:p>
          </p:txBody>
        </p:sp>
        <p:sp>
          <p:nvSpPr>
            <p:cNvPr id="15" name="TextBox 14">
              <a:extLst>
                <a:ext uri="{FF2B5EF4-FFF2-40B4-BE49-F238E27FC236}">
                  <a16:creationId xmlns:a16="http://schemas.microsoft.com/office/drawing/2014/main" id="{0A5DEED4-017A-4CD2-A8D4-83C9B8CA9549}"/>
                </a:ext>
              </a:extLst>
            </p:cNvPr>
            <p:cNvSpPr txBox="1"/>
            <p:nvPr/>
          </p:nvSpPr>
          <p:spPr>
            <a:xfrm>
              <a:off x="-3494618" y="6304722"/>
              <a:ext cx="2072744" cy="1015663"/>
            </a:xfrm>
            <a:prstGeom prst="rect">
              <a:avLst/>
            </a:prstGeom>
            <a:noFill/>
          </p:spPr>
          <p:txBody>
            <a:bodyPr wrap="square" rtlCol="0">
              <a:spAutoFit/>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Through innovation, becoming the most trusted partner </a:t>
              </a:r>
              <a:br>
                <a:rPr lang="en-GB" sz="1400" b="1" dirty="0">
                  <a:latin typeface="Tahoma" panose="020B0604030504040204" pitchFamily="34" charset="0"/>
                  <a:ea typeface="Tahoma" panose="020B0604030504040204" pitchFamily="34" charset="0"/>
                  <a:cs typeface="Tahoma" panose="020B0604030504040204" pitchFamily="34" charset="0"/>
                </a:rPr>
              </a:br>
              <a:r>
                <a:rPr lang="en-GB" sz="1400" b="1" dirty="0">
                  <a:latin typeface="Tahoma" panose="020B0604030504040204" pitchFamily="34" charset="0"/>
                  <a:ea typeface="Tahoma" panose="020B0604030504040204" pitchFamily="34" charset="0"/>
                  <a:cs typeface="Tahoma" panose="020B0604030504040204" pitchFamily="34" charset="0"/>
                </a:rPr>
                <a:t>in all industries </a:t>
              </a:r>
              <a:br>
                <a:rPr lang="en-GB" sz="1400" b="1" dirty="0">
                  <a:latin typeface="Tahoma" panose="020B0604030504040204" pitchFamily="34" charset="0"/>
                  <a:ea typeface="Tahoma" panose="020B0604030504040204" pitchFamily="34" charset="0"/>
                  <a:cs typeface="Tahoma" panose="020B0604030504040204" pitchFamily="34" charset="0"/>
                </a:rPr>
              </a:br>
              <a:r>
                <a:rPr lang="en-GB" sz="1400" b="1" dirty="0">
                  <a:latin typeface="Tahoma" panose="020B0604030504040204" pitchFamily="34" charset="0"/>
                  <a:ea typeface="Tahoma" panose="020B0604030504040204" pitchFamily="34" charset="0"/>
                  <a:cs typeface="Tahoma" panose="020B0604030504040204" pitchFamily="34" charset="0"/>
                </a:rPr>
                <a:t>we work in</a:t>
              </a:r>
            </a:p>
          </p:txBody>
        </p:sp>
        <p:sp>
          <p:nvSpPr>
            <p:cNvPr id="16" name="TextBox 15">
              <a:extLst>
                <a:ext uri="{FF2B5EF4-FFF2-40B4-BE49-F238E27FC236}">
                  <a16:creationId xmlns:a16="http://schemas.microsoft.com/office/drawing/2014/main" id="{410874DA-CC1D-42A1-ABFF-326CF8BEB02F}"/>
                </a:ext>
              </a:extLst>
            </p:cNvPr>
            <p:cNvSpPr txBox="1"/>
            <p:nvPr/>
          </p:nvSpPr>
          <p:spPr>
            <a:xfrm>
              <a:off x="-1105674" y="5935390"/>
              <a:ext cx="1654349" cy="369332"/>
            </a:xfrm>
            <a:prstGeom prst="rect">
              <a:avLst/>
            </a:prstGeom>
            <a:noFill/>
          </p:spPr>
          <p:txBody>
            <a:bodyPr wrap="square" rtlCol="0">
              <a:spAutoFit/>
            </a:bodyPr>
            <a:lstStyle/>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Core Values</a:t>
              </a:r>
            </a:p>
          </p:txBody>
        </p:sp>
        <p:sp>
          <p:nvSpPr>
            <p:cNvPr id="17" name="TextBox 16">
              <a:extLst>
                <a:ext uri="{FF2B5EF4-FFF2-40B4-BE49-F238E27FC236}">
                  <a16:creationId xmlns:a16="http://schemas.microsoft.com/office/drawing/2014/main" id="{B55BBD8E-A844-47D1-9D34-804924779A77}"/>
                </a:ext>
              </a:extLst>
            </p:cNvPr>
            <p:cNvSpPr txBox="1"/>
            <p:nvPr/>
          </p:nvSpPr>
          <p:spPr>
            <a:xfrm>
              <a:off x="-1424479" y="6280990"/>
              <a:ext cx="2041780" cy="1134273"/>
            </a:xfrm>
            <a:prstGeom prst="rect">
              <a:avLst/>
            </a:prstGeom>
            <a:noFill/>
          </p:spPr>
          <p:txBody>
            <a:bodyPr wrap="square" rtlCol="0">
              <a:spAutoFit/>
            </a:bodyPr>
            <a:lstStyle/>
            <a:p>
              <a:pPr marL="171450" indent="-171450">
                <a:buSzPct val="100000"/>
                <a:buFont typeface="Tahoma" panose="020B0604030504040204" pitchFamily="34" charset="0"/>
                <a:buChar char="●"/>
              </a:pPr>
              <a:r>
                <a:rPr lang="en-GB" sz="1000" b="1" dirty="0">
                  <a:latin typeface="Tahoma" panose="020B0604030504040204" pitchFamily="34" charset="0"/>
                  <a:ea typeface="Tahoma" panose="020B0604030504040204" pitchFamily="34" charset="0"/>
                  <a:cs typeface="Tahoma" panose="020B0604030504040204" pitchFamily="34" charset="0"/>
                </a:rPr>
                <a:t>Respect others and unleash </a:t>
              </a:r>
              <a:br>
                <a:rPr lang="en-GB" sz="1000" b="1" dirty="0">
                  <a:latin typeface="Tahoma" panose="020B0604030504040204" pitchFamily="34" charset="0"/>
                  <a:ea typeface="Tahoma" panose="020B0604030504040204" pitchFamily="34" charset="0"/>
                  <a:cs typeface="Tahoma" panose="020B0604030504040204" pitchFamily="34" charset="0"/>
                </a:rPr>
              </a:br>
              <a:r>
                <a:rPr lang="en-GB" sz="1000" b="1" dirty="0">
                  <a:latin typeface="Tahoma" panose="020B0604030504040204" pitchFamily="34" charset="0"/>
                  <a:ea typeface="Tahoma" panose="020B0604030504040204" pitchFamily="34" charset="0"/>
                  <a:cs typeface="Tahoma" panose="020B0604030504040204" pitchFamily="34" charset="0"/>
                </a:rPr>
                <a:t>their potential</a:t>
              </a:r>
            </a:p>
            <a:p>
              <a:pPr marL="171450" indent="-171450">
                <a:buSzPct val="100000"/>
                <a:buFont typeface="Tahoma" panose="020B0604030504040204" pitchFamily="34" charset="0"/>
                <a:buChar char="●"/>
              </a:pPr>
              <a:r>
                <a:rPr lang="en-GB" sz="1000" b="1" dirty="0">
                  <a:latin typeface="Tahoma" panose="020B0604030504040204" pitchFamily="34" charset="0"/>
                  <a:ea typeface="Tahoma" panose="020B0604030504040204" pitchFamily="34" charset="0"/>
                  <a:cs typeface="Tahoma" panose="020B0604030504040204" pitchFamily="34" charset="0"/>
                </a:rPr>
                <a:t>Exemplify trust and integrity</a:t>
              </a:r>
            </a:p>
            <a:p>
              <a:pPr marL="171450" indent="-171450">
                <a:buSzPct val="100000"/>
                <a:buFont typeface="Tahoma" panose="020B0604030504040204" pitchFamily="34" charset="0"/>
                <a:buChar char="●"/>
              </a:pPr>
              <a:r>
                <a:rPr lang="en-GB" sz="1000" b="1" dirty="0">
                  <a:latin typeface="Tahoma" panose="020B0604030504040204" pitchFamily="34" charset="0"/>
                  <a:ea typeface="Tahoma" panose="020B0604030504040204" pitchFamily="34" charset="0"/>
                  <a:cs typeface="Tahoma" panose="020B0604030504040204" pitchFamily="34" charset="0"/>
                </a:rPr>
                <a:t>Ensure efforts to serve society</a:t>
              </a:r>
            </a:p>
            <a:p>
              <a:pPr marL="171450" indent="-171450">
                <a:buSzPct val="100000"/>
                <a:buFont typeface="Tahoma" panose="020B0604030504040204" pitchFamily="34" charset="0"/>
                <a:buChar char="●"/>
              </a:pPr>
              <a:r>
                <a:rPr lang="en-GB" sz="1000" b="1" dirty="0">
                  <a:latin typeface="Tahoma" panose="020B0604030504040204" pitchFamily="34" charset="0"/>
                  <a:ea typeface="Tahoma" panose="020B0604030504040204" pitchFamily="34" charset="0"/>
                  <a:cs typeface="Tahoma" panose="020B0604030504040204" pitchFamily="34" charset="0"/>
                </a:rPr>
                <a:t>Take the initiative</a:t>
              </a:r>
            </a:p>
            <a:p>
              <a:pPr marL="171450" indent="-171450">
                <a:buSzPct val="100000"/>
                <a:buFont typeface="Tahoma" panose="020B0604030504040204" pitchFamily="34" charset="0"/>
                <a:buChar char="●"/>
              </a:pPr>
              <a:r>
                <a:rPr lang="en-GB" sz="1000" b="1" dirty="0">
                  <a:latin typeface="Tahoma" panose="020B0604030504040204" pitchFamily="34" charset="0"/>
                  <a:ea typeface="Tahoma" panose="020B0604030504040204" pitchFamily="34" charset="0"/>
                  <a:cs typeface="Tahoma" panose="020B0604030504040204" pitchFamily="34" charset="0"/>
                </a:rPr>
                <a:t>Embrace challenges and learn from failure</a:t>
              </a:r>
            </a:p>
            <a:p>
              <a:pPr marL="171450" indent="-171450">
                <a:buSzPct val="100000"/>
                <a:buFont typeface="Tahoma" panose="020B0604030504040204" pitchFamily="34" charset="0"/>
                <a:buChar char="●"/>
              </a:pPr>
              <a:r>
                <a:rPr lang="en-GB" sz="1000" b="1" dirty="0">
                  <a:latin typeface="Tahoma" panose="020B0604030504040204" pitchFamily="34" charset="0"/>
                  <a:ea typeface="Tahoma" panose="020B0604030504040204" pitchFamily="34" charset="0"/>
                  <a:cs typeface="Tahoma" panose="020B0604030504040204" pitchFamily="34" charset="0"/>
                </a:rPr>
                <a:t>Follow through to get results</a:t>
              </a:r>
            </a:p>
          </p:txBody>
        </p:sp>
      </p:grpSp>
      <p:grpSp>
        <p:nvGrpSpPr>
          <p:cNvPr id="24" name="Group 23">
            <a:extLst>
              <a:ext uri="{FF2B5EF4-FFF2-40B4-BE49-F238E27FC236}">
                <a16:creationId xmlns:a16="http://schemas.microsoft.com/office/drawing/2014/main" id="{D0E6D526-1008-416E-9743-9672CBD4B2B0}"/>
              </a:ext>
            </a:extLst>
          </p:cNvPr>
          <p:cNvGrpSpPr/>
          <p:nvPr/>
        </p:nvGrpSpPr>
        <p:grpSpPr>
          <a:xfrm>
            <a:off x="522286" y="1836790"/>
            <a:ext cx="8099426" cy="3184420"/>
            <a:chOff x="5849238" y="5021149"/>
            <a:chExt cx="8099426" cy="3384550"/>
          </a:xfrm>
        </p:grpSpPr>
        <p:grpSp>
          <p:nvGrpSpPr>
            <p:cNvPr id="18" name="Group 17">
              <a:extLst>
                <a:ext uri="{FF2B5EF4-FFF2-40B4-BE49-F238E27FC236}">
                  <a16:creationId xmlns:a16="http://schemas.microsoft.com/office/drawing/2014/main" id="{A2E65875-49F9-41DB-91C4-BDFD17DBD19E}"/>
                </a:ext>
              </a:extLst>
            </p:cNvPr>
            <p:cNvGrpSpPr/>
            <p:nvPr/>
          </p:nvGrpSpPr>
          <p:grpSpPr>
            <a:xfrm>
              <a:off x="5849238" y="5021149"/>
              <a:ext cx="8099426" cy="3384550"/>
              <a:chOff x="900112" y="912813"/>
              <a:chExt cx="8099426" cy="3384550"/>
            </a:xfrm>
          </p:grpSpPr>
          <p:sp>
            <p:nvSpPr>
              <p:cNvPr id="19" name="正方形/長方形 15">
                <a:extLst>
                  <a:ext uri="{FF2B5EF4-FFF2-40B4-BE49-F238E27FC236}">
                    <a16:creationId xmlns:a16="http://schemas.microsoft.com/office/drawing/2014/main" id="{303DC97A-4B16-45B7-B5C3-0D98BF3D956A}"/>
                  </a:ext>
                </a:extLst>
              </p:cNvPr>
              <p:cNvSpPr>
                <a:spLocks noChangeArrowheads="1"/>
              </p:cNvSpPr>
              <p:nvPr/>
            </p:nvSpPr>
            <p:spPr bwMode="auto">
              <a:xfrm>
                <a:off x="900112" y="919092"/>
                <a:ext cx="2663825" cy="3378271"/>
              </a:xfrm>
              <a:prstGeom prst="rect">
                <a:avLst/>
              </a:prstGeom>
              <a:noFill/>
              <a:ln w="3175"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2000">
                    <a:solidFill>
                      <a:schemeClr val="tx1"/>
                    </a:solidFill>
                    <a:latin typeface="Tahoma" pitchFamily="34" charset="0"/>
                    <a:ea typeface="ＭＳ Ｐゴシック" charset="-128"/>
                  </a:defRPr>
                </a:lvl1pPr>
                <a:lvl2pPr marL="742950" indent="-285750">
                  <a:spcBef>
                    <a:spcPct val="20000"/>
                  </a:spcBef>
                  <a:buClr>
                    <a:srgbClr val="009EA0"/>
                  </a:buClr>
                  <a:buFont typeface="Tahoma" pitchFamily="34" charset="0"/>
                  <a:buChar char="•"/>
                  <a:defRPr kumimoji="1" sz="2000">
                    <a:solidFill>
                      <a:schemeClr val="tx1"/>
                    </a:solidFill>
                    <a:latin typeface="Tahoma" pitchFamily="34" charset="0"/>
                    <a:ea typeface="ＭＳ Ｐゴシック" charset="-128"/>
                  </a:defRPr>
                </a:lvl2pPr>
                <a:lvl3pPr marL="1143000" indent="-228600">
                  <a:spcBef>
                    <a:spcPct val="20000"/>
                  </a:spcBef>
                  <a:buChar char="•"/>
                  <a:defRPr kumimoji="1">
                    <a:solidFill>
                      <a:schemeClr val="tx1"/>
                    </a:solidFill>
                    <a:latin typeface="Tahoma" pitchFamily="34" charset="0"/>
                    <a:ea typeface="ＭＳ Ｐゴシック" charset="-128"/>
                  </a:defRPr>
                </a:lvl3pPr>
                <a:lvl4pPr marL="1600200" indent="-228600">
                  <a:spcBef>
                    <a:spcPct val="20000"/>
                  </a:spcBef>
                  <a:buChar char="–"/>
                  <a:defRPr kumimoji="1" sz="1600">
                    <a:solidFill>
                      <a:schemeClr val="tx1"/>
                    </a:solidFill>
                    <a:latin typeface="Tahoma" pitchFamily="34" charset="0"/>
                    <a:ea typeface="ＭＳ Ｐゴシック" charset="-128"/>
                  </a:defRPr>
                </a:lvl4pPr>
                <a:lvl5pPr marL="2057400" indent="-228600">
                  <a:spcBef>
                    <a:spcPct val="20000"/>
                  </a:spcBef>
                  <a:buChar char="»"/>
                  <a:defRPr kumimoji="1" sz="14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9pPr>
              </a:lstStyle>
              <a:p>
                <a:pPr eaLnBrk="1" hangingPunct="1">
                  <a:spcBef>
                    <a:spcPct val="0"/>
                  </a:spcBef>
                  <a:buFontTx/>
                  <a:buNone/>
                </a:pPr>
                <a:r>
                  <a:rPr lang="en-US" altLang="ja-JP" sz="1600" b="1" dirty="0">
                    <a:solidFill>
                      <a:srgbClr val="0070C0"/>
                    </a:solidFill>
                    <a:ea typeface="Meiryo UI" pitchFamily="50" charset="-128"/>
                    <a:cs typeface="Meiryo UI" pitchFamily="50" charset="-128"/>
                  </a:rPr>
                  <a:t>Architectural</a:t>
                </a:r>
                <a:r>
                  <a:rPr lang="en-US" altLang="ja-JP" sz="1800" b="1" dirty="0">
                    <a:solidFill>
                      <a:srgbClr val="0070C0"/>
                    </a:solidFill>
                    <a:ea typeface="Meiryo UI" pitchFamily="50" charset="-128"/>
                    <a:cs typeface="Meiryo UI" pitchFamily="50" charset="-128"/>
                  </a:rPr>
                  <a:t>: </a:t>
                </a:r>
                <a:r>
                  <a:rPr lang="en-US" altLang="ja-JP" sz="2400" b="1" dirty="0">
                    <a:solidFill>
                      <a:srgbClr val="00B050"/>
                    </a:solidFill>
                    <a:ea typeface="Meiryo UI" pitchFamily="50" charset="-128"/>
                    <a:cs typeface="Meiryo UI" pitchFamily="50" charset="-128"/>
                  </a:rPr>
                  <a:t>40%</a:t>
                </a:r>
              </a:p>
              <a:p>
                <a:pPr eaLnBrk="1" hangingPunct="1">
                  <a:spcBef>
                    <a:spcPct val="0"/>
                  </a:spcBef>
                  <a:buFontTx/>
                  <a:buNone/>
                </a:pPr>
                <a:endParaRPr lang="en-US" altLang="ja-JP" sz="1800" b="1" dirty="0">
                  <a:solidFill>
                    <a:srgbClr val="0070C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800" b="1" dirty="0">
                  <a:solidFill>
                    <a:srgbClr val="0070C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800" b="1" dirty="0">
                  <a:solidFill>
                    <a:srgbClr val="0070C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800" b="1" dirty="0">
                  <a:solidFill>
                    <a:srgbClr val="0070C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800" b="1" dirty="0">
                  <a:solidFill>
                    <a:srgbClr val="0070C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800" b="1" dirty="0">
                  <a:solidFill>
                    <a:srgbClr val="0070C0"/>
                  </a:solidFill>
                  <a:latin typeface="Meiryo UI" pitchFamily="50" charset="-128"/>
                  <a:ea typeface="Meiryo UI" pitchFamily="50" charset="-128"/>
                  <a:cs typeface="Meiryo UI" pitchFamily="50" charset="-128"/>
                </a:endParaRPr>
              </a:p>
              <a:p>
                <a:pPr>
                  <a:spcBef>
                    <a:spcPct val="0"/>
                  </a:spcBef>
                  <a:buNone/>
                </a:pPr>
                <a:endParaRPr lang="en-GB" altLang="ja-JP" sz="1200" dirty="0">
                  <a:solidFill>
                    <a:schemeClr val="accent1">
                      <a:lumMod val="50000"/>
                    </a:schemeClr>
                  </a:solidFill>
                  <a:ea typeface="Tahoma" panose="020B0604030504040204" pitchFamily="34" charset="0"/>
                  <a:cs typeface="Tahoma" panose="020B0604030504040204" pitchFamily="34" charset="0"/>
                </a:endParaRPr>
              </a:p>
              <a:p>
                <a:pPr>
                  <a:spcBef>
                    <a:spcPct val="0"/>
                  </a:spcBef>
                  <a:buNone/>
                </a:pPr>
                <a:r>
                  <a:rPr lang="en-GB" altLang="ja-JP" sz="1200" dirty="0">
                    <a:solidFill>
                      <a:schemeClr val="accent1">
                        <a:lumMod val="50000"/>
                      </a:schemeClr>
                    </a:solidFill>
                    <a:ea typeface="Tahoma" panose="020B0604030504040204" pitchFamily="34" charset="0"/>
                    <a:cs typeface="Tahoma" panose="020B0604030504040204" pitchFamily="34" charset="0"/>
                  </a:rPr>
                  <a:t>Supplies glass for new and refurbished buildings and for Solar Energy applications.</a:t>
                </a:r>
                <a:endParaRPr lang="en-US" altLang="ja-JP" sz="1200" dirty="0">
                  <a:solidFill>
                    <a:schemeClr val="accent1">
                      <a:lumMod val="50000"/>
                    </a:schemeClr>
                  </a:solidFill>
                  <a:ea typeface="Tahoma" panose="020B0604030504040204" pitchFamily="34" charset="0"/>
                  <a:cs typeface="Tahoma" panose="020B0604030504040204" pitchFamily="34" charset="0"/>
                </a:endParaRPr>
              </a:p>
            </p:txBody>
          </p:sp>
          <p:sp>
            <p:nvSpPr>
              <p:cNvPr id="20" name="正方形/長方形 16">
                <a:extLst>
                  <a:ext uri="{FF2B5EF4-FFF2-40B4-BE49-F238E27FC236}">
                    <a16:creationId xmlns:a16="http://schemas.microsoft.com/office/drawing/2014/main" id="{7DBF7FE9-CC05-4B9B-9248-E0FCF37E0745}"/>
                  </a:ext>
                </a:extLst>
              </p:cNvPr>
              <p:cNvSpPr>
                <a:spLocks noChangeArrowheads="1"/>
              </p:cNvSpPr>
              <p:nvPr/>
            </p:nvSpPr>
            <p:spPr bwMode="auto">
              <a:xfrm>
                <a:off x="6227763" y="912813"/>
                <a:ext cx="2771775" cy="3384550"/>
              </a:xfrm>
              <a:prstGeom prst="rect">
                <a:avLst/>
              </a:prstGeom>
              <a:noFill/>
              <a:ln w="3175"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kumimoji="1" sz="2000">
                    <a:solidFill>
                      <a:schemeClr val="tx1"/>
                    </a:solidFill>
                    <a:latin typeface="Tahoma" pitchFamily="34" charset="0"/>
                  </a:defRPr>
                </a:lvl1pPr>
                <a:lvl2pPr marL="742950" indent="-285750" eaLnBrk="0" hangingPunct="0">
                  <a:spcBef>
                    <a:spcPct val="20000"/>
                  </a:spcBef>
                  <a:buClr>
                    <a:srgbClr val="009EA0"/>
                  </a:buClr>
                  <a:buFont typeface="Tahoma" pitchFamily="34" charset="0"/>
                  <a:buChar char="•"/>
                  <a:defRPr kumimoji="1" sz="2000">
                    <a:solidFill>
                      <a:schemeClr val="tx1"/>
                    </a:solidFill>
                    <a:latin typeface="Tahoma" pitchFamily="34" charset="0"/>
                  </a:defRPr>
                </a:lvl2pPr>
                <a:lvl3pPr marL="1143000" indent="-228600" eaLnBrk="0" hangingPunct="0">
                  <a:spcBef>
                    <a:spcPct val="20000"/>
                  </a:spcBef>
                  <a:buChar char="•"/>
                  <a:defRPr kumimoji="1">
                    <a:solidFill>
                      <a:schemeClr val="tx1"/>
                    </a:solidFill>
                    <a:latin typeface="Tahoma" pitchFamily="34" charset="0"/>
                  </a:defRPr>
                </a:lvl3pPr>
                <a:lvl4pPr marL="1600200" indent="-228600" eaLnBrk="0" hangingPunct="0">
                  <a:spcBef>
                    <a:spcPct val="20000"/>
                  </a:spcBef>
                  <a:buChar char="–"/>
                  <a:defRPr kumimoji="1" sz="1600">
                    <a:solidFill>
                      <a:schemeClr val="tx1"/>
                    </a:solidFill>
                    <a:latin typeface="Tahoma" pitchFamily="34" charset="0"/>
                  </a:defRPr>
                </a:lvl4pPr>
                <a:lvl5pPr marL="2057400" indent="-228600" eaLnBrk="0" hangingPunct="0">
                  <a:spcBef>
                    <a:spcPct val="20000"/>
                  </a:spcBef>
                  <a:buChar char="»"/>
                  <a:defRPr kumimoji="1" sz="1400">
                    <a:solidFill>
                      <a:schemeClr val="tx1"/>
                    </a:solidFill>
                    <a:latin typeface="Tahoma" pitchFamily="34" charset="0"/>
                  </a:defRPr>
                </a:lvl5pPr>
                <a:lvl6pPr marL="2514600" indent="-228600" eaLnBrk="0" fontAlgn="base" hangingPunct="0">
                  <a:spcBef>
                    <a:spcPct val="20000"/>
                  </a:spcBef>
                  <a:spcAft>
                    <a:spcPct val="0"/>
                  </a:spcAft>
                  <a:buChar char="»"/>
                  <a:defRPr kumimoji="1" sz="1400">
                    <a:solidFill>
                      <a:schemeClr val="tx1"/>
                    </a:solidFill>
                    <a:latin typeface="Tahoma" pitchFamily="34" charset="0"/>
                  </a:defRPr>
                </a:lvl6pPr>
                <a:lvl7pPr marL="2971800" indent="-228600" eaLnBrk="0" fontAlgn="base" hangingPunct="0">
                  <a:spcBef>
                    <a:spcPct val="20000"/>
                  </a:spcBef>
                  <a:spcAft>
                    <a:spcPct val="0"/>
                  </a:spcAft>
                  <a:buChar char="»"/>
                  <a:defRPr kumimoji="1" sz="1400">
                    <a:solidFill>
                      <a:schemeClr val="tx1"/>
                    </a:solidFill>
                    <a:latin typeface="Tahoma" pitchFamily="34" charset="0"/>
                  </a:defRPr>
                </a:lvl7pPr>
                <a:lvl8pPr marL="3429000" indent="-228600" eaLnBrk="0" fontAlgn="base" hangingPunct="0">
                  <a:spcBef>
                    <a:spcPct val="20000"/>
                  </a:spcBef>
                  <a:spcAft>
                    <a:spcPct val="0"/>
                  </a:spcAft>
                  <a:buChar char="»"/>
                  <a:defRPr kumimoji="1" sz="1400">
                    <a:solidFill>
                      <a:schemeClr val="tx1"/>
                    </a:solidFill>
                    <a:latin typeface="Tahoma" pitchFamily="34" charset="0"/>
                  </a:defRPr>
                </a:lvl8pPr>
                <a:lvl9pPr marL="3886200" indent="-228600" eaLnBrk="0" fontAlgn="base" hangingPunct="0">
                  <a:spcBef>
                    <a:spcPct val="20000"/>
                  </a:spcBef>
                  <a:spcAft>
                    <a:spcPct val="0"/>
                  </a:spcAft>
                  <a:buChar char="»"/>
                  <a:defRPr kumimoji="1" sz="1400">
                    <a:solidFill>
                      <a:schemeClr val="tx1"/>
                    </a:solidFill>
                    <a:latin typeface="Tahoma" pitchFamily="34" charset="0"/>
                  </a:defRPr>
                </a:lvl9pPr>
              </a:lstStyle>
              <a:p>
                <a:pPr eaLnBrk="1" hangingPunct="1">
                  <a:spcBef>
                    <a:spcPct val="0"/>
                  </a:spcBef>
                  <a:buFontTx/>
                  <a:buNone/>
                  <a:defRPr/>
                </a:pPr>
                <a:r>
                  <a:rPr lang="en-US" altLang="ja-JP" sz="1600" b="1" dirty="0">
                    <a:solidFill>
                      <a:srgbClr val="0070C0"/>
                    </a:solidFill>
                    <a:ea typeface="Tahoma" panose="020B0604030504040204" pitchFamily="34" charset="0"/>
                    <a:cs typeface="Tahoma" panose="020B0604030504040204" pitchFamily="34" charset="0"/>
                  </a:rPr>
                  <a:t>Technical</a:t>
                </a:r>
                <a:r>
                  <a:rPr lang="ja-JP" altLang="en-US" sz="1600" b="1" dirty="0">
                    <a:solidFill>
                      <a:srgbClr val="0070C0"/>
                    </a:solidFill>
                    <a:ea typeface="Meiryo UI" panose="020B0604030504040204" pitchFamily="50" charset="-128"/>
                    <a:cs typeface="Tahoma" panose="020B0604030504040204" pitchFamily="34" charset="0"/>
                  </a:rPr>
                  <a:t>：</a:t>
                </a:r>
                <a:r>
                  <a:rPr lang="en-US" altLang="ja-JP" sz="1800" b="1" dirty="0">
                    <a:solidFill>
                      <a:srgbClr val="00B050"/>
                    </a:solidFill>
                    <a:ea typeface="Tahoma" panose="020B0604030504040204" pitchFamily="34" charset="0"/>
                    <a:cs typeface="Tahoma" panose="020B0604030504040204" pitchFamily="34" charset="0"/>
                  </a:rPr>
                  <a:t> </a:t>
                </a:r>
                <a:r>
                  <a:rPr lang="en-US" altLang="ja-JP" sz="2400" b="1" dirty="0">
                    <a:solidFill>
                      <a:srgbClr val="00B050"/>
                    </a:solidFill>
                    <a:ea typeface="Tahoma" panose="020B0604030504040204" pitchFamily="34" charset="0"/>
                    <a:cs typeface="Tahoma" panose="020B0604030504040204" pitchFamily="34" charset="0"/>
                  </a:rPr>
                  <a:t>10%</a:t>
                </a:r>
                <a:endParaRPr lang="en-US" altLang="ja-JP" sz="2400" dirty="0">
                  <a:solidFill>
                    <a:srgbClr val="000000"/>
                  </a:solidFill>
                  <a:ea typeface="Tahoma" panose="020B0604030504040204" pitchFamily="34" charset="0"/>
                  <a:cs typeface="Tahoma" panose="020B0604030504040204" pitchFamily="34" charset="0"/>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1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defRPr/>
                </a:pPr>
                <a:endParaRPr kumimoji="0" lang="en-GB" altLang="en-US" sz="1200" kern="0" dirty="0">
                  <a:solidFill>
                    <a:schemeClr val="accent1">
                      <a:lumMod val="50000"/>
                    </a:schemeClr>
                  </a:solidFill>
                  <a:ea typeface="Tahoma" panose="020B0604030504040204" pitchFamily="34" charset="0"/>
                  <a:cs typeface="Tahoma" panose="020B0604030504040204" pitchFamily="34" charset="0"/>
                </a:endParaRPr>
              </a:p>
              <a:p>
                <a:pPr eaLnBrk="1" hangingPunct="1">
                  <a:spcBef>
                    <a:spcPct val="0"/>
                  </a:spcBef>
                  <a:buNone/>
                  <a:defRPr/>
                </a:pPr>
                <a:r>
                  <a:rPr kumimoji="0" lang="en-GB" altLang="en-US" sz="1200" kern="0" dirty="0">
                    <a:solidFill>
                      <a:schemeClr val="accent1">
                        <a:lumMod val="50000"/>
                      </a:schemeClr>
                    </a:solidFill>
                    <a:ea typeface="Tahoma" panose="020B0604030504040204" pitchFamily="34" charset="0"/>
                    <a:cs typeface="Tahoma" panose="020B0604030504040204" pitchFamily="34" charset="0"/>
                  </a:rPr>
                  <a:t>Products include very thin glass for displays, lenses and light guides for printers, and glass fibre, used in battery separators and engine timing belts.</a:t>
                </a:r>
              </a:p>
              <a:p>
                <a:pPr eaLnBrk="1" hangingPunct="1">
                  <a:spcBef>
                    <a:spcPct val="0"/>
                  </a:spcBef>
                  <a:buFontTx/>
                  <a:buNone/>
                  <a:defRPr/>
                </a:pPr>
                <a:endParaRPr lang="en-US" altLang="ja-JP" sz="1200" b="1" dirty="0">
                  <a:solidFill>
                    <a:srgbClr val="0070C0"/>
                  </a:solidFill>
                  <a:ea typeface="Tahoma" panose="020B0604030504040204" pitchFamily="34" charset="0"/>
                  <a:cs typeface="Tahoma" panose="020B0604030504040204" pitchFamily="34" charset="0"/>
                </a:endParaRPr>
              </a:p>
            </p:txBody>
          </p:sp>
          <p:sp>
            <p:nvSpPr>
              <p:cNvPr id="21" name="正方形/長方形 17">
                <a:extLst>
                  <a:ext uri="{FF2B5EF4-FFF2-40B4-BE49-F238E27FC236}">
                    <a16:creationId xmlns:a16="http://schemas.microsoft.com/office/drawing/2014/main" id="{66584196-7403-4563-BFE6-0E5909E7143E}"/>
                  </a:ext>
                </a:extLst>
              </p:cNvPr>
              <p:cNvSpPr>
                <a:spLocks noChangeArrowheads="1"/>
              </p:cNvSpPr>
              <p:nvPr/>
            </p:nvSpPr>
            <p:spPr bwMode="auto">
              <a:xfrm>
                <a:off x="3563938" y="912813"/>
                <a:ext cx="2665412" cy="3384550"/>
              </a:xfrm>
              <a:prstGeom prst="rect">
                <a:avLst/>
              </a:prstGeom>
              <a:noFill/>
              <a:ln w="3175"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2000">
                    <a:solidFill>
                      <a:schemeClr val="tx1"/>
                    </a:solidFill>
                    <a:latin typeface="Tahoma" pitchFamily="34" charset="0"/>
                    <a:ea typeface="ＭＳ Ｐゴシック" charset="-128"/>
                  </a:defRPr>
                </a:lvl1pPr>
                <a:lvl2pPr marL="742950" indent="-285750">
                  <a:spcBef>
                    <a:spcPct val="20000"/>
                  </a:spcBef>
                  <a:buClr>
                    <a:srgbClr val="009EA0"/>
                  </a:buClr>
                  <a:buFont typeface="Tahoma" pitchFamily="34" charset="0"/>
                  <a:buChar char="•"/>
                  <a:defRPr kumimoji="1" sz="2000">
                    <a:solidFill>
                      <a:schemeClr val="tx1"/>
                    </a:solidFill>
                    <a:latin typeface="Tahoma" pitchFamily="34" charset="0"/>
                    <a:ea typeface="ＭＳ Ｐゴシック" charset="-128"/>
                  </a:defRPr>
                </a:lvl2pPr>
                <a:lvl3pPr marL="1143000" indent="-228600">
                  <a:spcBef>
                    <a:spcPct val="20000"/>
                  </a:spcBef>
                  <a:buChar char="•"/>
                  <a:defRPr kumimoji="1">
                    <a:solidFill>
                      <a:schemeClr val="tx1"/>
                    </a:solidFill>
                    <a:latin typeface="Tahoma" pitchFamily="34" charset="0"/>
                    <a:ea typeface="ＭＳ Ｐゴシック" charset="-128"/>
                  </a:defRPr>
                </a:lvl3pPr>
                <a:lvl4pPr marL="1600200" indent="-228600">
                  <a:spcBef>
                    <a:spcPct val="20000"/>
                  </a:spcBef>
                  <a:buChar char="–"/>
                  <a:defRPr kumimoji="1" sz="1600">
                    <a:solidFill>
                      <a:schemeClr val="tx1"/>
                    </a:solidFill>
                    <a:latin typeface="Tahoma" pitchFamily="34" charset="0"/>
                    <a:ea typeface="ＭＳ Ｐゴシック" charset="-128"/>
                  </a:defRPr>
                </a:lvl4pPr>
                <a:lvl5pPr marL="2057400" indent="-228600">
                  <a:spcBef>
                    <a:spcPct val="20000"/>
                  </a:spcBef>
                  <a:buChar char="»"/>
                  <a:defRPr kumimoji="1" sz="14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har char="»"/>
                  <a:defRPr kumimoji="1" sz="1400">
                    <a:solidFill>
                      <a:schemeClr val="tx1"/>
                    </a:solidFill>
                    <a:latin typeface="Tahoma" pitchFamily="34" charset="0"/>
                    <a:ea typeface="ＭＳ Ｐゴシック" charset="-128"/>
                  </a:defRPr>
                </a:lvl9pPr>
              </a:lstStyle>
              <a:p>
                <a:pPr eaLnBrk="1" hangingPunct="1">
                  <a:spcBef>
                    <a:spcPct val="0"/>
                  </a:spcBef>
                  <a:buFontTx/>
                  <a:buNone/>
                </a:pPr>
                <a:r>
                  <a:rPr lang="en-US" altLang="ja-JP" sz="1600" b="1" dirty="0">
                    <a:solidFill>
                      <a:srgbClr val="0070C0"/>
                    </a:solidFill>
                    <a:ea typeface="Tahoma" panose="020B0604030504040204" pitchFamily="34" charset="0"/>
                    <a:cs typeface="Tahoma" panose="020B0604030504040204" pitchFamily="34" charset="0"/>
                  </a:rPr>
                  <a:t>Automotive</a:t>
                </a:r>
                <a:r>
                  <a:rPr lang="ja-JP" altLang="en-US" sz="1800" b="1" dirty="0">
                    <a:solidFill>
                      <a:srgbClr val="0070C0"/>
                    </a:solidFill>
                    <a:ea typeface="Meiryo UI" pitchFamily="50" charset="-128"/>
                    <a:cs typeface="Tahoma" panose="020B0604030504040204" pitchFamily="34" charset="0"/>
                  </a:rPr>
                  <a:t>：</a:t>
                </a:r>
                <a:r>
                  <a:rPr lang="en-US" altLang="ja-JP" sz="2400" b="1" dirty="0">
                    <a:solidFill>
                      <a:srgbClr val="00B050"/>
                    </a:solidFill>
                    <a:ea typeface="Tahoma" panose="020B0604030504040204" pitchFamily="34" charset="0"/>
                    <a:cs typeface="Tahoma" panose="020B0604030504040204" pitchFamily="34" charset="0"/>
                  </a:rPr>
                  <a:t>50%</a:t>
                </a:r>
              </a:p>
              <a:p>
                <a:pPr eaLnBrk="1" hangingPunct="1">
                  <a:spcBef>
                    <a:spcPct val="0"/>
                  </a:spcBef>
                  <a:buFontTx/>
                  <a:buNone/>
                </a:pPr>
                <a:endParaRPr lang="en-US" altLang="ja-JP" sz="2400" b="1" dirty="0">
                  <a:solidFill>
                    <a:srgbClr val="00B05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2400" b="1" dirty="0">
                  <a:solidFill>
                    <a:srgbClr val="00B05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2400" b="1" dirty="0">
                  <a:solidFill>
                    <a:srgbClr val="00B05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2400" b="1" dirty="0">
                  <a:solidFill>
                    <a:srgbClr val="00B05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200" dirty="0">
                  <a:solidFill>
                    <a:srgbClr val="00B050"/>
                  </a:solidFill>
                  <a:latin typeface="Meiryo UI" pitchFamily="50" charset="-128"/>
                  <a:ea typeface="Meiryo UI" pitchFamily="50" charset="-128"/>
                  <a:cs typeface="Meiryo UI" pitchFamily="50" charset="-128"/>
                </a:endParaRPr>
              </a:p>
              <a:p>
                <a:pPr>
                  <a:spcBef>
                    <a:spcPct val="0"/>
                  </a:spcBef>
                  <a:buNone/>
                </a:pPr>
                <a:endParaRPr kumimoji="0" lang="en-GB" altLang="en-US" sz="1200" kern="0" dirty="0">
                  <a:solidFill>
                    <a:schemeClr val="accent1">
                      <a:lumMod val="50000"/>
                    </a:schemeClr>
                  </a:solidFill>
                  <a:ea typeface="Tahoma" panose="020B0604030504040204" pitchFamily="34" charset="0"/>
                  <a:cs typeface="Tahoma" panose="020B0604030504040204" pitchFamily="34" charset="0"/>
                </a:endParaRPr>
              </a:p>
              <a:p>
                <a:pPr>
                  <a:spcBef>
                    <a:spcPct val="0"/>
                  </a:spcBef>
                  <a:buNone/>
                </a:pPr>
                <a:r>
                  <a:rPr kumimoji="0" lang="en-GB" altLang="en-US" sz="1200" kern="0" dirty="0">
                    <a:solidFill>
                      <a:schemeClr val="accent1">
                        <a:lumMod val="50000"/>
                      </a:schemeClr>
                    </a:solidFill>
                    <a:ea typeface="Tahoma" panose="020B0604030504040204" pitchFamily="34" charset="0"/>
                    <a:cs typeface="Tahoma" panose="020B0604030504040204" pitchFamily="34" charset="0"/>
                  </a:rPr>
                  <a:t>Serves the original equipment, aftermarket replacement and specialized transport glazing.</a:t>
                </a:r>
                <a:endParaRPr lang="en-US" altLang="ja-JP" sz="1200" dirty="0">
                  <a:solidFill>
                    <a:schemeClr val="accent1">
                      <a:lumMod val="50000"/>
                    </a:schemeClr>
                  </a:solidFill>
                  <a:ea typeface="Tahoma" panose="020B0604030504040204" pitchFamily="34" charset="0"/>
                  <a:cs typeface="Tahoma" panose="020B0604030504040204" pitchFamily="34" charset="0"/>
                </a:endParaRPr>
              </a:p>
              <a:p>
                <a:pPr eaLnBrk="1" hangingPunct="1">
                  <a:spcBef>
                    <a:spcPct val="0"/>
                  </a:spcBef>
                  <a:buFontTx/>
                  <a:buNone/>
                </a:pPr>
                <a:endParaRPr lang="en-US" altLang="ja-JP" sz="1200"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endParaRPr lang="en-US" altLang="ja-JP" sz="1200" dirty="0">
                  <a:solidFill>
                    <a:srgbClr val="000000"/>
                  </a:solidFill>
                  <a:latin typeface="Meiryo UI" pitchFamily="50" charset="-128"/>
                  <a:ea typeface="Meiryo UI" pitchFamily="50" charset="-128"/>
                  <a:cs typeface="Meiryo UI" pitchFamily="50" charset="-128"/>
                </a:endParaRPr>
              </a:p>
            </p:txBody>
          </p:sp>
          <p:pic>
            <p:nvPicPr>
              <p:cNvPr id="22" name="Picture 2" descr="C:\Users\naosakuta\Desktop\All\Fact Book関係\画像格納庫\欧州建築.jpg">
                <a:extLst>
                  <a:ext uri="{FF2B5EF4-FFF2-40B4-BE49-F238E27FC236}">
                    <a16:creationId xmlns:a16="http://schemas.microsoft.com/office/drawing/2014/main" id="{37DEA2C8-A822-4D94-B2BB-DD81FA9BC29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5107" t="8007" r="5637" b="3787"/>
              <a:stretch/>
            </p:blipFill>
            <p:spPr bwMode="auto">
              <a:xfrm>
                <a:off x="954314" y="1467035"/>
                <a:ext cx="2555424" cy="16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1">
                <a:extLst>
                  <a:ext uri="{FF2B5EF4-FFF2-40B4-BE49-F238E27FC236}">
                    <a16:creationId xmlns:a16="http://schemas.microsoft.com/office/drawing/2014/main" id="{0A7F6896-8ABD-4456-97CB-AF692CE852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8945" y="1467035"/>
                <a:ext cx="2586881" cy="1683549"/>
              </a:xfrm>
              <a:prstGeom prst="rect">
                <a:avLst/>
              </a:prstGeom>
              <a:ln>
                <a:noFill/>
              </a:ln>
              <a:effectLst/>
            </p:spPr>
          </p:pic>
        </p:grpSp>
        <p:pic>
          <p:nvPicPr>
            <p:cNvPr id="9" name="Picture 8">
              <a:extLst>
                <a:ext uri="{FF2B5EF4-FFF2-40B4-BE49-F238E27FC236}">
                  <a16:creationId xmlns:a16="http://schemas.microsoft.com/office/drawing/2014/main" id="{8D97270F-9074-4504-ADE0-721530ACA7D0}"/>
                </a:ext>
              </a:extLst>
            </p:cNvPr>
            <p:cNvPicPr>
              <a:picLocks noChangeAspect="1"/>
            </p:cNvPicPr>
            <p:nvPr/>
          </p:nvPicPr>
          <p:blipFill rotWithShape="1">
            <a:blip r:embed="rId7"/>
            <a:srcRect l="3963" t="5378" r="4692" b="6430"/>
            <a:stretch/>
          </p:blipFill>
          <p:spPr>
            <a:xfrm>
              <a:off x="8590802" y="5575371"/>
              <a:ext cx="2509936" cy="1683549"/>
            </a:xfrm>
            <a:prstGeom prst="rect">
              <a:avLst/>
            </a:prstGeom>
            <a:effectLst/>
          </p:spPr>
        </p:pic>
      </p:grpSp>
      <p:sp>
        <p:nvSpPr>
          <p:cNvPr id="11" name="Footer Placeholder 10">
            <a:extLst>
              <a:ext uri="{FF2B5EF4-FFF2-40B4-BE49-F238E27FC236}">
                <a16:creationId xmlns:a16="http://schemas.microsoft.com/office/drawing/2014/main" id="{16EF39FF-B020-4C23-80A5-EADBF045DA7D}"/>
              </a:ext>
            </a:extLst>
          </p:cNvPr>
          <p:cNvSpPr>
            <a:spLocks noGrp="1"/>
          </p:cNvSpPr>
          <p:nvPr>
            <p:ph type="ftr" sz="quarter" idx="3"/>
          </p:nvPr>
        </p:nvSpPr>
        <p:spPr/>
        <p:txBody>
          <a:bodyPr/>
          <a:lstStyle/>
          <a:p>
            <a:r>
              <a:rPr lang="en-GB" altLang="ja-JP"/>
              <a:t>Speaker name</a:t>
            </a:r>
            <a:endParaRPr lang="ja-JP" altLang="en-US" dirty="0"/>
          </a:p>
        </p:txBody>
      </p:sp>
      <p:sp>
        <p:nvSpPr>
          <p:cNvPr id="25" name="Date Placeholder 24">
            <a:extLst>
              <a:ext uri="{FF2B5EF4-FFF2-40B4-BE49-F238E27FC236}">
                <a16:creationId xmlns:a16="http://schemas.microsoft.com/office/drawing/2014/main" id="{921B3922-FCB0-43B8-A50C-1C860B806CDE}"/>
              </a:ext>
            </a:extLst>
          </p:cNvPr>
          <p:cNvSpPr>
            <a:spLocks noGrp="1"/>
          </p:cNvSpPr>
          <p:nvPr>
            <p:ph type="dt" sz="half" idx="2"/>
          </p:nvPr>
        </p:nvSpPr>
        <p:spPr/>
        <p:txBody>
          <a:bodyPr/>
          <a:lstStyle/>
          <a:p>
            <a:fld id="{5B65AC0A-C98A-4CAF-B526-8DD63A1B6E01}" type="datetime1">
              <a:rPr lang="en-GB" altLang="ja-JP" smtClean="0"/>
              <a:t>01/06/2020</a:t>
            </a:fld>
            <a:endParaRPr lang="ja-JP" altLang="en-US" dirty="0"/>
          </a:p>
        </p:txBody>
      </p:sp>
      <p:sp>
        <p:nvSpPr>
          <p:cNvPr id="26" name="Slide Number Placeholder 25">
            <a:extLst>
              <a:ext uri="{FF2B5EF4-FFF2-40B4-BE49-F238E27FC236}">
                <a16:creationId xmlns:a16="http://schemas.microsoft.com/office/drawing/2014/main" id="{2DF26E9B-DA62-4E3C-963D-04921ECA0EC6}"/>
              </a:ext>
            </a:extLst>
          </p:cNvPr>
          <p:cNvSpPr>
            <a:spLocks noGrp="1"/>
          </p:cNvSpPr>
          <p:nvPr>
            <p:ph type="sldNum" sz="quarter" idx="4"/>
          </p:nvPr>
        </p:nvSpPr>
        <p:spPr/>
        <p:txBody>
          <a:bodyPr/>
          <a:lstStyle/>
          <a:p>
            <a:fld id="{6C921AB9-5F11-43C5-B957-02FF2E1FCA22}" type="slidenum">
              <a:rPr lang="ja-JP" altLang="en-US" smtClean="0"/>
              <a:pPr/>
              <a:t>5</a:t>
            </a:fld>
            <a:endParaRPr lang="ja-JP" altLang="en-US" dirty="0"/>
          </a:p>
        </p:txBody>
      </p:sp>
    </p:spTree>
    <p:extLst>
      <p:ext uri="{BB962C8B-B14F-4D97-AF65-F5344CB8AC3E}">
        <p14:creationId xmlns:p14="http://schemas.microsoft.com/office/powerpoint/2010/main" val="197463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22" name="Rectangle 2"/>
          <p:cNvSpPr>
            <a:spLocks noGrp="1" noChangeArrowheads="1"/>
          </p:cNvSpPr>
          <p:nvPr>
            <p:ph type="title" idx="4294967295"/>
          </p:nvPr>
        </p:nvSpPr>
        <p:spPr>
          <a:xfrm>
            <a:off x="719998" y="719999"/>
            <a:ext cx="6261630" cy="522000"/>
          </a:xfrm>
        </p:spPr>
        <p:txBody>
          <a:bodyPr>
            <a:noAutofit/>
          </a:bodyPr>
          <a:lstStyle/>
          <a:p>
            <a:pPr>
              <a:defRPr/>
            </a:pPr>
            <a:r>
              <a:rPr lang="en-GB" sz="2800" kern="1200" dirty="0">
                <a:solidFill>
                  <a:schemeClr val="accent1">
                    <a:lumMod val="50000"/>
                  </a:schemeClr>
                </a:solidFill>
              </a:rPr>
              <a:t>Low Maintenance / Easy Clean</a:t>
            </a:r>
          </a:p>
        </p:txBody>
      </p:sp>
      <p:sp>
        <p:nvSpPr>
          <p:cNvPr id="1438723" name="Rectangle 3"/>
          <p:cNvSpPr>
            <a:spLocks noGrp="1" noChangeArrowheads="1"/>
          </p:cNvSpPr>
          <p:nvPr>
            <p:ph type="body" idx="1"/>
          </p:nvPr>
        </p:nvSpPr>
        <p:spPr>
          <a:xfrm>
            <a:off x="900000" y="1763278"/>
            <a:ext cx="5184334" cy="4596335"/>
          </a:xfrm>
        </p:spPr>
        <p:txBody>
          <a:bodyPr/>
          <a:lstStyle/>
          <a:p>
            <a:pPr marL="179388" indent="-179388">
              <a:lnSpc>
                <a:spcPct val="85000"/>
              </a:lnSpc>
              <a:buFont typeface="Arial" pitchFamily="34" charset="0"/>
              <a:buChar char="•"/>
              <a:defRPr/>
            </a:pPr>
            <a:r>
              <a:rPr lang="en-GB" sz="2000" dirty="0">
                <a:solidFill>
                  <a:schemeClr val="accent1">
                    <a:lumMod val="50000"/>
                  </a:schemeClr>
                </a:solidFill>
              </a:rPr>
              <a:t>Proprietary</a:t>
            </a:r>
            <a:r>
              <a:rPr lang="en-GB" sz="2000" dirty="0">
                <a:solidFill>
                  <a:schemeClr val="accent1">
                    <a:lumMod val="50000"/>
                  </a:schemeClr>
                </a:solidFill>
                <a:latin typeface="Tahoma" pitchFamily="34" charset="0"/>
              </a:rPr>
              <a:t> coatings applied </a:t>
            </a:r>
            <a:r>
              <a:rPr lang="en-GB" sz="2000" b="1" i="1" dirty="0">
                <a:solidFill>
                  <a:schemeClr val="accent1">
                    <a:lumMod val="50000"/>
                  </a:schemeClr>
                </a:solidFill>
                <a:latin typeface="Tahoma" pitchFamily="34" charset="0"/>
              </a:rPr>
              <a:t>after </a:t>
            </a:r>
            <a:r>
              <a:rPr lang="en-GB" sz="2000" dirty="0">
                <a:solidFill>
                  <a:schemeClr val="accent1">
                    <a:lumMod val="50000"/>
                  </a:schemeClr>
                </a:solidFill>
                <a:latin typeface="Tahoma" pitchFamily="34" charset="0"/>
              </a:rPr>
              <a:t>IGU   manufacture</a:t>
            </a:r>
            <a:endParaRPr lang="en-GB" sz="1800" dirty="0">
              <a:solidFill>
                <a:schemeClr val="accent1">
                  <a:lumMod val="50000"/>
                </a:schemeClr>
              </a:solidFill>
              <a:latin typeface="Tahoma" pitchFamily="34" charset="0"/>
            </a:endParaRPr>
          </a:p>
          <a:p>
            <a:pPr marL="179388" indent="-179388">
              <a:lnSpc>
                <a:spcPct val="85000"/>
              </a:lnSpc>
              <a:defRPr/>
            </a:pPr>
            <a:endParaRPr lang="en-GB" sz="2400" dirty="0">
              <a:solidFill>
                <a:schemeClr val="accent1">
                  <a:lumMod val="50000"/>
                </a:schemeClr>
              </a:solidFill>
              <a:latin typeface="Tahoma" pitchFamily="34" charset="0"/>
            </a:endParaRPr>
          </a:p>
          <a:p>
            <a:pPr marL="179388" indent="-179388">
              <a:lnSpc>
                <a:spcPct val="85000"/>
              </a:lnSpc>
              <a:buFont typeface="Arial" pitchFamily="34" charset="0"/>
              <a:buChar char="•"/>
              <a:defRPr/>
            </a:pPr>
            <a:r>
              <a:rPr lang="en-GB" sz="2000" dirty="0">
                <a:solidFill>
                  <a:schemeClr val="accent1">
                    <a:lumMod val="50000"/>
                  </a:schemeClr>
                </a:solidFill>
                <a:latin typeface="Tahoma" pitchFamily="34" charset="0"/>
              </a:rPr>
              <a:t>Limited lifespan</a:t>
            </a:r>
          </a:p>
          <a:p>
            <a:pPr marL="579438" lvl="1" indent="-179388">
              <a:lnSpc>
                <a:spcPct val="85000"/>
              </a:lnSpc>
              <a:buFont typeface="Arial" pitchFamily="34" charset="0"/>
              <a:buChar char="•"/>
              <a:defRPr/>
            </a:pPr>
            <a:r>
              <a:rPr lang="en-GB" sz="1800" dirty="0">
                <a:solidFill>
                  <a:schemeClr val="accent1">
                    <a:lumMod val="50000"/>
                  </a:schemeClr>
                </a:solidFill>
              </a:rPr>
              <a:t>M</a:t>
            </a:r>
            <a:r>
              <a:rPr lang="en-GB" sz="1800" dirty="0">
                <a:solidFill>
                  <a:schemeClr val="accent1">
                    <a:lumMod val="50000"/>
                  </a:schemeClr>
                </a:solidFill>
                <a:latin typeface="Tahoma" pitchFamily="34" charset="0"/>
              </a:rPr>
              <a:t>anufacturers recommend re-applying after a few years</a:t>
            </a:r>
          </a:p>
          <a:p>
            <a:pPr marL="579438" lvl="1" indent="-179388">
              <a:lnSpc>
                <a:spcPct val="85000"/>
              </a:lnSpc>
              <a:buFont typeface="Arial" pitchFamily="34" charset="0"/>
              <a:buChar char="•"/>
              <a:defRPr/>
            </a:pPr>
            <a:endParaRPr lang="en-GB" sz="2400" dirty="0">
              <a:solidFill>
                <a:schemeClr val="accent1">
                  <a:lumMod val="50000"/>
                </a:schemeClr>
              </a:solidFill>
              <a:latin typeface="Tahoma" pitchFamily="34" charset="0"/>
            </a:endParaRPr>
          </a:p>
          <a:p>
            <a:pPr marL="179388" indent="-179388">
              <a:lnSpc>
                <a:spcPct val="85000"/>
              </a:lnSpc>
              <a:buFont typeface="Arial" pitchFamily="34" charset="0"/>
              <a:buChar char="•"/>
              <a:defRPr/>
            </a:pPr>
            <a:r>
              <a:rPr lang="en-GB" sz="2000" dirty="0">
                <a:solidFill>
                  <a:schemeClr val="accent1">
                    <a:lumMod val="50000"/>
                  </a:schemeClr>
                </a:solidFill>
                <a:latin typeface="Tahoma" pitchFamily="34" charset="0"/>
              </a:rPr>
              <a:t>Health and Safety issues regarding application of coating</a:t>
            </a:r>
          </a:p>
          <a:p>
            <a:pPr marL="179388" indent="-179388">
              <a:lnSpc>
                <a:spcPct val="85000"/>
              </a:lnSpc>
              <a:buFont typeface="Arial" pitchFamily="34" charset="0"/>
              <a:buChar char="•"/>
              <a:defRPr/>
            </a:pPr>
            <a:endParaRPr lang="en-GB" sz="2000" dirty="0">
              <a:solidFill>
                <a:schemeClr val="accent1">
                  <a:lumMod val="50000"/>
                </a:schemeClr>
              </a:solidFill>
              <a:latin typeface="Tahoma" pitchFamily="34" charset="0"/>
            </a:endParaRPr>
          </a:p>
          <a:p>
            <a:pPr marL="179388" indent="-179388">
              <a:lnSpc>
                <a:spcPct val="85000"/>
              </a:lnSpc>
              <a:defRPr/>
            </a:pPr>
            <a:r>
              <a:rPr lang="en-GB" sz="2000" dirty="0">
                <a:solidFill>
                  <a:schemeClr val="accent1">
                    <a:lumMod val="50000"/>
                  </a:schemeClr>
                </a:solidFill>
              </a:rPr>
              <a:t>Can be applied to a wide range of glass</a:t>
            </a:r>
          </a:p>
          <a:p>
            <a:pPr marL="179388" indent="-179388">
              <a:lnSpc>
                <a:spcPct val="85000"/>
              </a:lnSpc>
              <a:buFont typeface="Arial" pitchFamily="34" charset="0"/>
              <a:buChar char="•"/>
              <a:defRPr/>
            </a:pPr>
            <a:endParaRPr lang="en-GB" sz="2000" dirty="0">
              <a:solidFill>
                <a:schemeClr val="accent1">
                  <a:lumMod val="50000"/>
                </a:schemeClr>
              </a:solidFill>
              <a:latin typeface="Tahoma" pitchFamily="34" charset="0"/>
            </a:endParaRPr>
          </a:p>
        </p:txBody>
      </p:sp>
      <p:pic>
        <p:nvPicPr>
          <p:cNvPr id="78850" name="Picture 2" descr="Image result for images of glass shower enclosures">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54613" y="1848606"/>
            <a:ext cx="2925325" cy="4060980"/>
          </a:xfrm>
          <a:prstGeom prst="rect">
            <a:avLst/>
          </a:prstGeom>
          <a:noFill/>
        </p:spPr>
      </p:pic>
      <p:pic>
        <p:nvPicPr>
          <p:cNvPr id="7" name="Picture 6">
            <a:extLst>
              <a:ext uri="{FF2B5EF4-FFF2-40B4-BE49-F238E27FC236}">
                <a16:creationId xmlns:a16="http://schemas.microsoft.com/office/drawing/2014/main" id="{82B7769A-4B7E-41C2-B4B2-675937A68D0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0" name="Rectangle 9">
            <a:extLst>
              <a:ext uri="{FF2B5EF4-FFF2-40B4-BE49-F238E27FC236}">
                <a16:creationId xmlns:a16="http://schemas.microsoft.com/office/drawing/2014/main" id="{924D3808-26EA-4B1B-A175-CB8273D40C44}"/>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DF938F6-7889-47C3-8E1C-0C5F535CF8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5132" y="0"/>
            <a:ext cx="1018868" cy="1260000"/>
          </a:xfrm>
          <a:prstGeom prst="rect">
            <a:avLst/>
          </a:prstGeom>
        </p:spPr>
      </p:pic>
      <p:sp>
        <p:nvSpPr>
          <p:cNvPr id="4" name="Footer Placeholder 3">
            <a:extLst>
              <a:ext uri="{FF2B5EF4-FFF2-40B4-BE49-F238E27FC236}">
                <a16:creationId xmlns:a16="http://schemas.microsoft.com/office/drawing/2014/main" id="{74B06E86-2507-4D14-8E79-D58A6EB91CC5}"/>
              </a:ext>
            </a:extLst>
          </p:cNvPr>
          <p:cNvSpPr>
            <a:spLocks noGrp="1"/>
          </p:cNvSpPr>
          <p:nvPr>
            <p:ph type="ftr" sz="quarter" idx="12"/>
          </p:nvPr>
        </p:nvSpPr>
        <p:spPr/>
        <p:txBody>
          <a:bodyPr/>
          <a:lstStyle/>
          <a:p>
            <a:pPr>
              <a:defRPr/>
            </a:pPr>
            <a:r>
              <a:rPr lang="en-GB"/>
              <a:t>Speaker name</a:t>
            </a:r>
          </a:p>
        </p:txBody>
      </p:sp>
      <p:sp>
        <p:nvSpPr>
          <p:cNvPr id="5" name="Date Placeholder 4">
            <a:extLst>
              <a:ext uri="{FF2B5EF4-FFF2-40B4-BE49-F238E27FC236}">
                <a16:creationId xmlns:a16="http://schemas.microsoft.com/office/drawing/2014/main" id="{C448B0D8-11DC-4A71-957D-8238EADFE94E}"/>
              </a:ext>
            </a:extLst>
          </p:cNvPr>
          <p:cNvSpPr>
            <a:spLocks noGrp="1"/>
          </p:cNvSpPr>
          <p:nvPr>
            <p:ph type="dt" sz="half" idx="10"/>
          </p:nvPr>
        </p:nvSpPr>
        <p:spPr/>
        <p:txBody>
          <a:bodyPr/>
          <a:lstStyle/>
          <a:p>
            <a:pPr>
              <a:defRPr/>
            </a:pPr>
            <a:fld id="{A11B8007-7005-484B-A99C-79FCF31AD1CF}" type="datetime1">
              <a:rPr lang="en-GB" smtClean="0"/>
              <a:t>01/06/2020</a:t>
            </a:fld>
            <a:endParaRPr lang="en-GB"/>
          </a:p>
        </p:txBody>
      </p:sp>
      <p:sp>
        <p:nvSpPr>
          <p:cNvPr id="6" name="Slide Number Placeholder 5">
            <a:extLst>
              <a:ext uri="{FF2B5EF4-FFF2-40B4-BE49-F238E27FC236}">
                <a16:creationId xmlns:a16="http://schemas.microsoft.com/office/drawing/2014/main" id="{4452042B-A29B-406C-B119-34F28993DFEC}"/>
              </a:ext>
            </a:extLst>
          </p:cNvPr>
          <p:cNvSpPr>
            <a:spLocks noGrp="1"/>
          </p:cNvSpPr>
          <p:nvPr>
            <p:ph type="sldNum" sz="quarter" idx="11"/>
          </p:nvPr>
        </p:nvSpPr>
        <p:spPr/>
        <p:txBody>
          <a:bodyPr/>
          <a:lstStyle/>
          <a:p>
            <a:pPr>
              <a:defRPr/>
            </a:pPr>
            <a:fld id="{0980C07E-5A38-456E-8C2F-DB1E62FD6475}" type="slidenum">
              <a:rPr lang="en-GB" smtClean="0"/>
              <a:pPr>
                <a:defRPr/>
              </a:pPr>
              <a:t>50</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74" name="Rectangle 2"/>
          <p:cNvSpPr>
            <a:spLocks noChangeAspect="1" noChangeArrowheads="1"/>
          </p:cNvSpPr>
          <p:nvPr/>
        </p:nvSpPr>
        <p:spPr bwMode="auto">
          <a:xfrm>
            <a:off x="505475" y="1284489"/>
            <a:ext cx="7929205" cy="1260000"/>
          </a:xfrm>
          <a:prstGeom prst="rect">
            <a:avLst/>
          </a:prstGeom>
          <a:noFill/>
          <a:ln w="9525">
            <a:noFill/>
            <a:miter lim="800000"/>
            <a:headEnd/>
            <a:tailEnd/>
          </a:ln>
          <a:effectLst/>
        </p:spPr>
        <p:txBody>
          <a:bodyPr/>
          <a:lstStyle/>
          <a:p>
            <a:pPr marL="342900" indent="-342900">
              <a:lnSpc>
                <a:spcPct val="95000"/>
              </a:lnSpc>
              <a:spcBef>
                <a:spcPct val="45000"/>
              </a:spcBef>
              <a:buClr>
                <a:schemeClr val="tx2"/>
              </a:buClr>
              <a:buFont typeface="Arial" panose="020B0604020202020204" pitchFamily="34" charset="0"/>
              <a:buChar char="•"/>
              <a:defRPr/>
            </a:pPr>
            <a:r>
              <a:rPr lang="en-GB" sz="22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Removes or destroys organic contamination on the surface </a:t>
            </a: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e.g. bird droppings</a:t>
            </a:r>
          </a:p>
          <a:p>
            <a:pPr marL="342900" indent="-342900">
              <a:lnSpc>
                <a:spcPct val="95000"/>
              </a:lnSpc>
              <a:spcBef>
                <a:spcPct val="45000"/>
              </a:spcBef>
              <a:buClr>
                <a:schemeClr val="tx2"/>
              </a:buClr>
              <a:buFont typeface="Arial" panose="020B0604020202020204" pitchFamily="34" charset="0"/>
              <a:buChar char="•"/>
              <a:defRPr/>
            </a:pP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Prevents growth of organic dirt such as mould and fungi </a:t>
            </a:r>
          </a:p>
          <a:p>
            <a:pPr marL="342900" indent="-342900">
              <a:lnSpc>
                <a:spcPct val="95000"/>
              </a:lnSpc>
              <a:spcBef>
                <a:spcPct val="45000"/>
              </a:spcBef>
              <a:buClr>
                <a:schemeClr val="tx2"/>
              </a:buClr>
              <a:buFont typeface="Arial" panose="020B0604020202020204" pitchFamily="34" charset="0"/>
              <a:buChar char="•"/>
              <a:defRPr/>
            </a:pPr>
            <a:endPar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193675" indent="-193675">
              <a:lnSpc>
                <a:spcPct val="95000"/>
              </a:lnSpc>
              <a:spcBef>
                <a:spcPct val="45000"/>
              </a:spcBef>
              <a:buClr>
                <a:schemeClr val="tx2"/>
              </a:buClr>
              <a:defRPr/>
            </a:pPr>
            <a:endParaRPr lang="en-GB" sz="2400" b="0" dirty="0">
              <a:solidFill>
                <a:schemeClr val="tx1"/>
              </a:solidFill>
              <a:latin typeface="+mn-lt"/>
            </a:endParaRPr>
          </a:p>
        </p:txBody>
      </p:sp>
      <p:sp>
        <p:nvSpPr>
          <p:cNvPr id="5" name="Rectangle 4"/>
          <p:cNvSpPr>
            <a:spLocks noChangeArrowheads="1"/>
          </p:cNvSpPr>
          <p:nvPr/>
        </p:nvSpPr>
        <p:spPr bwMode="auto">
          <a:xfrm>
            <a:off x="720934" y="767768"/>
            <a:ext cx="6261630"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Self-cleaning Glass </a:t>
            </a:r>
          </a:p>
        </p:txBody>
      </p:sp>
      <p:pic>
        <p:nvPicPr>
          <p:cNvPr id="7" name="Picture 6">
            <a:extLst>
              <a:ext uri="{FF2B5EF4-FFF2-40B4-BE49-F238E27FC236}">
                <a16:creationId xmlns:a16="http://schemas.microsoft.com/office/drawing/2014/main" id="{4D40F39F-89B8-4AD0-9F46-DAF76B4443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549B90C6-F81C-4B7F-A225-182873FB69F7}"/>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A3D326C-97CA-4AB1-9C97-4DED3C053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132" y="0"/>
            <a:ext cx="1018868" cy="1260000"/>
          </a:xfrm>
          <a:prstGeom prst="rect">
            <a:avLst/>
          </a:prstGeom>
        </p:spPr>
      </p:pic>
      <p:pic>
        <p:nvPicPr>
          <p:cNvPr id="3" name="Picture 2">
            <a:extLst>
              <a:ext uri="{FF2B5EF4-FFF2-40B4-BE49-F238E27FC236}">
                <a16:creationId xmlns:a16="http://schemas.microsoft.com/office/drawing/2014/main" id="{67FC148C-684A-4FC4-8104-F1286B781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217" y="3487788"/>
            <a:ext cx="3693283" cy="2458671"/>
          </a:xfrm>
          <a:prstGeom prst="rect">
            <a:avLst/>
          </a:prstGeom>
        </p:spPr>
      </p:pic>
      <p:sp>
        <p:nvSpPr>
          <p:cNvPr id="4" name="TextBox 3">
            <a:extLst>
              <a:ext uri="{FF2B5EF4-FFF2-40B4-BE49-F238E27FC236}">
                <a16:creationId xmlns:a16="http://schemas.microsoft.com/office/drawing/2014/main" id="{1FB19DCE-B56B-4288-81A5-EB953515077D}"/>
              </a:ext>
            </a:extLst>
          </p:cNvPr>
          <p:cNvSpPr txBox="1"/>
          <p:nvPr/>
        </p:nvSpPr>
        <p:spPr>
          <a:xfrm>
            <a:off x="505475" y="2511405"/>
            <a:ext cx="8497555" cy="4278094"/>
          </a:xfrm>
          <a:prstGeom prst="rect">
            <a:avLst/>
          </a:prstGeom>
          <a:noFill/>
        </p:spPr>
        <p:txBody>
          <a:bodyPr wrap="square" rtlCol="0">
            <a:spAutoFit/>
          </a:bodyPr>
          <a:lstStyle/>
          <a:p>
            <a:pPr marL="342900" indent="-342900">
              <a:lnSpc>
                <a:spcPct val="95000"/>
              </a:lnSpc>
              <a:spcBef>
                <a:spcPct val="45000"/>
              </a:spcBef>
              <a:buClr>
                <a:schemeClr val="tx2"/>
              </a:buClr>
              <a:buFont typeface="Arial" panose="020B0604020202020204" pitchFamily="34" charset="0"/>
              <a:buChar char="•"/>
              <a:defRPr/>
            </a:pP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Highly durable – does not wear out, or wear off</a:t>
            </a:r>
          </a:p>
          <a:p>
            <a:pPr marL="800100" lvl="1" indent="-342900">
              <a:lnSpc>
                <a:spcPct val="95000"/>
              </a:lnSpc>
              <a:spcBef>
                <a:spcPct val="45000"/>
              </a:spcBef>
              <a:buClr>
                <a:schemeClr val="tx2"/>
              </a:buClr>
              <a:buFont typeface="Arial" panose="020B0604020202020204" pitchFamily="34" charset="0"/>
              <a:buChar char="•"/>
              <a:defRPr/>
            </a:pP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Class A to BS EN 1096-2:2012 (highest classification for coating durability)</a:t>
            </a:r>
          </a:p>
          <a:p>
            <a:pPr marL="342900" indent="-342900">
              <a:lnSpc>
                <a:spcPct val="95000"/>
              </a:lnSpc>
              <a:spcBef>
                <a:spcPct val="45000"/>
              </a:spcBef>
              <a:buClr>
                <a:schemeClr val="tx2"/>
              </a:buClr>
              <a:buFont typeface="Arial" panose="020B0604020202020204" pitchFamily="34" charset="0"/>
              <a:buChar char="•"/>
              <a:defRPr/>
            </a:pP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 water-sheeting effect improves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visibility and helps wash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inorganic dirt off the surface</a:t>
            </a:r>
          </a:p>
          <a:p>
            <a:pPr marL="342900" indent="-342900">
              <a:lnSpc>
                <a:spcPct val="95000"/>
              </a:lnSpc>
              <a:spcBef>
                <a:spcPct val="45000"/>
              </a:spcBef>
              <a:buClr>
                <a:schemeClr val="tx2"/>
              </a:buClr>
              <a:buFont typeface="Arial" panose="020B0604020202020204" pitchFamily="34" charset="0"/>
              <a:buChar char="•"/>
              <a:defRPr/>
            </a:pP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Independently tested to and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passes BS EN 1096-5: 2016, the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new European Standard for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evaluating self-cleaning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performance by the Fraunhofer </a:t>
            </a:r>
            <a:b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Institute</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8164F5F7-13EA-4D0A-9BCA-A379BACC2467}"/>
              </a:ext>
            </a:extLst>
          </p:cNvPr>
          <p:cNvSpPr txBox="1"/>
          <p:nvPr/>
        </p:nvSpPr>
        <p:spPr>
          <a:xfrm>
            <a:off x="5280301" y="5965342"/>
            <a:ext cx="3693283" cy="430887"/>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Cheltenham Racecourse </a:t>
            </a:r>
            <a:b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by Roberts Limbrick Architects. Photo by Gary Britton</a:t>
            </a:r>
          </a:p>
        </p:txBody>
      </p:sp>
      <p:sp>
        <p:nvSpPr>
          <p:cNvPr id="11" name="Footer Placeholder 10">
            <a:extLst>
              <a:ext uri="{FF2B5EF4-FFF2-40B4-BE49-F238E27FC236}">
                <a16:creationId xmlns:a16="http://schemas.microsoft.com/office/drawing/2014/main" id="{08E22173-9632-4B6D-8860-17F25C9F846C}"/>
              </a:ext>
            </a:extLst>
          </p:cNvPr>
          <p:cNvSpPr>
            <a:spLocks noGrp="1"/>
          </p:cNvSpPr>
          <p:nvPr>
            <p:ph type="ftr" sz="quarter" idx="11"/>
          </p:nvPr>
        </p:nvSpPr>
        <p:spPr/>
        <p:txBody>
          <a:bodyPr/>
          <a:lstStyle/>
          <a:p>
            <a:pPr>
              <a:defRPr/>
            </a:pPr>
            <a:r>
              <a:rPr lang="en-GB"/>
              <a:t>Speaker name</a:t>
            </a:r>
          </a:p>
        </p:txBody>
      </p:sp>
      <p:sp>
        <p:nvSpPr>
          <p:cNvPr id="12" name="Date Placeholder 11">
            <a:extLst>
              <a:ext uri="{FF2B5EF4-FFF2-40B4-BE49-F238E27FC236}">
                <a16:creationId xmlns:a16="http://schemas.microsoft.com/office/drawing/2014/main" id="{C0CAD9C0-2E0D-4D0B-9E54-68EEF47A7609}"/>
              </a:ext>
            </a:extLst>
          </p:cNvPr>
          <p:cNvSpPr>
            <a:spLocks noGrp="1"/>
          </p:cNvSpPr>
          <p:nvPr>
            <p:ph type="dt" sz="half" idx="10"/>
          </p:nvPr>
        </p:nvSpPr>
        <p:spPr/>
        <p:txBody>
          <a:bodyPr/>
          <a:lstStyle/>
          <a:p>
            <a:pPr>
              <a:defRPr/>
            </a:pPr>
            <a:fld id="{768988D6-3D61-49D6-B206-C9CF0CC1D47E}" type="datetime1">
              <a:rPr lang="en-GB" smtClean="0"/>
              <a:t>01/06/2020</a:t>
            </a:fld>
            <a:endParaRPr lang="en-GB"/>
          </a:p>
        </p:txBody>
      </p:sp>
      <p:sp>
        <p:nvSpPr>
          <p:cNvPr id="13" name="Slide Number Placeholder 12">
            <a:extLst>
              <a:ext uri="{FF2B5EF4-FFF2-40B4-BE49-F238E27FC236}">
                <a16:creationId xmlns:a16="http://schemas.microsoft.com/office/drawing/2014/main" id="{2A21496F-3FA7-4EFB-80EB-838D6BCF0886}"/>
              </a:ext>
            </a:extLst>
          </p:cNvPr>
          <p:cNvSpPr>
            <a:spLocks noGrp="1"/>
          </p:cNvSpPr>
          <p:nvPr>
            <p:ph type="sldNum" sz="quarter" idx="12"/>
          </p:nvPr>
        </p:nvSpPr>
        <p:spPr/>
        <p:txBody>
          <a:bodyPr/>
          <a:lstStyle/>
          <a:p>
            <a:pPr>
              <a:defRPr/>
            </a:pPr>
            <a:fld id="{170405F4-68B8-4684-915A-13166611668B}" type="slidenum">
              <a:rPr lang="en-GB" smtClean="0"/>
              <a:pPr>
                <a:defRPr/>
              </a:pPr>
              <a:t>51</a:t>
            </a:fld>
            <a:endParaRPr lang="en-GB"/>
          </a:p>
        </p:txBody>
      </p:sp>
    </p:spTree>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20002" y="720000"/>
            <a:ext cx="6887793" cy="522000"/>
          </a:xfrm>
        </p:spPr>
        <p:txBody>
          <a:bodyPr>
            <a:normAutofit/>
          </a:bodyPr>
          <a:lstStyle/>
          <a:p>
            <a:pPr eaLnBrk="0" fontAlgn="base" hangingPunct="0">
              <a:spcAft>
                <a:spcPct val="0"/>
              </a:spcAft>
              <a:defRPr/>
            </a:pPr>
            <a:r>
              <a:rPr kumimoji="0" lang="en-US" sz="2800" kern="0" dirty="0">
                <a:solidFill>
                  <a:schemeClr val="accent1">
                    <a:lumMod val="50000"/>
                  </a:schemeClr>
                </a:solidFill>
              </a:rPr>
              <a:t>Photocatalytic reaction/Hydrophilic coating</a:t>
            </a:r>
            <a:endParaRPr kumimoji="0" lang="en-GB" sz="2800" kern="0" baseline="30000" dirty="0">
              <a:solidFill>
                <a:schemeClr val="accent1">
                  <a:lumMod val="50000"/>
                </a:schemeClr>
              </a:solidFill>
            </a:endParaRPr>
          </a:p>
        </p:txBody>
      </p:sp>
      <p:sp>
        <p:nvSpPr>
          <p:cNvPr id="25603" name="Rectangle 3"/>
          <p:cNvSpPr>
            <a:spLocks noGrp="1" noChangeArrowheads="1"/>
          </p:cNvSpPr>
          <p:nvPr>
            <p:ph type="body" idx="1"/>
          </p:nvPr>
        </p:nvSpPr>
        <p:spPr>
          <a:xfrm>
            <a:off x="582096" y="5069251"/>
            <a:ext cx="8262850" cy="1203487"/>
          </a:xfrm>
        </p:spPr>
        <p:txBody>
          <a:bodyPr>
            <a:normAutofit/>
          </a:bodyPr>
          <a:lstStyle/>
          <a:p>
            <a:pPr>
              <a:lnSpc>
                <a:spcPct val="110000"/>
              </a:lnSpc>
              <a:spcBef>
                <a:spcPct val="0"/>
              </a:spcBef>
            </a:pPr>
            <a:r>
              <a:rPr lang="en-GB" sz="1800" dirty="0">
                <a:solidFill>
                  <a:schemeClr val="accent1">
                    <a:lumMod val="50000"/>
                  </a:schemeClr>
                </a:solidFill>
              </a:rPr>
              <a:t>Photocatalytic reaction involves UV rays from natural daylight, oxygen and self-cleaning coating</a:t>
            </a:r>
          </a:p>
          <a:p>
            <a:pPr>
              <a:lnSpc>
                <a:spcPct val="110000"/>
              </a:lnSpc>
              <a:spcBef>
                <a:spcPct val="0"/>
              </a:spcBef>
            </a:pPr>
            <a:r>
              <a:rPr lang="en-GB" sz="1800" dirty="0">
                <a:solidFill>
                  <a:schemeClr val="accent1">
                    <a:lumMod val="50000"/>
                  </a:schemeClr>
                </a:solidFill>
              </a:rPr>
              <a:t>Breaks down and detaches organic dirt particles from glass</a:t>
            </a:r>
          </a:p>
          <a:p>
            <a:pPr>
              <a:spcBef>
                <a:spcPct val="50000"/>
              </a:spcBef>
              <a:tabLst>
                <a:tab pos="130969" algn="l"/>
                <a:tab pos="402431" algn="l"/>
                <a:tab pos="736997" algn="l"/>
                <a:tab pos="940594" algn="l"/>
                <a:tab pos="2488406" algn="l"/>
                <a:tab pos="2757488" algn="l"/>
                <a:tab pos="3232547" algn="l"/>
                <a:tab pos="4443413" algn="l"/>
                <a:tab pos="4705350" algn="l"/>
              </a:tabLst>
            </a:pPr>
            <a:endParaRPr lang="en-GB" u="sng" dirty="0">
              <a:solidFill>
                <a:schemeClr val="accent1">
                  <a:lumMod val="50000"/>
                </a:schemeClr>
              </a:solidFill>
            </a:endParaRPr>
          </a:p>
        </p:txBody>
      </p:sp>
      <p:pic>
        <p:nvPicPr>
          <p:cNvPr id="7" name="Picture 17">
            <a:extLst>
              <a:ext uri="{FF2B5EF4-FFF2-40B4-BE49-F238E27FC236}">
                <a16:creationId xmlns:a16="http://schemas.microsoft.com/office/drawing/2014/main" id="{8B886A48-A4BE-49BA-9F35-98C10B15AB4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3009" y="1714500"/>
            <a:ext cx="581025" cy="2971800"/>
          </a:xfrm>
          <a:prstGeom prst="rect">
            <a:avLst/>
          </a:prstGeom>
          <a:noFill/>
          <a:ln w="9525">
            <a:noFill/>
            <a:miter lim="800000"/>
            <a:headEnd/>
            <a:tailEnd/>
          </a:ln>
          <a:effectLst/>
        </p:spPr>
      </p:pic>
      <p:sp>
        <p:nvSpPr>
          <p:cNvPr id="9" name="Line 18">
            <a:extLst>
              <a:ext uri="{FF2B5EF4-FFF2-40B4-BE49-F238E27FC236}">
                <a16:creationId xmlns:a16="http://schemas.microsoft.com/office/drawing/2014/main" id="{D1329985-06D8-4848-937C-03F46949B54C}"/>
              </a:ext>
            </a:extLst>
          </p:cNvPr>
          <p:cNvSpPr>
            <a:spLocks noChangeShapeType="1"/>
          </p:cNvSpPr>
          <p:nvPr/>
        </p:nvSpPr>
        <p:spPr bwMode="auto">
          <a:xfrm>
            <a:off x="3211116" y="2322910"/>
            <a:ext cx="1017984" cy="946547"/>
          </a:xfrm>
          <a:prstGeom prst="line">
            <a:avLst/>
          </a:prstGeom>
          <a:noFill/>
          <a:ln w="57150">
            <a:solidFill>
              <a:srgbClr val="FFE101"/>
            </a:solidFill>
            <a:prstDash val="sysDot"/>
            <a:round/>
            <a:headEnd/>
            <a:tailEnd type="triangle" w="med" len="med"/>
          </a:ln>
          <a:effectLst>
            <a:outerShdw dist="25400" dir="5400000" algn="ctr" rotWithShape="0">
              <a:srgbClr val="000000"/>
            </a:outerShdw>
          </a:effectLst>
        </p:spPr>
        <p:txBody>
          <a:bodyPr/>
          <a:lstStyle/>
          <a:p>
            <a:endParaRPr lang="en-GB" sz="1350"/>
          </a:p>
        </p:txBody>
      </p:sp>
      <p:sp>
        <p:nvSpPr>
          <p:cNvPr id="10" name="AutoShape 15">
            <a:extLst>
              <a:ext uri="{FF2B5EF4-FFF2-40B4-BE49-F238E27FC236}">
                <a16:creationId xmlns:a16="http://schemas.microsoft.com/office/drawing/2014/main" id="{C96D5CD0-C09F-4EB6-95D1-66728DDF594B}"/>
              </a:ext>
            </a:extLst>
          </p:cNvPr>
          <p:cNvSpPr>
            <a:spLocks noChangeArrowheads="1"/>
          </p:cNvSpPr>
          <p:nvPr/>
        </p:nvSpPr>
        <p:spPr bwMode="auto">
          <a:xfrm flipV="1">
            <a:off x="3721894" y="4514850"/>
            <a:ext cx="571500" cy="171450"/>
          </a:xfrm>
          <a:prstGeom prst="rightArrow">
            <a:avLst>
              <a:gd name="adj1" fmla="val 50000"/>
              <a:gd name="adj2" fmla="val 83333"/>
            </a:avLst>
          </a:prstGeom>
          <a:solidFill>
            <a:schemeClr val="tx1"/>
          </a:solidFill>
          <a:ln w="9525">
            <a:noFill/>
            <a:miter lim="800000"/>
            <a:headEnd/>
            <a:tailEnd/>
          </a:ln>
          <a:effectLst/>
        </p:spPr>
        <p:txBody>
          <a:bodyPr wrap="none" anchor="ctr"/>
          <a:lstStyle/>
          <a:p>
            <a:endParaRPr lang="en-GB" sz="1350"/>
          </a:p>
        </p:txBody>
      </p:sp>
      <p:sp>
        <p:nvSpPr>
          <p:cNvPr id="11" name="Text Box 2">
            <a:extLst>
              <a:ext uri="{FF2B5EF4-FFF2-40B4-BE49-F238E27FC236}">
                <a16:creationId xmlns:a16="http://schemas.microsoft.com/office/drawing/2014/main" id="{FC95EDDB-33C7-40ED-BCEC-A1582479F77C}"/>
              </a:ext>
            </a:extLst>
          </p:cNvPr>
          <p:cNvSpPr txBox="1">
            <a:spLocks noChangeArrowheads="1"/>
          </p:cNvSpPr>
          <p:nvPr/>
        </p:nvSpPr>
        <p:spPr bwMode="auto">
          <a:xfrm>
            <a:off x="2114198" y="1994203"/>
            <a:ext cx="1229077" cy="415498"/>
          </a:xfrm>
          <a:prstGeom prst="rect">
            <a:avLst/>
          </a:prstGeom>
          <a:noFill/>
          <a:ln w="9525">
            <a:noFill/>
            <a:miter lim="800000"/>
            <a:headEnd/>
            <a:tailEnd/>
          </a:ln>
          <a:effectLst/>
        </p:spPr>
        <p:txBody>
          <a:bodyPr wrap="square">
            <a:spAutoFit/>
          </a:bodyPr>
          <a:lstStyle/>
          <a:p>
            <a:pPr algn="l">
              <a:spcBef>
                <a:spcPct val="0"/>
              </a:spcBef>
            </a:pPr>
            <a:r>
              <a:rPr lang="en-GB" sz="21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UV light</a:t>
            </a:r>
          </a:p>
        </p:txBody>
      </p:sp>
      <p:sp>
        <p:nvSpPr>
          <p:cNvPr id="12" name="Text Box 16">
            <a:extLst>
              <a:ext uri="{FF2B5EF4-FFF2-40B4-BE49-F238E27FC236}">
                <a16:creationId xmlns:a16="http://schemas.microsoft.com/office/drawing/2014/main" id="{2DC6AE4F-6BBA-4437-9983-022E35512308}"/>
              </a:ext>
            </a:extLst>
          </p:cNvPr>
          <p:cNvSpPr txBox="1">
            <a:spLocks noChangeArrowheads="1"/>
          </p:cNvSpPr>
          <p:nvPr/>
        </p:nvSpPr>
        <p:spPr bwMode="auto">
          <a:xfrm>
            <a:off x="2427315" y="4234295"/>
            <a:ext cx="1579419" cy="653256"/>
          </a:xfrm>
          <a:prstGeom prst="rect">
            <a:avLst/>
          </a:prstGeom>
          <a:noFill/>
          <a:ln w="9525">
            <a:noFill/>
            <a:miter lim="800000"/>
            <a:headEnd/>
            <a:tailEnd/>
          </a:ln>
          <a:effectLst/>
        </p:spPr>
        <p:txBody>
          <a:bodyPr wrap="square">
            <a:spAutoFit/>
          </a:bodyPr>
          <a:lstStyle/>
          <a:p>
            <a:pPr algn="l">
              <a:lnSpc>
                <a:spcPct val="90000"/>
              </a:lnSpc>
              <a:spcBef>
                <a:spcPct val="0"/>
              </a:spcBef>
            </a:pPr>
            <a:r>
              <a:rPr lang="en-GB" sz="135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Self-cleaning coating on</a:t>
            </a:r>
            <a:endParaRPr lang="en-GB" sz="13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l">
              <a:lnSpc>
                <a:spcPct val="90000"/>
              </a:lnSpc>
              <a:spcBef>
                <a:spcPct val="0"/>
              </a:spcBef>
            </a:pPr>
            <a:r>
              <a:rPr lang="en-GB" sz="135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surface 1 </a:t>
            </a:r>
          </a:p>
        </p:txBody>
      </p:sp>
      <p:pic>
        <p:nvPicPr>
          <p:cNvPr id="13" name="Picture 12">
            <a:extLst>
              <a:ext uri="{FF2B5EF4-FFF2-40B4-BE49-F238E27FC236}">
                <a16:creationId xmlns:a16="http://schemas.microsoft.com/office/drawing/2014/main" id="{50B14A04-3138-4C9C-AE64-9528ED774B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4" name="Rectangle 13">
            <a:extLst>
              <a:ext uri="{FF2B5EF4-FFF2-40B4-BE49-F238E27FC236}">
                <a16:creationId xmlns:a16="http://schemas.microsoft.com/office/drawing/2014/main" id="{D0848340-4082-412B-B8AA-345F8AA447A6}"/>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97EB1ED-6B1C-4254-AC75-803C4FAA1E79}"/>
              </a:ext>
            </a:extLst>
          </p:cNvPr>
          <p:cNvSpPr/>
          <p:nvPr/>
        </p:nvSpPr>
        <p:spPr>
          <a:xfrm>
            <a:off x="2149891" y="1953184"/>
            <a:ext cx="2160949" cy="2893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907F3F06-1CF6-4D4A-856F-0BD6D553C26D}"/>
              </a:ext>
            </a:extLst>
          </p:cNvPr>
          <p:cNvGrpSpPr/>
          <p:nvPr/>
        </p:nvGrpSpPr>
        <p:grpSpPr>
          <a:xfrm>
            <a:off x="1756846" y="1679465"/>
            <a:ext cx="2666163" cy="3033700"/>
            <a:chOff x="1725216" y="1666876"/>
            <a:chExt cx="2666163" cy="3033700"/>
          </a:xfrm>
        </p:grpSpPr>
        <p:sp>
          <p:nvSpPr>
            <p:cNvPr id="15" name="AutoShape 15">
              <a:extLst>
                <a:ext uri="{FF2B5EF4-FFF2-40B4-BE49-F238E27FC236}">
                  <a16:creationId xmlns:a16="http://schemas.microsoft.com/office/drawing/2014/main" id="{5A285AFF-F4E4-4475-924C-C5F12BEE2FB5}"/>
                </a:ext>
              </a:extLst>
            </p:cNvPr>
            <p:cNvSpPr>
              <a:spLocks noChangeArrowheads="1"/>
            </p:cNvSpPr>
            <p:nvPr/>
          </p:nvSpPr>
          <p:spPr bwMode="auto">
            <a:xfrm flipV="1">
              <a:off x="3721894" y="4514850"/>
              <a:ext cx="571500" cy="171450"/>
            </a:xfrm>
            <a:prstGeom prst="rightArrow">
              <a:avLst>
                <a:gd name="adj1" fmla="val 50000"/>
                <a:gd name="adj2" fmla="val 83333"/>
              </a:avLst>
            </a:prstGeom>
            <a:solidFill>
              <a:schemeClr val="tx1"/>
            </a:solidFill>
            <a:ln w="9525">
              <a:noFill/>
              <a:miter lim="800000"/>
              <a:headEnd/>
              <a:tailEnd/>
            </a:ln>
            <a:effectLst/>
          </p:spPr>
          <p:txBody>
            <a:bodyPr wrap="none" anchor="ctr"/>
            <a:lstStyle/>
            <a:p>
              <a:endParaRPr lang="en-GB" sz="1350"/>
            </a:p>
          </p:txBody>
        </p:sp>
        <p:sp>
          <p:nvSpPr>
            <p:cNvPr id="16" name="Text Box 16">
              <a:extLst>
                <a:ext uri="{FF2B5EF4-FFF2-40B4-BE49-F238E27FC236}">
                  <a16:creationId xmlns:a16="http://schemas.microsoft.com/office/drawing/2014/main" id="{08B244A6-F704-46A9-BB5D-2CBA2E994413}"/>
                </a:ext>
              </a:extLst>
            </p:cNvPr>
            <p:cNvSpPr txBox="1">
              <a:spLocks noChangeArrowheads="1"/>
            </p:cNvSpPr>
            <p:nvPr/>
          </p:nvSpPr>
          <p:spPr bwMode="auto">
            <a:xfrm>
              <a:off x="2018955" y="4234295"/>
              <a:ext cx="1817239" cy="466281"/>
            </a:xfrm>
            <a:prstGeom prst="rect">
              <a:avLst/>
            </a:prstGeom>
            <a:noFill/>
            <a:ln w="9525">
              <a:noFill/>
              <a:miter lim="800000"/>
              <a:headEnd/>
              <a:tailEnd/>
            </a:ln>
            <a:effectLst/>
          </p:spPr>
          <p:txBody>
            <a:bodyPr wrap="square">
              <a:spAutoFit/>
            </a:bodyPr>
            <a:lstStyle/>
            <a:p>
              <a:pPr algn="l">
                <a:lnSpc>
                  <a:spcPct val="90000"/>
                </a:lnSpc>
                <a:spcBef>
                  <a:spcPct val="0"/>
                </a:spcBef>
              </a:pPr>
              <a:r>
                <a:rPr lang="en-GB" sz="135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Self-cleaning coating on surface 1</a:t>
              </a:r>
            </a:p>
          </p:txBody>
        </p:sp>
        <p:pic>
          <p:nvPicPr>
            <p:cNvPr id="17" name="Picture 2" descr="C:\Documents and Settings\Administrator\My Documents\Gill\Pilkington\green cloud copy.jpg">
              <a:extLst>
                <a:ext uri="{FF2B5EF4-FFF2-40B4-BE49-F238E27FC236}">
                  <a16:creationId xmlns:a16="http://schemas.microsoft.com/office/drawing/2014/main" id="{C0490DCA-5262-44F1-BEA1-9BD9891E3E6B}"/>
                </a:ext>
              </a:extLst>
            </p:cNvPr>
            <p:cNvPicPr>
              <a:picLocks noChangeAspect="1" noChangeArrowheads="1"/>
            </p:cNvPicPr>
            <p:nvPr/>
          </p:nvPicPr>
          <p:blipFill>
            <a:blip r:embed="rId5" cstate="email">
              <a:clrChange>
                <a:clrFrom>
                  <a:srgbClr val="E1FFE5"/>
                </a:clrFrom>
                <a:clrTo>
                  <a:srgbClr val="E1FFE5">
                    <a:alpha val="0"/>
                  </a:srgbClr>
                </a:clrTo>
              </a:clrChange>
              <a:extLst>
                <a:ext uri="{28A0092B-C50C-407E-A947-70E740481C1C}">
                  <a14:useLocalDpi xmlns:a14="http://schemas.microsoft.com/office/drawing/2010/main" val="0"/>
                </a:ext>
              </a:extLst>
            </a:blip>
            <a:srcRect/>
            <a:stretch>
              <a:fillRect/>
            </a:stretch>
          </p:blipFill>
          <p:spPr bwMode="auto">
            <a:xfrm>
              <a:off x="1725216" y="1666876"/>
              <a:ext cx="2433638" cy="1264444"/>
            </a:xfrm>
            <a:prstGeom prst="rect">
              <a:avLst/>
            </a:prstGeom>
            <a:noFill/>
          </p:spPr>
        </p:pic>
        <p:pic>
          <p:nvPicPr>
            <p:cNvPr id="18" name="Picture 27">
              <a:extLst>
                <a:ext uri="{FF2B5EF4-FFF2-40B4-BE49-F238E27FC236}">
                  <a16:creationId xmlns:a16="http://schemas.microsoft.com/office/drawing/2014/main" id="{895A80BF-608A-45F7-BECC-C2DC2AC6610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90814" y="2652714"/>
              <a:ext cx="184547" cy="251222"/>
            </a:xfrm>
            <a:prstGeom prst="rect">
              <a:avLst/>
            </a:prstGeom>
            <a:noFill/>
            <a:ln w="9525">
              <a:noFill/>
              <a:miter lim="800000"/>
              <a:headEnd/>
              <a:tailEnd/>
            </a:ln>
            <a:effectLst/>
          </p:spPr>
        </p:pic>
        <p:pic>
          <p:nvPicPr>
            <p:cNvPr id="19" name="Picture 24">
              <a:extLst>
                <a:ext uri="{FF2B5EF4-FFF2-40B4-BE49-F238E27FC236}">
                  <a16:creationId xmlns:a16="http://schemas.microsoft.com/office/drawing/2014/main" id="{6F05CCBF-39F0-42C4-93E7-E9F717B0EA8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56310" y="2992041"/>
              <a:ext cx="184547" cy="251222"/>
            </a:xfrm>
            <a:prstGeom prst="rect">
              <a:avLst/>
            </a:prstGeom>
            <a:noFill/>
            <a:ln w="9525">
              <a:noFill/>
              <a:miter lim="800000"/>
              <a:headEnd/>
              <a:tailEnd/>
            </a:ln>
            <a:effectLst/>
          </p:spPr>
        </p:pic>
        <p:pic>
          <p:nvPicPr>
            <p:cNvPr id="20" name="Picture 21">
              <a:extLst>
                <a:ext uri="{FF2B5EF4-FFF2-40B4-BE49-F238E27FC236}">
                  <a16:creationId xmlns:a16="http://schemas.microsoft.com/office/drawing/2014/main" id="{7F0CF218-4A9E-424D-B039-D59A00EDD6C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09914" y="2888458"/>
              <a:ext cx="184547" cy="251222"/>
            </a:xfrm>
            <a:prstGeom prst="rect">
              <a:avLst/>
            </a:prstGeom>
            <a:noFill/>
            <a:ln w="9525">
              <a:noFill/>
              <a:miter lim="800000"/>
              <a:headEnd/>
              <a:tailEnd/>
            </a:ln>
            <a:effectLst/>
          </p:spPr>
        </p:pic>
        <p:pic>
          <p:nvPicPr>
            <p:cNvPr id="21" name="Picture 26">
              <a:extLst>
                <a:ext uri="{FF2B5EF4-FFF2-40B4-BE49-F238E27FC236}">
                  <a16:creationId xmlns:a16="http://schemas.microsoft.com/office/drawing/2014/main" id="{A2590E66-3649-4DA5-89C6-87D88F640BE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40883" y="2643189"/>
              <a:ext cx="184547" cy="251222"/>
            </a:xfrm>
            <a:prstGeom prst="rect">
              <a:avLst/>
            </a:prstGeom>
            <a:noFill/>
            <a:ln w="9525">
              <a:noFill/>
              <a:miter lim="800000"/>
              <a:headEnd/>
              <a:tailEnd/>
            </a:ln>
            <a:effectLst/>
          </p:spPr>
        </p:pic>
        <p:pic>
          <p:nvPicPr>
            <p:cNvPr id="22" name="Picture 23">
              <a:extLst>
                <a:ext uri="{FF2B5EF4-FFF2-40B4-BE49-F238E27FC236}">
                  <a16:creationId xmlns:a16="http://schemas.microsoft.com/office/drawing/2014/main" id="{FC568F24-CDB3-4614-927E-223CCA2DB25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38514" y="3105151"/>
              <a:ext cx="184547" cy="251222"/>
            </a:xfrm>
            <a:prstGeom prst="rect">
              <a:avLst/>
            </a:prstGeom>
            <a:noFill/>
            <a:ln w="9525">
              <a:noFill/>
              <a:miter lim="800000"/>
              <a:headEnd/>
              <a:tailEnd/>
            </a:ln>
            <a:effectLst/>
          </p:spPr>
        </p:pic>
        <p:pic>
          <p:nvPicPr>
            <p:cNvPr id="24" name="Picture 30">
              <a:extLst>
                <a:ext uri="{FF2B5EF4-FFF2-40B4-BE49-F238E27FC236}">
                  <a16:creationId xmlns:a16="http://schemas.microsoft.com/office/drawing/2014/main" id="{27BAF46D-3CCF-494B-89D8-5497DD9A696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36170" y="2718197"/>
              <a:ext cx="184547" cy="251222"/>
            </a:xfrm>
            <a:prstGeom prst="rect">
              <a:avLst/>
            </a:prstGeom>
            <a:noFill/>
            <a:ln w="9525">
              <a:noFill/>
              <a:miter lim="800000"/>
              <a:headEnd/>
              <a:tailEnd/>
            </a:ln>
            <a:effectLst/>
          </p:spPr>
        </p:pic>
        <p:pic>
          <p:nvPicPr>
            <p:cNvPr id="25" name="Picture 19">
              <a:extLst>
                <a:ext uri="{FF2B5EF4-FFF2-40B4-BE49-F238E27FC236}">
                  <a16:creationId xmlns:a16="http://schemas.microsoft.com/office/drawing/2014/main" id="{26B7F30E-B1BC-4CC3-97C2-D12581172080}"/>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05239" y="2550320"/>
              <a:ext cx="184547" cy="251222"/>
            </a:xfrm>
            <a:prstGeom prst="rect">
              <a:avLst/>
            </a:prstGeom>
            <a:noFill/>
            <a:ln w="9525">
              <a:noFill/>
              <a:miter lim="800000"/>
              <a:headEnd/>
              <a:tailEnd/>
            </a:ln>
            <a:effectLst/>
          </p:spPr>
        </p:pic>
        <p:pic>
          <p:nvPicPr>
            <p:cNvPr id="26" name="Picture 28">
              <a:extLst>
                <a:ext uri="{FF2B5EF4-FFF2-40B4-BE49-F238E27FC236}">
                  <a16:creationId xmlns:a16="http://schemas.microsoft.com/office/drawing/2014/main" id="{C6F33D31-E5A1-40D7-ADFB-704F4041022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50495" y="2882503"/>
              <a:ext cx="184547" cy="251222"/>
            </a:xfrm>
            <a:prstGeom prst="rect">
              <a:avLst/>
            </a:prstGeom>
            <a:noFill/>
            <a:ln w="9525">
              <a:noFill/>
              <a:miter lim="800000"/>
              <a:headEnd/>
              <a:tailEnd/>
            </a:ln>
            <a:effectLst/>
          </p:spPr>
        </p:pic>
        <p:pic>
          <p:nvPicPr>
            <p:cNvPr id="27" name="Picture 29">
              <a:extLst>
                <a:ext uri="{FF2B5EF4-FFF2-40B4-BE49-F238E27FC236}">
                  <a16:creationId xmlns:a16="http://schemas.microsoft.com/office/drawing/2014/main" id="{EC3B95A7-3BF0-4F39-B8B7-9264D9C72DA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77841" y="3143251"/>
              <a:ext cx="184547" cy="251222"/>
            </a:xfrm>
            <a:prstGeom prst="rect">
              <a:avLst/>
            </a:prstGeom>
            <a:noFill/>
            <a:ln w="9525">
              <a:noFill/>
              <a:miter lim="800000"/>
              <a:headEnd/>
              <a:tailEnd/>
            </a:ln>
            <a:effectLst/>
          </p:spPr>
        </p:pic>
        <p:pic>
          <p:nvPicPr>
            <p:cNvPr id="28" name="Picture 25">
              <a:extLst>
                <a:ext uri="{FF2B5EF4-FFF2-40B4-BE49-F238E27FC236}">
                  <a16:creationId xmlns:a16="http://schemas.microsoft.com/office/drawing/2014/main" id="{022A6B84-44E2-4992-994E-AB6CCD55539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36170" y="3392091"/>
              <a:ext cx="184547" cy="251222"/>
            </a:xfrm>
            <a:prstGeom prst="rect">
              <a:avLst/>
            </a:prstGeom>
            <a:noFill/>
            <a:ln w="9525">
              <a:noFill/>
              <a:miter lim="800000"/>
              <a:headEnd/>
              <a:tailEnd/>
            </a:ln>
            <a:effectLst/>
          </p:spPr>
        </p:pic>
        <p:pic>
          <p:nvPicPr>
            <p:cNvPr id="29" name="Picture 22">
              <a:extLst>
                <a:ext uri="{FF2B5EF4-FFF2-40B4-BE49-F238E27FC236}">
                  <a16:creationId xmlns:a16="http://schemas.microsoft.com/office/drawing/2014/main" id="{9A7E9FD1-4F01-4149-916E-03CB5DB9E5A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45733" y="3298033"/>
              <a:ext cx="184547" cy="251222"/>
            </a:xfrm>
            <a:prstGeom prst="rect">
              <a:avLst/>
            </a:prstGeom>
            <a:noFill/>
            <a:ln w="9525">
              <a:noFill/>
              <a:miter lim="800000"/>
              <a:headEnd/>
              <a:tailEnd/>
            </a:ln>
            <a:effectLst/>
          </p:spPr>
        </p:pic>
        <p:grpSp>
          <p:nvGrpSpPr>
            <p:cNvPr id="30" name="Group 7">
              <a:extLst>
                <a:ext uri="{FF2B5EF4-FFF2-40B4-BE49-F238E27FC236}">
                  <a16:creationId xmlns:a16="http://schemas.microsoft.com/office/drawing/2014/main" id="{062CC53C-ED98-4767-8956-3C8410D2B48B}"/>
                </a:ext>
              </a:extLst>
            </p:cNvPr>
            <p:cNvGrpSpPr>
              <a:grpSpLocks/>
            </p:cNvGrpSpPr>
            <p:nvPr/>
          </p:nvGrpSpPr>
          <p:grpSpPr bwMode="auto">
            <a:xfrm>
              <a:off x="4345660" y="1714500"/>
              <a:ext cx="45719" cy="2925962"/>
              <a:chOff x="2811" y="720"/>
              <a:chExt cx="48" cy="2304"/>
            </a:xfrm>
          </p:grpSpPr>
          <p:sp>
            <p:nvSpPr>
              <p:cNvPr id="31" name="Oval 8">
                <a:extLst>
                  <a:ext uri="{FF2B5EF4-FFF2-40B4-BE49-F238E27FC236}">
                    <a16:creationId xmlns:a16="http://schemas.microsoft.com/office/drawing/2014/main" id="{E59661FE-D208-43A8-AFE9-F092BA8C692D}"/>
                  </a:ext>
                </a:extLst>
              </p:cNvPr>
              <p:cNvSpPr>
                <a:spLocks noChangeArrowheads="1"/>
              </p:cNvSpPr>
              <p:nvPr/>
            </p:nvSpPr>
            <p:spPr bwMode="auto">
              <a:xfrm>
                <a:off x="2811" y="2832"/>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2" name="Oval 9">
                <a:extLst>
                  <a:ext uri="{FF2B5EF4-FFF2-40B4-BE49-F238E27FC236}">
                    <a16:creationId xmlns:a16="http://schemas.microsoft.com/office/drawing/2014/main" id="{1FAB0465-7748-49BD-B9A6-C3BC553002C0}"/>
                  </a:ext>
                </a:extLst>
              </p:cNvPr>
              <p:cNvSpPr>
                <a:spLocks noChangeArrowheads="1"/>
              </p:cNvSpPr>
              <p:nvPr/>
            </p:nvSpPr>
            <p:spPr bwMode="auto">
              <a:xfrm>
                <a:off x="2811" y="2928"/>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3" name="Oval 10">
                <a:extLst>
                  <a:ext uri="{FF2B5EF4-FFF2-40B4-BE49-F238E27FC236}">
                    <a16:creationId xmlns:a16="http://schemas.microsoft.com/office/drawing/2014/main" id="{763AE806-461B-4F57-AFB1-98CF6A4F3A0E}"/>
                  </a:ext>
                </a:extLst>
              </p:cNvPr>
              <p:cNvSpPr>
                <a:spLocks noChangeArrowheads="1"/>
              </p:cNvSpPr>
              <p:nvPr/>
            </p:nvSpPr>
            <p:spPr bwMode="auto">
              <a:xfrm>
                <a:off x="2811" y="2736"/>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4" name="Oval 11">
                <a:extLst>
                  <a:ext uri="{FF2B5EF4-FFF2-40B4-BE49-F238E27FC236}">
                    <a16:creationId xmlns:a16="http://schemas.microsoft.com/office/drawing/2014/main" id="{1FEFC5DC-F8AD-4DBC-82A8-7258DAE0EBDA}"/>
                  </a:ext>
                </a:extLst>
              </p:cNvPr>
              <p:cNvSpPr>
                <a:spLocks noChangeArrowheads="1"/>
              </p:cNvSpPr>
              <p:nvPr/>
            </p:nvSpPr>
            <p:spPr bwMode="auto">
              <a:xfrm>
                <a:off x="2811" y="2592"/>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5" name="Oval 12">
                <a:extLst>
                  <a:ext uri="{FF2B5EF4-FFF2-40B4-BE49-F238E27FC236}">
                    <a16:creationId xmlns:a16="http://schemas.microsoft.com/office/drawing/2014/main" id="{E9A43061-ED17-4F78-90DB-0433A92D22CE}"/>
                  </a:ext>
                </a:extLst>
              </p:cNvPr>
              <p:cNvSpPr>
                <a:spLocks noChangeArrowheads="1"/>
              </p:cNvSpPr>
              <p:nvPr/>
            </p:nvSpPr>
            <p:spPr bwMode="auto">
              <a:xfrm>
                <a:off x="2811" y="2640"/>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6" name="Oval 13">
                <a:extLst>
                  <a:ext uri="{FF2B5EF4-FFF2-40B4-BE49-F238E27FC236}">
                    <a16:creationId xmlns:a16="http://schemas.microsoft.com/office/drawing/2014/main" id="{853E05FC-1366-439F-80FC-26A0923641AA}"/>
                  </a:ext>
                </a:extLst>
              </p:cNvPr>
              <p:cNvSpPr>
                <a:spLocks noChangeArrowheads="1"/>
              </p:cNvSpPr>
              <p:nvPr/>
            </p:nvSpPr>
            <p:spPr bwMode="auto">
              <a:xfrm>
                <a:off x="2811" y="2688"/>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7" name="Oval 14">
                <a:extLst>
                  <a:ext uri="{FF2B5EF4-FFF2-40B4-BE49-F238E27FC236}">
                    <a16:creationId xmlns:a16="http://schemas.microsoft.com/office/drawing/2014/main" id="{0715683B-39DC-48AF-91DC-E25968AF83BA}"/>
                  </a:ext>
                </a:extLst>
              </p:cNvPr>
              <p:cNvSpPr>
                <a:spLocks noChangeArrowheads="1"/>
              </p:cNvSpPr>
              <p:nvPr/>
            </p:nvSpPr>
            <p:spPr bwMode="auto">
              <a:xfrm flipH="1">
                <a:off x="2811" y="2784"/>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8" name="Oval 15">
                <a:extLst>
                  <a:ext uri="{FF2B5EF4-FFF2-40B4-BE49-F238E27FC236}">
                    <a16:creationId xmlns:a16="http://schemas.microsoft.com/office/drawing/2014/main" id="{B0500985-7730-4723-BABA-BAEEB8497A46}"/>
                  </a:ext>
                </a:extLst>
              </p:cNvPr>
              <p:cNvSpPr>
                <a:spLocks noChangeArrowheads="1"/>
              </p:cNvSpPr>
              <p:nvPr/>
            </p:nvSpPr>
            <p:spPr bwMode="auto">
              <a:xfrm>
                <a:off x="2811" y="2880"/>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39" name="Oval 16">
                <a:extLst>
                  <a:ext uri="{FF2B5EF4-FFF2-40B4-BE49-F238E27FC236}">
                    <a16:creationId xmlns:a16="http://schemas.microsoft.com/office/drawing/2014/main" id="{828862E6-144B-4A74-B3FB-4ED3A628126B}"/>
                  </a:ext>
                </a:extLst>
              </p:cNvPr>
              <p:cNvSpPr>
                <a:spLocks noChangeArrowheads="1"/>
              </p:cNvSpPr>
              <p:nvPr/>
            </p:nvSpPr>
            <p:spPr bwMode="auto">
              <a:xfrm>
                <a:off x="2811" y="2976"/>
                <a:ext cx="48" cy="48"/>
              </a:xfrm>
              <a:prstGeom prst="ellipse">
                <a:avLst/>
              </a:prstGeom>
              <a:solidFill>
                <a:srgbClr val="C97449"/>
              </a:solidFill>
              <a:ln w="9525">
                <a:solidFill>
                  <a:schemeClr val="tx1"/>
                </a:solidFill>
                <a:round/>
                <a:headEnd/>
                <a:tailEnd/>
              </a:ln>
              <a:effectLst/>
            </p:spPr>
            <p:txBody>
              <a:bodyPr wrap="none" anchor="ctr"/>
              <a:lstStyle/>
              <a:p>
                <a:endParaRPr lang="en-GB" sz="1350"/>
              </a:p>
            </p:txBody>
          </p:sp>
          <p:sp>
            <p:nvSpPr>
              <p:cNvPr id="40" name="Rectangle 17">
                <a:extLst>
                  <a:ext uri="{FF2B5EF4-FFF2-40B4-BE49-F238E27FC236}">
                    <a16:creationId xmlns:a16="http://schemas.microsoft.com/office/drawing/2014/main" id="{A539A22C-4694-435C-A0D9-58880FDF028A}"/>
                  </a:ext>
                </a:extLst>
              </p:cNvPr>
              <p:cNvSpPr>
                <a:spLocks noChangeArrowheads="1"/>
              </p:cNvSpPr>
              <p:nvPr/>
            </p:nvSpPr>
            <p:spPr bwMode="auto">
              <a:xfrm>
                <a:off x="2811" y="720"/>
                <a:ext cx="48" cy="1872"/>
              </a:xfrm>
              <a:prstGeom prst="rect">
                <a:avLst/>
              </a:prstGeom>
              <a:solidFill>
                <a:srgbClr val="00CCFF"/>
              </a:solidFill>
              <a:ln w="9525">
                <a:solidFill>
                  <a:schemeClr val="tx1"/>
                </a:solidFill>
                <a:miter lim="800000"/>
                <a:headEnd/>
                <a:tailEnd/>
              </a:ln>
              <a:effectLst/>
            </p:spPr>
            <p:txBody>
              <a:bodyPr wrap="none" anchor="ctr"/>
              <a:lstStyle/>
              <a:p>
                <a:endParaRPr lang="en-GB" sz="1350"/>
              </a:p>
            </p:txBody>
          </p:sp>
        </p:grpSp>
      </p:grpSp>
      <p:sp>
        <p:nvSpPr>
          <p:cNvPr id="44" name="Rectangle 3">
            <a:extLst>
              <a:ext uri="{FF2B5EF4-FFF2-40B4-BE49-F238E27FC236}">
                <a16:creationId xmlns:a16="http://schemas.microsoft.com/office/drawing/2014/main" id="{CFDA7208-0321-44B9-87E5-4A85E591C9F4}"/>
              </a:ext>
            </a:extLst>
          </p:cNvPr>
          <p:cNvSpPr txBox="1">
            <a:spLocks noChangeArrowheads="1"/>
          </p:cNvSpPr>
          <p:nvPr/>
        </p:nvSpPr>
        <p:spPr>
          <a:xfrm>
            <a:off x="582096" y="5103925"/>
            <a:ext cx="8078189" cy="1667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27F77"/>
              </a:buClr>
              <a:buFont typeface="Arial" panose="020B0604020202020204" pitchFamily="34" charset="0"/>
              <a:buChar char="•"/>
              <a:defRPr kumimoji="1" sz="2800" kern="1200" baseline="0">
                <a:solidFill>
                  <a:schemeClr val="tx1"/>
                </a:solidFill>
                <a:latin typeface="Tahoma" panose="020B0604030504040204" pitchFamily="34" charset="0"/>
                <a:ea typeface="Meiryo UI" panose="020B0604030504040204" pitchFamily="50" charset="-128"/>
                <a:cs typeface="Tahoma" panose="020B0604030504040204" pitchFamily="34" charset="0"/>
              </a:defRPr>
            </a:lvl1pPr>
            <a:lvl2pPr marL="685800" indent="-228600" algn="l" defTabSz="914400" rtl="0" eaLnBrk="1" latinLnBrk="0" hangingPunct="1">
              <a:lnSpc>
                <a:spcPct val="90000"/>
              </a:lnSpc>
              <a:spcBef>
                <a:spcPts val="500"/>
              </a:spcBef>
              <a:buClr>
                <a:srgbClr val="827F77"/>
              </a:buClr>
              <a:buFont typeface="Arial" panose="020B0604020202020204" pitchFamily="34" charset="0"/>
              <a:buChar char="•"/>
              <a:defRPr kumimoji="1" sz="2400" kern="1200" baseline="0">
                <a:solidFill>
                  <a:schemeClr val="tx1"/>
                </a:solidFill>
                <a:latin typeface="Tahoma" panose="020B0604030504040204" pitchFamily="34" charset="0"/>
                <a:ea typeface="Meiryo UI" panose="020B0604030504040204" pitchFamily="50" charset="-128"/>
                <a:cs typeface="Tahoma" panose="020B0604030504040204" pitchFamily="34" charset="0"/>
              </a:defRPr>
            </a:lvl2pPr>
            <a:lvl3pPr marL="1143000" indent="-228600" algn="l" defTabSz="914400" rtl="0" eaLnBrk="1" latinLnBrk="0" hangingPunct="1">
              <a:lnSpc>
                <a:spcPct val="90000"/>
              </a:lnSpc>
              <a:spcBef>
                <a:spcPts val="500"/>
              </a:spcBef>
              <a:buClr>
                <a:srgbClr val="827F77"/>
              </a:buClr>
              <a:buFont typeface="Arial" panose="020B0604020202020204" pitchFamily="34" charset="0"/>
              <a:buChar char="•"/>
              <a:defRPr kumimoji="1" sz="2000" kern="1200" baseline="0">
                <a:solidFill>
                  <a:schemeClr val="tx1"/>
                </a:solidFill>
                <a:latin typeface="Tahoma" panose="020B0604030504040204" pitchFamily="34" charset="0"/>
                <a:ea typeface="Meiryo UI" panose="020B0604030504040204" pitchFamily="50" charset="-128"/>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eiryo UI" panose="020B0604030504040204" pitchFamily="50" charset="-128"/>
                <a:ea typeface="Meiryo UI" panose="020B0604030504040204" pitchFamily="50" charset="-128"/>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ct val="0"/>
              </a:spcBef>
            </a:pPr>
            <a:r>
              <a:rPr lang="en-GB" sz="1800" dirty="0">
                <a:solidFill>
                  <a:schemeClr val="accent1">
                    <a:lumMod val="50000"/>
                  </a:schemeClr>
                </a:solidFill>
              </a:rPr>
              <a:t>Hydrophilic means “water loving”</a:t>
            </a:r>
          </a:p>
          <a:p>
            <a:pPr>
              <a:spcBef>
                <a:spcPct val="0"/>
              </a:spcBef>
            </a:pPr>
            <a:r>
              <a:rPr lang="en-GB" sz="1800" dirty="0">
                <a:solidFill>
                  <a:schemeClr val="accent1">
                    <a:lumMod val="50000"/>
                  </a:schemeClr>
                </a:solidFill>
              </a:rPr>
              <a:t>Coating spreads water evenly over the surface of glass to form thin film instead of forming into droplets</a:t>
            </a:r>
          </a:p>
          <a:p>
            <a:pPr>
              <a:spcBef>
                <a:spcPct val="0"/>
              </a:spcBef>
            </a:pPr>
            <a:r>
              <a:rPr lang="en-GB" sz="1800" dirty="0">
                <a:solidFill>
                  <a:schemeClr val="accent1">
                    <a:lumMod val="50000"/>
                  </a:schemeClr>
                </a:solidFill>
              </a:rPr>
              <a:t>Helps to wash dirt away, prevents formation of drying spots/streaks and helps glass dry quickly</a:t>
            </a:r>
          </a:p>
          <a:p>
            <a:pPr>
              <a:spcBef>
                <a:spcPct val="50000"/>
              </a:spcBef>
              <a:tabLst>
                <a:tab pos="130969" algn="l"/>
                <a:tab pos="402431" algn="l"/>
                <a:tab pos="736997" algn="l"/>
                <a:tab pos="940594" algn="l"/>
                <a:tab pos="2488406" algn="l"/>
                <a:tab pos="2757488" algn="l"/>
                <a:tab pos="3232547" algn="l"/>
                <a:tab pos="4443413" algn="l"/>
                <a:tab pos="4705350" algn="l"/>
              </a:tabLst>
            </a:pPr>
            <a:endParaRPr lang="en-GB" sz="2000" u="sng" dirty="0"/>
          </a:p>
        </p:txBody>
      </p:sp>
      <p:pic>
        <p:nvPicPr>
          <p:cNvPr id="41" name="Picture 40">
            <a:extLst>
              <a:ext uri="{FF2B5EF4-FFF2-40B4-BE49-F238E27FC236}">
                <a16:creationId xmlns:a16="http://schemas.microsoft.com/office/drawing/2014/main" id="{7C45F83D-1206-4AD5-A951-02C9EB8B4B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5132" y="0"/>
            <a:ext cx="1018868" cy="1260000"/>
          </a:xfrm>
          <a:prstGeom prst="rect">
            <a:avLst/>
          </a:prstGeom>
        </p:spPr>
      </p:pic>
      <p:sp>
        <p:nvSpPr>
          <p:cNvPr id="42" name="TextBox 41">
            <a:extLst>
              <a:ext uri="{FF2B5EF4-FFF2-40B4-BE49-F238E27FC236}">
                <a16:creationId xmlns:a16="http://schemas.microsoft.com/office/drawing/2014/main" id="{CB0EC3A6-A245-4555-A4CA-4E947302D43C}"/>
              </a:ext>
            </a:extLst>
          </p:cNvPr>
          <p:cNvSpPr txBox="1"/>
          <p:nvPr/>
        </p:nvSpPr>
        <p:spPr>
          <a:xfrm>
            <a:off x="6419247" y="4631088"/>
            <a:ext cx="1579419" cy="430887"/>
          </a:xfrm>
          <a:prstGeom prst="rect">
            <a:avLst/>
          </a:prstGeom>
          <a:noFill/>
        </p:spPr>
        <p:txBody>
          <a:bodyPr wrap="square" rtlCol="0">
            <a:spAutoFit/>
          </a:bodyPr>
          <a:lstStyle/>
          <a:p>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Nick Everton House by Atelier MB Architects</a:t>
            </a:r>
          </a:p>
        </p:txBody>
      </p:sp>
      <p:pic>
        <p:nvPicPr>
          <p:cNvPr id="43" name="Picture 42">
            <a:extLst>
              <a:ext uri="{FF2B5EF4-FFF2-40B4-BE49-F238E27FC236}">
                <a16:creationId xmlns:a16="http://schemas.microsoft.com/office/drawing/2014/main" id="{C1389452-2F2A-47FE-A711-6F3B30DEAD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194815" y="1374242"/>
            <a:ext cx="2028285" cy="3175951"/>
          </a:xfrm>
          <a:prstGeom prst="rect">
            <a:avLst/>
          </a:prstGeom>
        </p:spPr>
      </p:pic>
      <p:sp>
        <p:nvSpPr>
          <p:cNvPr id="6" name="Footer Placeholder 5">
            <a:extLst>
              <a:ext uri="{FF2B5EF4-FFF2-40B4-BE49-F238E27FC236}">
                <a16:creationId xmlns:a16="http://schemas.microsoft.com/office/drawing/2014/main" id="{C871E19D-0B12-4417-86A7-083803B3CD37}"/>
              </a:ext>
            </a:extLst>
          </p:cNvPr>
          <p:cNvSpPr>
            <a:spLocks noGrp="1"/>
          </p:cNvSpPr>
          <p:nvPr>
            <p:ph type="ftr" sz="quarter" idx="3"/>
          </p:nvPr>
        </p:nvSpPr>
        <p:spPr/>
        <p:txBody>
          <a:bodyPr/>
          <a:lstStyle/>
          <a:p>
            <a:r>
              <a:rPr lang="en-GB" altLang="ja-JP"/>
              <a:t>Speaker name</a:t>
            </a:r>
            <a:endParaRPr lang="ja-JP" altLang="en-US" dirty="0"/>
          </a:p>
        </p:txBody>
      </p:sp>
      <p:sp>
        <p:nvSpPr>
          <p:cNvPr id="8" name="Date Placeholder 7">
            <a:extLst>
              <a:ext uri="{FF2B5EF4-FFF2-40B4-BE49-F238E27FC236}">
                <a16:creationId xmlns:a16="http://schemas.microsoft.com/office/drawing/2014/main" id="{69F1CEEA-4839-44B8-ADBA-883BAEED160A}"/>
              </a:ext>
            </a:extLst>
          </p:cNvPr>
          <p:cNvSpPr>
            <a:spLocks noGrp="1"/>
          </p:cNvSpPr>
          <p:nvPr>
            <p:ph type="dt" sz="half" idx="2"/>
          </p:nvPr>
        </p:nvSpPr>
        <p:spPr/>
        <p:txBody>
          <a:bodyPr/>
          <a:lstStyle/>
          <a:p>
            <a:fld id="{EEE835FC-6235-450B-A0AC-9DD0312B1D05}" type="datetime1">
              <a:rPr lang="en-GB" altLang="ja-JP" smtClean="0"/>
              <a:t>01/06/2020</a:t>
            </a:fld>
            <a:endParaRPr lang="ja-JP" altLang="en-US" dirty="0"/>
          </a:p>
        </p:txBody>
      </p:sp>
      <p:sp>
        <p:nvSpPr>
          <p:cNvPr id="23" name="Slide Number Placeholder 22">
            <a:extLst>
              <a:ext uri="{FF2B5EF4-FFF2-40B4-BE49-F238E27FC236}">
                <a16:creationId xmlns:a16="http://schemas.microsoft.com/office/drawing/2014/main" id="{FD6962D1-562E-4D6F-96AB-AC27C5536FC3}"/>
              </a:ext>
            </a:extLst>
          </p:cNvPr>
          <p:cNvSpPr>
            <a:spLocks noGrp="1"/>
          </p:cNvSpPr>
          <p:nvPr>
            <p:ph type="sldNum" sz="quarter" idx="4"/>
          </p:nvPr>
        </p:nvSpPr>
        <p:spPr/>
        <p:txBody>
          <a:bodyPr/>
          <a:lstStyle/>
          <a:p>
            <a:fld id="{6C921AB9-5F11-43C5-B957-02FF2E1FCA22}" type="slidenum">
              <a:rPr lang="ja-JP" altLang="en-US" smtClean="0"/>
              <a:pPr/>
              <a:t>52</a:t>
            </a:fld>
            <a:endParaRPr lang="ja-JP" altLang="en-US" dirty="0"/>
          </a:p>
        </p:txBody>
      </p:sp>
    </p:spTree>
    <p:extLst>
      <p:ext uri="{BB962C8B-B14F-4D97-AF65-F5344CB8AC3E}">
        <p14:creationId xmlns:p14="http://schemas.microsoft.com/office/powerpoint/2010/main" val="1585451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xit" presetSubtype="0" fill="hold" grpId="0" nodeType="withEffect">
                                  <p:stCondLst>
                                    <p:cond delay="0"/>
                                  </p:stCondLst>
                                  <p:childTnLst>
                                    <p:animEffect transition="out" filter="fade">
                                      <p:cBhvr>
                                        <p:cTn id="13" dur="500"/>
                                        <p:tgtEl>
                                          <p:spTgt spid="25603">
                                            <p:txEl>
                                              <p:pRg st="0" end="0"/>
                                            </p:txEl>
                                          </p:spTgt>
                                        </p:tgtEl>
                                      </p:cBhvr>
                                    </p:animEffect>
                                    <p:set>
                                      <p:cBhvr>
                                        <p:cTn id="14" dur="1" fill="hold">
                                          <p:stCondLst>
                                            <p:cond delay="499"/>
                                          </p:stCondLst>
                                        </p:cTn>
                                        <p:tgtEl>
                                          <p:spTgt spid="25603">
                                            <p:txEl>
                                              <p:pRg st="0" end="0"/>
                                            </p:txEl>
                                          </p:spTgt>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5603">
                                            <p:txEl>
                                              <p:pRg st="1" end="1"/>
                                            </p:txEl>
                                          </p:spTgt>
                                        </p:tgtEl>
                                      </p:cBhvr>
                                    </p:animEffect>
                                    <p:set>
                                      <p:cBhvr>
                                        <p:cTn id="17" dur="1" fill="hold">
                                          <p:stCondLst>
                                            <p:cond delay="499"/>
                                          </p:stCondLst>
                                        </p:cTn>
                                        <p:tgtEl>
                                          <p:spTgt spid="25603">
                                            <p:txEl>
                                              <p:pRg st="1" end="1"/>
                                            </p:txEl>
                                          </p:spTgt>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 grpId="0" animBg="1"/>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914" name="Rectangle 2"/>
          <p:cNvSpPr>
            <a:spLocks noChangeAspect="1" noChangeArrowheads="1"/>
          </p:cNvSpPr>
          <p:nvPr/>
        </p:nvSpPr>
        <p:spPr bwMode="auto">
          <a:xfrm>
            <a:off x="720002" y="1281758"/>
            <a:ext cx="8219686" cy="5247379"/>
          </a:xfrm>
          <a:prstGeom prst="rect">
            <a:avLst/>
          </a:prstGeom>
          <a:noFill/>
          <a:ln w="9525">
            <a:noFill/>
            <a:miter lim="800000"/>
            <a:headEnd/>
            <a:tailEnd/>
          </a:ln>
          <a:effectLst/>
        </p:spPr>
        <p:txBody>
          <a:bodyPr/>
          <a:lstStyle/>
          <a:p>
            <a:pPr marL="342900" indent="-342900">
              <a:spcBef>
                <a:spcPct val="50000"/>
              </a:spcBef>
              <a:buClr>
                <a:schemeClr val="tx2"/>
              </a:buClr>
              <a:buSzPct val="75000"/>
              <a:buFont typeface="Arial" panose="020B0604020202020204" pitchFamily="34" charset="0"/>
              <a:buChar char="•"/>
              <a:defRPr/>
            </a:pPr>
            <a:r>
              <a:rPr lang="en-GB" sz="22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Health and Safety – BS 8560: 2012 + A1:2018 (Code of practice for safe working at height)</a:t>
            </a:r>
          </a:p>
          <a:p>
            <a:pPr marL="342900" indent="-342900">
              <a:spcBef>
                <a:spcPct val="50000"/>
              </a:spcBef>
              <a:buClr>
                <a:schemeClr val="tx2"/>
              </a:buClr>
              <a:buSzPct val="75000"/>
              <a:buFont typeface="Arial" panose="020B0604020202020204" pitchFamily="34" charset="0"/>
              <a:buChar char="•"/>
              <a:defRPr/>
            </a:pPr>
            <a:r>
              <a:rPr lang="en-GB" sz="22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Approved Document K (England) safe cleaning requirements:</a:t>
            </a:r>
          </a:p>
          <a:p>
            <a:pPr marL="800100" lvl="1" indent="-342900">
              <a:spcBef>
                <a:spcPct val="20000"/>
              </a:spcBef>
              <a:buFont typeface="Arial" panose="020B0604020202020204" pitchFamily="34" charset="0"/>
              <a:buChar cha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Restricting design options</a:t>
            </a:r>
          </a:p>
          <a:p>
            <a:pPr marL="800100" lvl="1" indent="-342900">
              <a:spcBef>
                <a:spcPct val="20000"/>
              </a:spcBef>
              <a:buFont typeface="Arial" panose="020B0604020202020204" pitchFamily="34" charset="0"/>
              <a:buChar cha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More expensive window designs e.g. tilt-and-turn</a:t>
            </a:r>
          </a:p>
          <a:p>
            <a:pPr marL="800100" lvl="1" indent="-342900">
              <a:spcBef>
                <a:spcPct val="20000"/>
              </a:spcBef>
              <a:buFont typeface="Arial" panose="020B0604020202020204" pitchFamily="34" charset="0"/>
              <a:buChar cha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Window cleaning access and equipment</a:t>
            </a:r>
          </a:p>
          <a:p>
            <a:pPr marL="800100" lvl="1" indent="-342900">
              <a:spcBef>
                <a:spcPct val="20000"/>
              </a:spcBef>
              <a:buFont typeface="Arial" panose="020B0604020202020204" pitchFamily="34" charset="0"/>
              <a:buChar char="•"/>
              <a:defRPr/>
            </a:pP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Requirement K5.4 does not apply if transparent elements not intended to be cleaned (e.g. self-cleaning glass)</a:t>
            </a:r>
            <a:endPar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spcBef>
                <a:spcPct val="50000"/>
              </a:spcBef>
              <a:buClr>
                <a:schemeClr val="tx2"/>
              </a:buClr>
              <a:buSzPct val="75000"/>
              <a:buFont typeface="Arial" panose="020B0604020202020204" pitchFamily="34" charset="0"/>
              <a:buChar char="•"/>
              <a:defRPr/>
            </a:pPr>
            <a:r>
              <a:rPr lang="en-GB" sz="22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Design freedom; greater areas of glass with fewer access/maintenance issues</a:t>
            </a:r>
          </a:p>
          <a:p>
            <a:pPr marL="342900" indent="-342900">
              <a:spcBef>
                <a:spcPct val="50000"/>
              </a:spcBef>
              <a:buClr>
                <a:schemeClr val="tx2"/>
              </a:buClr>
              <a:buSzPct val="75000"/>
              <a:buFont typeface="Arial" panose="020B0604020202020204" pitchFamily="34" charset="0"/>
              <a:buChar char="•"/>
              <a:defRPr/>
            </a:pPr>
            <a:r>
              <a:rPr lang="en-GB" sz="22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Window cleaning costs over building life</a:t>
            </a:r>
          </a:p>
          <a:p>
            <a:pPr marL="342900" indent="-342900">
              <a:spcBef>
                <a:spcPct val="50000"/>
              </a:spcBef>
              <a:buClr>
                <a:schemeClr val="tx2"/>
              </a:buClr>
              <a:buSzPct val="75000"/>
              <a:buFont typeface="Arial" panose="020B0604020202020204" pitchFamily="34" charset="0"/>
              <a:buChar char="•"/>
              <a:defRPr/>
            </a:pPr>
            <a:r>
              <a:rPr lang="en-GB" sz="2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Reversible window systems have a higher capital cost and higher maintenance costs</a:t>
            </a:r>
          </a:p>
          <a:p>
            <a:pPr marL="342900" indent="-342900">
              <a:lnSpc>
                <a:spcPct val="80000"/>
              </a:lnSpc>
              <a:spcBef>
                <a:spcPct val="50000"/>
              </a:spcBef>
              <a:buClr>
                <a:schemeClr val="tx2"/>
              </a:buClr>
              <a:buSzPct val="75000"/>
              <a:buFont typeface="Arial" panose="020B0604020202020204" pitchFamily="34" charset="0"/>
              <a:buChar char="•"/>
              <a:defRPr/>
            </a:pPr>
            <a:endPar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569847AA-DE8D-4D63-8EA2-1DF8F9EBBB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10" name="Rectangle 9">
            <a:extLst>
              <a:ext uri="{FF2B5EF4-FFF2-40B4-BE49-F238E27FC236}">
                <a16:creationId xmlns:a16="http://schemas.microsoft.com/office/drawing/2014/main" id="{4A49919D-808C-4760-9415-EA4E70436C29}"/>
              </a:ext>
            </a:extLst>
          </p:cNvPr>
          <p:cNvSpPr/>
          <p:nvPr/>
        </p:nvSpPr>
        <p:spPr>
          <a:xfrm>
            <a:off x="7443171" y="23026"/>
            <a:ext cx="1559859" cy="79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a:spLocks noChangeArrowheads="1"/>
          </p:cNvSpPr>
          <p:nvPr/>
        </p:nvSpPr>
        <p:spPr bwMode="auto">
          <a:xfrm>
            <a:off x="720002" y="720000"/>
            <a:ext cx="6887793" cy="522000"/>
          </a:xfrm>
          <a:prstGeom prst="rect">
            <a:avLst/>
          </a:prstGeom>
          <a:noFill/>
          <a:ln w="9525">
            <a:noFill/>
            <a:miter lim="800000"/>
            <a:headEnd/>
            <a:tailEnd/>
          </a:ln>
          <a:effectLst/>
        </p:spPr>
        <p:txBody>
          <a:bodyPr lIns="0" tIns="0" rIns="0" bIns="0" anchor="ctr"/>
          <a:lstStyle/>
          <a:p>
            <a:pPr>
              <a:lnSpc>
                <a:spcPct val="90000"/>
              </a:lnSpc>
              <a:defRPr/>
            </a:pPr>
            <a:r>
              <a:rPr lang="en-GB"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Self-cleaning Glass – Commercial benefits </a:t>
            </a:r>
          </a:p>
        </p:txBody>
      </p:sp>
      <p:pic>
        <p:nvPicPr>
          <p:cNvPr id="6" name="Picture 5">
            <a:extLst>
              <a:ext uri="{FF2B5EF4-FFF2-40B4-BE49-F238E27FC236}">
                <a16:creationId xmlns:a16="http://schemas.microsoft.com/office/drawing/2014/main" id="{94E9787E-7B50-42C3-BB67-3E698E9DA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132" y="0"/>
            <a:ext cx="1018868" cy="1260000"/>
          </a:xfrm>
          <a:prstGeom prst="rect">
            <a:avLst/>
          </a:prstGeom>
        </p:spPr>
      </p:pic>
      <p:sp>
        <p:nvSpPr>
          <p:cNvPr id="4" name="Footer Placeholder 3">
            <a:extLst>
              <a:ext uri="{FF2B5EF4-FFF2-40B4-BE49-F238E27FC236}">
                <a16:creationId xmlns:a16="http://schemas.microsoft.com/office/drawing/2014/main" id="{16642FE8-EF9B-4451-BC88-D6D9D14C04A0}"/>
              </a:ext>
            </a:extLst>
          </p:cNvPr>
          <p:cNvSpPr>
            <a:spLocks noGrp="1"/>
          </p:cNvSpPr>
          <p:nvPr>
            <p:ph type="ftr" sz="quarter" idx="11"/>
          </p:nvPr>
        </p:nvSpPr>
        <p:spPr/>
        <p:txBody>
          <a:bodyPr/>
          <a:lstStyle/>
          <a:p>
            <a:pPr>
              <a:defRPr/>
            </a:pPr>
            <a:r>
              <a:rPr lang="en-GB"/>
              <a:t>Speaker name</a:t>
            </a:r>
          </a:p>
        </p:txBody>
      </p:sp>
      <p:sp>
        <p:nvSpPr>
          <p:cNvPr id="5" name="Date Placeholder 4">
            <a:extLst>
              <a:ext uri="{FF2B5EF4-FFF2-40B4-BE49-F238E27FC236}">
                <a16:creationId xmlns:a16="http://schemas.microsoft.com/office/drawing/2014/main" id="{5277E795-0F0C-4FF8-9EAC-14E958AD924C}"/>
              </a:ext>
            </a:extLst>
          </p:cNvPr>
          <p:cNvSpPr>
            <a:spLocks noGrp="1"/>
          </p:cNvSpPr>
          <p:nvPr>
            <p:ph type="dt" sz="half" idx="10"/>
          </p:nvPr>
        </p:nvSpPr>
        <p:spPr/>
        <p:txBody>
          <a:bodyPr/>
          <a:lstStyle/>
          <a:p>
            <a:pPr>
              <a:defRPr/>
            </a:pPr>
            <a:fld id="{E5B4A38A-047F-4C03-A87F-61B4FDEC0E31}" type="datetime1">
              <a:rPr lang="en-GB" smtClean="0"/>
              <a:t>01/06/2020</a:t>
            </a:fld>
            <a:endParaRPr lang="en-GB"/>
          </a:p>
        </p:txBody>
      </p:sp>
      <p:sp>
        <p:nvSpPr>
          <p:cNvPr id="9" name="Slide Number Placeholder 8">
            <a:extLst>
              <a:ext uri="{FF2B5EF4-FFF2-40B4-BE49-F238E27FC236}">
                <a16:creationId xmlns:a16="http://schemas.microsoft.com/office/drawing/2014/main" id="{CE166E7A-236C-4765-9628-2EA426D3FBD4}"/>
              </a:ext>
            </a:extLst>
          </p:cNvPr>
          <p:cNvSpPr>
            <a:spLocks noGrp="1"/>
          </p:cNvSpPr>
          <p:nvPr>
            <p:ph type="sldNum" sz="quarter" idx="12"/>
          </p:nvPr>
        </p:nvSpPr>
        <p:spPr/>
        <p:txBody>
          <a:bodyPr/>
          <a:lstStyle/>
          <a:p>
            <a:pPr>
              <a:defRPr/>
            </a:pPr>
            <a:fld id="{170405F4-68B8-4684-915A-13166611668B}" type="slidenum">
              <a:rPr lang="en-GB" smtClean="0"/>
              <a:pPr>
                <a:defRPr/>
              </a:pPr>
              <a:t>53</a:t>
            </a:fld>
            <a:endParaRPr lang="en-GB"/>
          </a:p>
        </p:txBody>
      </p:sp>
    </p:spTree>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5D5-4B2D-4941-B953-60A75A197E9A}"/>
              </a:ext>
            </a:extLst>
          </p:cNvPr>
          <p:cNvSpPr>
            <a:spLocks noGrp="1"/>
          </p:cNvSpPr>
          <p:nvPr>
            <p:ph type="title"/>
          </p:nvPr>
        </p:nvSpPr>
        <p:spPr>
          <a:xfrm>
            <a:off x="720000" y="720000"/>
            <a:ext cx="7707630" cy="540000"/>
          </a:xfrm>
        </p:spPr>
        <p:txBody>
          <a:bodyPr>
            <a:normAutofit/>
          </a:bodyPr>
          <a:lstStyle/>
          <a:p>
            <a:r>
              <a:rPr lang="en-GB" sz="2800" dirty="0">
                <a:solidFill>
                  <a:schemeClr val="accent1">
                    <a:lumMod val="50000"/>
                  </a:schemeClr>
                </a:solidFill>
              </a:rPr>
              <a:t>54 Hagley Road, Birmingham</a:t>
            </a:r>
          </a:p>
        </p:txBody>
      </p:sp>
      <p:pic>
        <p:nvPicPr>
          <p:cNvPr id="3" name="Picture 2">
            <a:extLst>
              <a:ext uri="{FF2B5EF4-FFF2-40B4-BE49-F238E27FC236}">
                <a16:creationId xmlns:a16="http://schemas.microsoft.com/office/drawing/2014/main" id="{BD88E7BB-0AE7-45AB-A99F-F80225408A2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4" name="Rectangle 3">
            <a:extLst>
              <a:ext uri="{FF2B5EF4-FFF2-40B4-BE49-F238E27FC236}">
                <a16:creationId xmlns:a16="http://schemas.microsoft.com/office/drawing/2014/main" id="{CE60B6DC-0E26-4E8C-9273-57981181D723}"/>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6AA1E23-D93A-4759-AF78-7863B8E5CD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9420" y="1326155"/>
            <a:ext cx="3348000" cy="2204210"/>
          </a:xfrm>
          <a:prstGeom prst="rect">
            <a:avLst/>
          </a:prstGeom>
        </p:spPr>
      </p:pic>
      <p:pic>
        <p:nvPicPr>
          <p:cNvPr id="8" name="Picture 7">
            <a:extLst>
              <a:ext uri="{FF2B5EF4-FFF2-40B4-BE49-F238E27FC236}">
                <a16:creationId xmlns:a16="http://schemas.microsoft.com/office/drawing/2014/main" id="{88479EC5-4A7D-4BEB-BD71-D1E44AF7D0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9420" y="3735479"/>
            <a:ext cx="3348000" cy="2204210"/>
          </a:xfrm>
          <a:prstGeom prst="rect">
            <a:avLst/>
          </a:prstGeom>
        </p:spPr>
      </p:pic>
      <p:pic>
        <p:nvPicPr>
          <p:cNvPr id="10" name="Picture 9">
            <a:extLst>
              <a:ext uri="{FF2B5EF4-FFF2-40B4-BE49-F238E27FC236}">
                <a16:creationId xmlns:a16="http://schemas.microsoft.com/office/drawing/2014/main" id="{E0751108-DFF6-49F0-B22E-776553796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581" y="1326155"/>
            <a:ext cx="3454524" cy="4613534"/>
          </a:xfrm>
          <a:prstGeom prst="rect">
            <a:avLst/>
          </a:prstGeom>
        </p:spPr>
      </p:pic>
      <p:pic>
        <p:nvPicPr>
          <p:cNvPr id="9" name="Picture 8">
            <a:extLst>
              <a:ext uri="{FF2B5EF4-FFF2-40B4-BE49-F238E27FC236}">
                <a16:creationId xmlns:a16="http://schemas.microsoft.com/office/drawing/2014/main" id="{C24F1E18-D7A0-46C5-99E6-3956D286A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5132" y="0"/>
            <a:ext cx="1018868" cy="1260000"/>
          </a:xfrm>
          <a:prstGeom prst="rect">
            <a:avLst/>
          </a:prstGeom>
        </p:spPr>
      </p:pic>
      <p:sp>
        <p:nvSpPr>
          <p:cNvPr id="11" name="Footer Placeholder 10">
            <a:extLst>
              <a:ext uri="{FF2B5EF4-FFF2-40B4-BE49-F238E27FC236}">
                <a16:creationId xmlns:a16="http://schemas.microsoft.com/office/drawing/2014/main" id="{1B9EA429-E4F3-4E5E-BE61-21123DF7990E}"/>
              </a:ext>
            </a:extLst>
          </p:cNvPr>
          <p:cNvSpPr>
            <a:spLocks noGrp="1"/>
          </p:cNvSpPr>
          <p:nvPr>
            <p:ph type="ftr" sz="quarter" idx="11"/>
          </p:nvPr>
        </p:nvSpPr>
        <p:spPr/>
        <p:txBody>
          <a:bodyPr/>
          <a:lstStyle/>
          <a:p>
            <a:pPr>
              <a:defRPr/>
            </a:pPr>
            <a:r>
              <a:rPr lang="en-GB"/>
              <a:t>Speaker name</a:t>
            </a:r>
          </a:p>
        </p:txBody>
      </p:sp>
      <p:sp>
        <p:nvSpPr>
          <p:cNvPr id="12" name="Date Placeholder 11">
            <a:extLst>
              <a:ext uri="{FF2B5EF4-FFF2-40B4-BE49-F238E27FC236}">
                <a16:creationId xmlns:a16="http://schemas.microsoft.com/office/drawing/2014/main" id="{8D3494AE-627D-47A0-B5C2-E1C02FB4B3C5}"/>
              </a:ext>
            </a:extLst>
          </p:cNvPr>
          <p:cNvSpPr>
            <a:spLocks noGrp="1"/>
          </p:cNvSpPr>
          <p:nvPr>
            <p:ph type="dt" sz="half" idx="10"/>
          </p:nvPr>
        </p:nvSpPr>
        <p:spPr/>
        <p:txBody>
          <a:bodyPr/>
          <a:lstStyle/>
          <a:p>
            <a:pPr>
              <a:defRPr/>
            </a:pPr>
            <a:fld id="{6868EA8F-8687-4994-9AF7-968718181AE2}" type="datetime1">
              <a:rPr lang="en-GB" smtClean="0"/>
              <a:t>01/06/2020</a:t>
            </a:fld>
            <a:endParaRPr lang="en-GB"/>
          </a:p>
        </p:txBody>
      </p:sp>
      <p:sp>
        <p:nvSpPr>
          <p:cNvPr id="13" name="Slide Number Placeholder 12">
            <a:extLst>
              <a:ext uri="{FF2B5EF4-FFF2-40B4-BE49-F238E27FC236}">
                <a16:creationId xmlns:a16="http://schemas.microsoft.com/office/drawing/2014/main" id="{678FB362-F9FE-40B4-9FBF-77CF8AAEEF52}"/>
              </a:ext>
            </a:extLst>
          </p:cNvPr>
          <p:cNvSpPr>
            <a:spLocks noGrp="1"/>
          </p:cNvSpPr>
          <p:nvPr>
            <p:ph type="sldNum" sz="quarter" idx="12"/>
          </p:nvPr>
        </p:nvSpPr>
        <p:spPr/>
        <p:txBody>
          <a:bodyPr/>
          <a:lstStyle/>
          <a:p>
            <a:pPr>
              <a:defRPr/>
            </a:pPr>
            <a:fld id="{02DC8FE3-92EF-4994-B8FF-511543A8115C}" type="slidenum">
              <a:rPr lang="en-GB" smtClean="0"/>
              <a:pPr>
                <a:defRPr/>
              </a:pPr>
              <a:t>54</a:t>
            </a:fld>
            <a:endParaRPr lang="en-GB"/>
          </a:p>
        </p:txBody>
      </p:sp>
    </p:spTree>
    <p:extLst>
      <p:ext uri="{BB962C8B-B14F-4D97-AF65-F5344CB8AC3E}">
        <p14:creationId xmlns:p14="http://schemas.microsoft.com/office/powerpoint/2010/main" val="3532456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BDE-1F57-4ECA-BC95-6D2B8E9D8C3C}"/>
              </a:ext>
            </a:extLst>
          </p:cNvPr>
          <p:cNvSpPr>
            <a:spLocks noGrp="1"/>
          </p:cNvSpPr>
          <p:nvPr>
            <p:ph type="title"/>
          </p:nvPr>
        </p:nvSpPr>
        <p:spPr>
          <a:xfrm>
            <a:off x="3180142" y="3168000"/>
            <a:ext cx="2783715" cy="522000"/>
          </a:xfrm>
        </p:spPr>
        <p:txBody>
          <a:bodyPr>
            <a:normAutofit/>
          </a:bodyPr>
          <a:lstStyle/>
          <a:p>
            <a:r>
              <a:rPr lang="en-GB" sz="2800" dirty="0">
                <a:solidFill>
                  <a:schemeClr val="accent1">
                    <a:lumMod val="50000"/>
                  </a:schemeClr>
                </a:solidFill>
              </a:rPr>
              <a:t>Any questions?</a:t>
            </a:r>
          </a:p>
        </p:txBody>
      </p:sp>
      <p:pic>
        <p:nvPicPr>
          <p:cNvPr id="3" name="Picture 2">
            <a:extLst>
              <a:ext uri="{FF2B5EF4-FFF2-40B4-BE49-F238E27FC236}">
                <a16:creationId xmlns:a16="http://schemas.microsoft.com/office/drawing/2014/main" id="{06F3952A-E848-4040-83FA-E4F3CE201F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4" name="Rectangle 3">
            <a:extLst>
              <a:ext uri="{FF2B5EF4-FFF2-40B4-BE49-F238E27FC236}">
                <a16:creationId xmlns:a16="http://schemas.microsoft.com/office/drawing/2014/main" id="{5224136F-86A5-41CE-81EE-4F47FD5BF984}"/>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DC5EB16-B1BE-42BD-A322-4821716D079B}"/>
              </a:ext>
            </a:extLst>
          </p:cNvPr>
          <p:cNvPicPr>
            <a:picLocks noChangeAspect="1"/>
          </p:cNvPicPr>
          <p:nvPr/>
        </p:nvPicPr>
        <p:blipFill>
          <a:blip r:embed="rId4">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14698" y="897085"/>
            <a:ext cx="2014418" cy="2269577"/>
          </a:xfrm>
          <a:prstGeom prst="rect">
            <a:avLst/>
          </a:prstGeom>
        </p:spPr>
      </p:pic>
      <p:pic>
        <p:nvPicPr>
          <p:cNvPr id="25" name="Picture 24">
            <a:extLst>
              <a:ext uri="{FF2B5EF4-FFF2-40B4-BE49-F238E27FC236}">
                <a16:creationId xmlns:a16="http://schemas.microsoft.com/office/drawing/2014/main" id="{8DCD69E8-9D98-4662-B576-967893FDA016}"/>
              </a:ext>
            </a:extLst>
          </p:cNvPr>
          <p:cNvPicPr>
            <a:picLocks noChangeAspect="1"/>
          </p:cNvPicPr>
          <p:nvPr/>
        </p:nvPicPr>
        <p:blipFill>
          <a:blip r:embed="rId5">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585906" y="897085"/>
            <a:ext cx="1972184" cy="2268000"/>
          </a:xfrm>
          <a:prstGeom prst="rect">
            <a:avLst/>
          </a:prstGeom>
        </p:spPr>
      </p:pic>
      <p:pic>
        <p:nvPicPr>
          <p:cNvPr id="27" name="Picture 26">
            <a:extLst>
              <a:ext uri="{FF2B5EF4-FFF2-40B4-BE49-F238E27FC236}">
                <a16:creationId xmlns:a16="http://schemas.microsoft.com/office/drawing/2014/main" id="{91B72AD0-8936-4F2A-89DD-1FEEDEB9F829}"/>
              </a:ext>
            </a:extLst>
          </p:cNvPr>
          <p:cNvPicPr>
            <a:picLocks noChangeAspect="1"/>
          </p:cNvPicPr>
          <p:nvPr/>
        </p:nvPicPr>
        <p:blipFill>
          <a:blip r:embed="rId6">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69621" y="897085"/>
            <a:ext cx="2018993" cy="2268000"/>
          </a:xfrm>
          <a:prstGeom prst="rect">
            <a:avLst/>
          </a:prstGeom>
        </p:spPr>
      </p:pic>
      <p:pic>
        <p:nvPicPr>
          <p:cNvPr id="29" name="Picture 28">
            <a:extLst>
              <a:ext uri="{FF2B5EF4-FFF2-40B4-BE49-F238E27FC236}">
                <a16:creationId xmlns:a16="http://schemas.microsoft.com/office/drawing/2014/main" id="{C4A3C100-A5D6-4401-B325-3F77A4E05956}"/>
              </a:ext>
            </a:extLst>
          </p:cNvPr>
          <p:cNvPicPr>
            <a:picLocks noChangeAspect="1"/>
          </p:cNvPicPr>
          <p:nvPr/>
        </p:nvPicPr>
        <p:blipFill>
          <a:blip r:embed="rId7">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2136585" y="4028773"/>
            <a:ext cx="2087113" cy="2268000"/>
          </a:xfrm>
          <a:prstGeom prst="rect">
            <a:avLst/>
          </a:prstGeom>
        </p:spPr>
      </p:pic>
      <p:pic>
        <p:nvPicPr>
          <p:cNvPr id="31" name="Picture 30">
            <a:extLst>
              <a:ext uri="{FF2B5EF4-FFF2-40B4-BE49-F238E27FC236}">
                <a16:creationId xmlns:a16="http://schemas.microsoft.com/office/drawing/2014/main" id="{F8E85648-4E23-402F-AC14-0D09FADA896E}"/>
              </a:ext>
            </a:extLst>
          </p:cNvPr>
          <p:cNvPicPr>
            <a:picLocks noChangeAspect="1"/>
          </p:cNvPicPr>
          <p:nvPr/>
        </p:nvPicPr>
        <p:blipFill>
          <a:blip r:embed="rId8">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5046876" y="4028773"/>
            <a:ext cx="1833962" cy="2268000"/>
          </a:xfrm>
          <a:prstGeom prst="rect">
            <a:avLst/>
          </a:prstGeom>
        </p:spPr>
      </p:pic>
      <p:sp>
        <p:nvSpPr>
          <p:cNvPr id="7" name="Footer Placeholder 6">
            <a:extLst>
              <a:ext uri="{FF2B5EF4-FFF2-40B4-BE49-F238E27FC236}">
                <a16:creationId xmlns:a16="http://schemas.microsoft.com/office/drawing/2014/main" id="{FA499624-1B3A-474A-BFC5-972F6CB4DFAE}"/>
              </a:ext>
            </a:extLst>
          </p:cNvPr>
          <p:cNvSpPr>
            <a:spLocks noGrp="1"/>
          </p:cNvSpPr>
          <p:nvPr>
            <p:ph type="ftr" sz="quarter" idx="11"/>
          </p:nvPr>
        </p:nvSpPr>
        <p:spPr/>
        <p:txBody>
          <a:bodyPr/>
          <a:lstStyle/>
          <a:p>
            <a:pPr>
              <a:defRPr/>
            </a:pPr>
            <a:r>
              <a:rPr lang="en-GB"/>
              <a:t>Speaker name</a:t>
            </a:r>
          </a:p>
        </p:txBody>
      </p:sp>
      <p:sp>
        <p:nvSpPr>
          <p:cNvPr id="8" name="Date Placeholder 7">
            <a:extLst>
              <a:ext uri="{FF2B5EF4-FFF2-40B4-BE49-F238E27FC236}">
                <a16:creationId xmlns:a16="http://schemas.microsoft.com/office/drawing/2014/main" id="{FE8FE0E7-ED31-4CD8-87F0-B35E61006FF5}"/>
              </a:ext>
            </a:extLst>
          </p:cNvPr>
          <p:cNvSpPr>
            <a:spLocks noGrp="1"/>
          </p:cNvSpPr>
          <p:nvPr>
            <p:ph type="dt" sz="half" idx="10"/>
          </p:nvPr>
        </p:nvSpPr>
        <p:spPr/>
        <p:txBody>
          <a:bodyPr/>
          <a:lstStyle/>
          <a:p>
            <a:pPr>
              <a:defRPr/>
            </a:pPr>
            <a:fld id="{BB799E7D-D032-462C-9FF2-E26D6C8CEE51}" type="datetime1">
              <a:rPr lang="en-GB" smtClean="0"/>
              <a:t>01/06/2020</a:t>
            </a:fld>
            <a:endParaRPr lang="en-GB"/>
          </a:p>
        </p:txBody>
      </p:sp>
      <p:sp>
        <p:nvSpPr>
          <p:cNvPr id="9" name="Slide Number Placeholder 8">
            <a:extLst>
              <a:ext uri="{FF2B5EF4-FFF2-40B4-BE49-F238E27FC236}">
                <a16:creationId xmlns:a16="http://schemas.microsoft.com/office/drawing/2014/main" id="{C0AA2DBD-5F04-4183-9C92-A06BBFAADEA1}"/>
              </a:ext>
            </a:extLst>
          </p:cNvPr>
          <p:cNvSpPr>
            <a:spLocks noGrp="1"/>
          </p:cNvSpPr>
          <p:nvPr>
            <p:ph type="sldNum" sz="quarter" idx="12"/>
          </p:nvPr>
        </p:nvSpPr>
        <p:spPr/>
        <p:txBody>
          <a:bodyPr/>
          <a:lstStyle/>
          <a:p>
            <a:pPr>
              <a:defRPr/>
            </a:pPr>
            <a:fld id="{02DC8FE3-92EF-4994-B8FF-511543A8115C}" type="slidenum">
              <a:rPr lang="en-GB" smtClean="0"/>
              <a:pPr>
                <a:defRPr/>
              </a:pPr>
              <a:t>55</a:t>
            </a:fld>
            <a:endParaRPr lang="en-GB"/>
          </a:p>
        </p:txBody>
      </p:sp>
    </p:spTree>
    <p:extLst>
      <p:ext uri="{BB962C8B-B14F-4D97-AF65-F5344CB8AC3E}">
        <p14:creationId xmlns:p14="http://schemas.microsoft.com/office/powerpoint/2010/main" val="3628101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1BC46-ED1A-47F6-9A9C-90EE7AB1A7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3000" y="-34290"/>
            <a:ext cx="6858000" cy="6858000"/>
          </a:xfrm>
          <a:prstGeom prst="rect">
            <a:avLst/>
          </a:prstGeom>
        </p:spPr>
      </p:pic>
    </p:spTree>
    <p:extLst>
      <p:ext uri="{BB962C8B-B14F-4D97-AF65-F5344CB8AC3E}">
        <p14:creationId xmlns:p14="http://schemas.microsoft.com/office/powerpoint/2010/main" val="197554698"/>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1787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9550" y="3429000"/>
            <a:ext cx="8934450" cy="2419350"/>
            <a:chOff x="0" y="2151"/>
            <a:chExt cx="5628" cy="1524"/>
          </a:xfrm>
        </p:grpSpPr>
        <p:pic>
          <p:nvPicPr>
            <p:cNvPr id="13324" name="Picture 3" descr="FLO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15"/>
              <a:ext cx="5628" cy="828"/>
            </a:xfrm>
            <a:prstGeom prst="rect">
              <a:avLst/>
            </a:prstGeom>
            <a:noFill/>
            <a:ln w="9525">
              <a:noFill/>
              <a:miter lim="800000"/>
              <a:headEnd/>
              <a:tailEnd/>
            </a:ln>
          </p:spPr>
        </p:pic>
        <p:pic>
          <p:nvPicPr>
            <p:cNvPr id="13325" name="Picture 4" descr="A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 y="2401"/>
              <a:ext cx="250" cy="257"/>
            </a:xfrm>
            <a:prstGeom prst="rect">
              <a:avLst/>
            </a:prstGeom>
            <a:noFill/>
            <a:ln w="9525">
              <a:noFill/>
              <a:miter lim="800000"/>
              <a:headEnd/>
              <a:tailEnd/>
            </a:ln>
          </p:spPr>
        </p:pic>
        <p:sp>
          <p:nvSpPr>
            <p:cNvPr id="1463301" name="Text Box 5"/>
            <p:cNvSpPr txBox="1">
              <a:spLocks noChangeArrowheads="1"/>
            </p:cNvSpPr>
            <p:nvPr/>
          </p:nvSpPr>
          <p:spPr bwMode="auto">
            <a:xfrm>
              <a:off x="1760" y="2151"/>
              <a:ext cx="1731" cy="252"/>
            </a:xfrm>
            <a:prstGeom prst="rect">
              <a:avLst/>
            </a:prstGeom>
            <a:noFill/>
            <a:ln w="9525">
              <a:noFill/>
              <a:miter lim="800000"/>
              <a:headEnd/>
              <a:tailEnd/>
            </a:ln>
            <a:effectLst/>
          </p:spPr>
          <p:txBody>
            <a:bodyPr wrap="none">
              <a:spAutoFit/>
            </a:bodyPr>
            <a:lstStyle/>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Controlled atmosphere</a:t>
              </a:r>
            </a:p>
          </p:txBody>
        </p:sp>
        <p:sp>
          <p:nvSpPr>
            <p:cNvPr id="1463302" name="Text Box 6"/>
            <p:cNvSpPr txBox="1">
              <a:spLocks noChangeArrowheads="1"/>
            </p:cNvSpPr>
            <p:nvPr/>
          </p:nvSpPr>
          <p:spPr bwMode="auto">
            <a:xfrm>
              <a:off x="2206" y="3423"/>
              <a:ext cx="834" cy="252"/>
            </a:xfrm>
            <a:prstGeom prst="rect">
              <a:avLst/>
            </a:prstGeom>
            <a:noFill/>
            <a:ln w="9525">
              <a:noFill/>
              <a:miter lim="800000"/>
              <a:headEnd/>
              <a:tailEnd/>
            </a:ln>
            <a:effectLst/>
          </p:spPr>
          <p:txBody>
            <a:bodyPr wrap="none">
              <a:spAutoFit/>
            </a:bodyPr>
            <a:lstStyle/>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Float bath</a:t>
              </a:r>
            </a:p>
          </p:txBody>
        </p:sp>
        <p:sp>
          <p:nvSpPr>
            <p:cNvPr id="1463303" name="Text Box 7"/>
            <p:cNvSpPr txBox="1">
              <a:spLocks noChangeArrowheads="1"/>
            </p:cNvSpPr>
            <p:nvPr/>
          </p:nvSpPr>
          <p:spPr bwMode="auto">
            <a:xfrm>
              <a:off x="2268" y="2983"/>
              <a:ext cx="828" cy="252"/>
            </a:xfrm>
            <a:prstGeom prst="rect">
              <a:avLst/>
            </a:prstGeom>
            <a:noFill/>
            <a:ln w="9525">
              <a:noFill/>
              <a:miter lim="800000"/>
              <a:headEnd/>
              <a:tailEnd/>
            </a:ln>
            <a:effectLst/>
          </p:spPr>
          <p:txBody>
            <a:bodyPr wrap="none">
              <a:spAutoFit/>
            </a:bodyPr>
            <a:lstStyle/>
            <a:p>
              <a:pPr algn="ctr">
                <a:defRPr/>
              </a:pPr>
              <a:r>
                <a:rPr lang="en-GB" sz="2000" b="0" dirty="0">
                  <a:solidFill>
                    <a:schemeClr val="bg1"/>
                  </a:solidFill>
                  <a:latin typeface="Tahoma" panose="020B0604030504040204" pitchFamily="34" charset="0"/>
                  <a:ea typeface="Tahoma" panose="020B0604030504040204" pitchFamily="34" charset="0"/>
                  <a:cs typeface="Tahoma" panose="020B0604030504040204" pitchFamily="34" charset="0"/>
                </a:rPr>
                <a:t>Molten tin</a:t>
              </a:r>
            </a:p>
          </p:txBody>
        </p:sp>
        <p:sp>
          <p:nvSpPr>
            <p:cNvPr id="1463304" name="Text Box 8"/>
            <p:cNvSpPr txBox="1">
              <a:spLocks noChangeArrowheads="1"/>
            </p:cNvSpPr>
            <p:nvPr/>
          </p:nvSpPr>
          <p:spPr bwMode="auto">
            <a:xfrm>
              <a:off x="4144" y="3423"/>
              <a:ext cx="430" cy="252"/>
            </a:xfrm>
            <a:prstGeom prst="rect">
              <a:avLst/>
            </a:prstGeom>
            <a:noFill/>
            <a:ln w="9525">
              <a:noFill/>
              <a:miter lim="800000"/>
              <a:headEnd/>
              <a:tailEnd/>
            </a:ln>
            <a:effectLst/>
          </p:spPr>
          <p:txBody>
            <a:bodyPr wrap="none">
              <a:spAutoFit/>
            </a:bodyPr>
            <a:lstStyle/>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Lehr</a:t>
              </a:r>
            </a:p>
          </p:txBody>
        </p:sp>
        <p:sp>
          <p:nvSpPr>
            <p:cNvPr id="1463305" name="Text Box 9"/>
            <p:cNvSpPr txBox="1">
              <a:spLocks noChangeArrowheads="1"/>
            </p:cNvSpPr>
            <p:nvPr/>
          </p:nvSpPr>
          <p:spPr bwMode="auto">
            <a:xfrm>
              <a:off x="222" y="3423"/>
              <a:ext cx="683" cy="252"/>
            </a:xfrm>
            <a:prstGeom prst="rect">
              <a:avLst/>
            </a:prstGeom>
            <a:noFill/>
            <a:ln w="9525">
              <a:noFill/>
              <a:miter lim="800000"/>
              <a:headEnd/>
              <a:tailEnd/>
            </a:ln>
            <a:effectLst/>
          </p:spPr>
          <p:txBody>
            <a:bodyPr wrap="none">
              <a:spAutoFit/>
            </a:bodyPr>
            <a:lstStyle/>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Furnace</a:t>
              </a:r>
            </a:p>
          </p:txBody>
        </p:sp>
      </p:grpSp>
      <p:sp>
        <p:nvSpPr>
          <p:cNvPr id="1463307" name="Rectangle 11"/>
          <p:cNvSpPr>
            <a:spLocks noChangeArrowheads="1"/>
          </p:cNvSpPr>
          <p:nvPr/>
        </p:nvSpPr>
        <p:spPr bwMode="auto">
          <a:xfrm>
            <a:off x="365168" y="1898911"/>
            <a:ext cx="2901401" cy="1311345"/>
          </a:xfrm>
          <a:prstGeom prst="rect">
            <a:avLst/>
          </a:prstGeom>
          <a:noFill/>
          <a:ln w="9525">
            <a:noFill/>
            <a:miter lim="800000"/>
            <a:headEnd/>
            <a:tailEnd/>
          </a:ln>
          <a:effectLst/>
        </p:spPr>
        <p:txBody>
          <a:bodyPr lIns="0" rIns="0">
            <a:spAutoFit/>
          </a:bodyPr>
          <a:lstStyle/>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Sand, soda ash,</a:t>
            </a:r>
          </a:p>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limestone, salt-cake,</a:t>
            </a:r>
          </a:p>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dolomite are melted </a:t>
            </a:r>
          </a:p>
          <a:p>
            <a:pPr algn="ctr">
              <a:defRPr/>
            </a:pP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1600</a:t>
            </a:r>
            <a:r>
              <a:rPr lang="en-GB" sz="2000" b="0" baseline="30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a:t>
            </a:r>
            <a:r>
              <a:rPr lang="en-GB" sz="2000" b="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a:t>
            </a:r>
          </a:p>
        </p:txBody>
      </p:sp>
      <p:sp>
        <p:nvSpPr>
          <p:cNvPr id="13320" name="Rectangle 12"/>
          <p:cNvSpPr>
            <a:spLocks noChangeArrowheads="1"/>
          </p:cNvSpPr>
          <p:nvPr/>
        </p:nvSpPr>
        <p:spPr bwMode="auto">
          <a:xfrm>
            <a:off x="179388" y="2501984"/>
            <a:ext cx="3006407" cy="702023"/>
          </a:xfrm>
          <a:prstGeom prst="rect">
            <a:avLst/>
          </a:prstGeom>
          <a:noFill/>
          <a:ln w="9525">
            <a:noFill/>
            <a:miter lim="800000"/>
            <a:headEnd/>
            <a:tailEnd/>
          </a:ln>
        </p:spPr>
        <p:txBody>
          <a:bodyPr lIns="0" rIns="0">
            <a:spAutoFit/>
          </a:bodyPr>
          <a:lstStyle/>
          <a:p>
            <a:pPr algn="ctr"/>
            <a:endParaRPr lang="en-GB" sz="2000" b="0">
              <a:solidFill>
                <a:schemeClr val="tx1"/>
              </a:solidFill>
            </a:endParaRPr>
          </a:p>
          <a:p>
            <a:pPr algn="ctr"/>
            <a:endParaRPr lang="en-GB" sz="2000" b="0">
              <a:solidFill>
                <a:schemeClr val="tx1"/>
              </a:solidFill>
            </a:endParaRPr>
          </a:p>
        </p:txBody>
      </p:sp>
      <p:sp>
        <p:nvSpPr>
          <p:cNvPr id="1463309" name="Rectangle 13">
            <a:hlinkClick r:id="" action="ppaction://macro?name=del2textboxes"/>
          </p:cNvPr>
          <p:cNvSpPr>
            <a:spLocks noChangeArrowheads="1"/>
          </p:cNvSpPr>
          <p:nvPr/>
        </p:nvSpPr>
        <p:spPr bwMode="auto">
          <a:xfrm>
            <a:off x="3321496" y="1922867"/>
            <a:ext cx="3025793" cy="702023"/>
          </a:xfrm>
          <a:prstGeom prst="rect">
            <a:avLst/>
          </a:prstGeom>
          <a:noFill/>
          <a:ln w="9525">
            <a:noFill/>
            <a:miter lim="800000"/>
            <a:headEnd/>
            <a:tailEnd/>
          </a:ln>
          <a:effectLst/>
        </p:spPr>
        <p:txBody>
          <a:bodyPr lIns="0" rIns="0">
            <a:spAutoFit/>
          </a:bodyPr>
          <a:lstStyle/>
          <a:p>
            <a:pPr algn="ctr">
              <a:defRPr/>
            </a:pP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Poured into a bath of molten tin at 1100°C</a:t>
            </a:r>
          </a:p>
        </p:txBody>
      </p:sp>
      <p:sp>
        <p:nvSpPr>
          <p:cNvPr id="1463310" name="Rectangle 14"/>
          <p:cNvSpPr>
            <a:spLocks noChangeArrowheads="1"/>
          </p:cNvSpPr>
          <p:nvPr/>
        </p:nvSpPr>
        <p:spPr bwMode="auto">
          <a:xfrm>
            <a:off x="6347289" y="1919743"/>
            <a:ext cx="2846475" cy="1006163"/>
          </a:xfrm>
          <a:prstGeom prst="rect">
            <a:avLst/>
          </a:prstGeom>
          <a:noFill/>
          <a:ln w="9525">
            <a:noFill/>
            <a:miter lim="800000"/>
            <a:headEnd/>
            <a:tailEnd/>
          </a:ln>
          <a:effectLst/>
        </p:spPr>
        <p:txBody>
          <a:bodyPr lIns="0" rIns="0">
            <a:spAutoFit/>
          </a:bodyPr>
          <a:lstStyle/>
          <a:p>
            <a:pPr algn="ctr">
              <a:defRPr/>
            </a:pP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Glass settles and is </a:t>
            </a:r>
            <a:b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n-GB"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pulled out at 600°C &amp; annealed</a:t>
            </a:r>
          </a:p>
        </p:txBody>
      </p:sp>
      <p:sp>
        <p:nvSpPr>
          <p:cNvPr id="13323" name="Rectangle 15"/>
          <p:cNvSpPr>
            <a:spLocks noChangeArrowheads="1"/>
          </p:cNvSpPr>
          <p:nvPr/>
        </p:nvSpPr>
        <p:spPr bwMode="auto">
          <a:xfrm flipH="1">
            <a:off x="8271325" y="3225880"/>
            <a:ext cx="1348925" cy="366635"/>
          </a:xfrm>
          <a:prstGeom prst="rect">
            <a:avLst/>
          </a:prstGeom>
          <a:noFill/>
          <a:ln w="9525">
            <a:noFill/>
            <a:miter lim="800000"/>
            <a:headEnd/>
            <a:tailEnd/>
          </a:ln>
        </p:spPr>
        <p:txBody>
          <a:bodyPr lIns="0" rIns="0">
            <a:spAutoFit/>
          </a:bodyPr>
          <a:lstStyle/>
          <a:p>
            <a:pPr algn="ctr">
              <a:lnSpc>
                <a:spcPct val="90000"/>
              </a:lnSpc>
            </a:pPr>
            <a:endParaRPr lang="en-GB" sz="2000" b="0">
              <a:solidFill>
                <a:schemeClr val="tx1"/>
              </a:solidFill>
            </a:endParaRPr>
          </a:p>
        </p:txBody>
      </p:sp>
      <p:sp>
        <p:nvSpPr>
          <p:cNvPr id="1463312" name="Rectangle 16"/>
          <p:cNvSpPr>
            <a:spLocks noGrp="1" noChangeArrowheads="1"/>
          </p:cNvSpPr>
          <p:nvPr>
            <p:ph type="title"/>
          </p:nvPr>
        </p:nvSpPr>
        <p:spPr>
          <a:xfrm>
            <a:off x="719998" y="720000"/>
            <a:ext cx="3442926" cy="523220"/>
          </a:xfrm>
        </p:spPr>
        <p:txBody>
          <a:bodyPr>
            <a:noAutofit/>
          </a:bodyPr>
          <a:lstStyle/>
          <a:p>
            <a:pPr>
              <a:defRPr/>
            </a:pPr>
            <a:r>
              <a:rPr lang="en-GB" sz="2800" dirty="0">
                <a:solidFill>
                  <a:schemeClr val="accent1">
                    <a:lumMod val="50000"/>
                  </a:schemeClr>
                </a:solidFill>
              </a:rPr>
              <a:t>Float Glass</a:t>
            </a:r>
          </a:p>
        </p:txBody>
      </p:sp>
      <p:pic>
        <p:nvPicPr>
          <p:cNvPr id="20" name="Picture 19">
            <a:extLst>
              <a:ext uri="{FF2B5EF4-FFF2-40B4-BE49-F238E27FC236}">
                <a16:creationId xmlns:a16="http://schemas.microsoft.com/office/drawing/2014/main" id="{F8A3409F-43C9-4680-9C57-2FC52D0BCF1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22" name="Rectangle 21">
            <a:extLst>
              <a:ext uri="{FF2B5EF4-FFF2-40B4-BE49-F238E27FC236}">
                <a16:creationId xmlns:a16="http://schemas.microsoft.com/office/drawing/2014/main" id="{A54827F5-010D-4DFE-A4F7-738545D162D3}"/>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97ADA6B-A15A-42EB-9D38-3BE1036443B1}"/>
              </a:ext>
            </a:extLst>
          </p:cNvPr>
          <p:cNvSpPr/>
          <p:nvPr/>
        </p:nvSpPr>
        <p:spPr>
          <a:xfrm>
            <a:off x="-1296365" y="4607271"/>
            <a:ext cx="2881904" cy="22770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92137D12-08B3-4EA5-AE71-4D56137938CB}"/>
              </a:ext>
            </a:extLst>
          </p:cNvPr>
          <p:cNvSpPr/>
          <p:nvPr/>
        </p:nvSpPr>
        <p:spPr>
          <a:xfrm>
            <a:off x="0" y="4038600"/>
            <a:ext cx="285750" cy="1244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BC0A6076-1C9D-4F25-BFF6-7E66018A29FA}"/>
              </a:ext>
            </a:extLst>
          </p:cNvPr>
          <p:cNvSpPr>
            <a:spLocks noGrp="1"/>
          </p:cNvSpPr>
          <p:nvPr>
            <p:ph type="ftr" sz="quarter" idx="11"/>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1F17B5FB-DB0F-411B-8600-C2A00F522639}"/>
              </a:ext>
            </a:extLst>
          </p:cNvPr>
          <p:cNvSpPr>
            <a:spLocks noGrp="1"/>
          </p:cNvSpPr>
          <p:nvPr>
            <p:ph type="dt" sz="half" idx="10"/>
          </p:nvPr>
        </p:nvSpPr>
        <p:spPr/>
        <p:txBody>
          <a:bodyPr/>
          <a:lstStyle/>
          <a:p>
            <a:pPr>
              <a:defRPr/>
            </a:pPr>
            <a:fld id="{BDFE28F0-EC9E-4F39-83C5-09BCB073A2BD}" type="datetime1">
              <a:rPr lang="en-GB" smtClean="0"/>
              <a:t>01/06/2020</a:t>
            </a:fld>
            <a:endParaRPr lang="en-GB"/>
          </a:p>
        </p:txBody>
      </p:sp>
      <p:sp>
        <p:nvSpPr>
          <p:cNvPr id="8" name="Slide Number Placeholder 7">
            <a:extLst>
              <a:ext uri="{FF2B5EF4-FFF2-40B4-BE49-F238E27FC236}">
                <a16:creationId xmlns:a16="http://schemas.microsoft.com/office/drawing/2014/main" id="{C271D8DB-22FB-488C-80A2-75FD36BE03CF}"/>
              </a:ext>
            </a:extLst>
          </p:cNvPr>
          <p:cNvSpPr>
            <a:spLocks noGrp="1"/>
          </p:cNvSpPr>
          <p:nvPr>
            <p:ph type="sldNum" sz="quarter" idx="12"/>
          </p:nvPr>
        </p:nvSpPr>
        <p:spPr/>
        <p:txBody>
          <a:bodyPr/>
          <a:lstStyle/>
          <a:p>
            <a:pPr>
              <a:defRPr/>
            </a:pPr>
            <a:fld id="{02DC8FE3-92EF-4994-B8FF-511543A8115C}" type="slidenum">
              <a:rPr lang="en-GB" smtClean="0"/>
              <a:pPr>
                <a:defRPr/>
              </a:pPr>
              <a:t>6</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63307"/>
                                        </p:tgtEl>
                                        <p:attrNameLst>
                                          <p:attrName>style.visibility</p:attrName>
                                        </p:attrNameLst>
                                      </p:cBhvr>
                                      <p:to>
                                        <p:strVal val="visible"/>
                                      </p:to>
                                    </p:set>
                                    <p:animEffect transition="in" filter="fade">
                                      <p:cBhvr>
                                        <p:cTn id="7" dur="1000"/>
                                        <p:tgtEl>
                                          <p:spTgt spid="146330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3309"/>
                                        </p:tgtEl>
                                        <p:attrNameLst>
                                          <p:attrName>style.visibility</p:attrName>
                                        </p:attrNameLst>
                                      </p:cBhvr>
                                      <p:to>
                                        <p:strVal val="visible"/>
                                      </p:to>
                                    </p:set>
                                    <p:animEffect transition="in" filter="fade">
                                      <p:cBhvr>
                                        <p:cTn id="11" dur="1000"/>
                                        <p:tgtEl>
                                          <p:spTgt spid="1463309"/>
                                        </p:tgtEl>
                                      </p:cBhvr>
                                    </p:animEffect>
                                  </p:childTnLst>
                                </p:cTn>
                              </p:par>
                              <p:par>
                                <p:cTn id="12" presetID="63" presetClass="path" presetSubtype="0" accel="50000" decel="50000" fill="hold" grpId="0" nodeType="withEffect">
                                  <p:stCondLst>
                                    <p:cond delay="0"/>
                                  </p:stCondLst>
                                  <p:childTnLst>
                                    <p:animMotion origin="layout" path="M 1.38889E-6 4.07407E-6 L 0.46771 4.07407E-6 " pathEditMode="relative" rAng="0" ptsTypes="AA">
                                      <p:cBhvr>
                                        <p:cTn id="13" dur="3000" fill="hold"/>
                                        <p:tgtEl>
                                          <p:spTgt spid="9"/>
                                        </p:tgtEl>
                                        <p:attrNameLst>
                                          <p:attrName>ppt_x</p:attrName>
                                          <p:attrName>ppt_y</p:attrName>
                                        </p:attrNameLst>
                                      </p:cBhvr>
                                      <p:rCtr x="23385" y="0"/>
                                    </p:animMotion>
                                  </p:childTnLst>
                                </p:cTn>
                              </p:par>
                              <p:par>
                                <p:cTn id="14" presetID="1" presetClass="emph" presetSubtype="2" fill="hold" nodeType="withEffect">
                                  <p:stCondLst>
                                    <p:cond delay="1500"/>
                                  </p:stCondLst>
                                  <p:childTnLst>
                                    <p:animClr clrSpc="rgb" dir="cw">
                                      <p:cBhvr>
                                        <p:cTn id="15" dur="2000" fill="hold"/>
                                        <p:tgtEl>
                                          <p:spTgt spid="9"/>
                                        </p:tgtEl>
                                        <p:attrNameLst>
                                          <p:attrName>fillcolor</p:attrName>
                                        </p:attrNameLst>
                                      </p:cBhvr>
                                      <p:to>
                                        <a:srgbClr val="CCECFF"/>
                                      </p:to>
                                    </p:animClr>
                                    <p:set>
                                      <p:cBhvr>
                                        <p:cTn id="16" dur="2000" fill="hold"/>
                                        <p:tgtEl>
                                          <p:spTgt spid="9"/>
                                        </p:tgtEl>
                                        <p:attrNameLst>
                                          <p:attrName>fill.type</p:attrName>
                                        </p:attrNameLst>
                                      </p:cBhvr>
                                      <p:to>
                                        <p:strVal val="solid"/>
                                      </p:to>
                                    </p:set>
                                    <p:set>
                                      <p:cBhvr>
                                        <p:cTn id="17" dur="2000" fill="hold"/>
                                        <p:tgtEl>
                                          <p:spTgt spid="9"/>
                                        </p:tgtEl>
                                        <p:attrNameLst>
                                          <p:attrName>fill.on</p:attrName>
                                        </p:attrNameLst>
                                      </p:cBhvr>
                                      <p:to>
                                        <p:strVal val="true"/>
                                      </p:to>
                                    </p:set>
                                  </p:childTnLst>
                                </p:cTn>
                              </p:par>
                              <p:par>
                                <p:cTn id="18" presetID="7" presetClass="emph" presetSubtype="2" fill="hold" nodeType="withEffect">
                                  <p:stCondLst>
                                    <p:cond delay="1500"/>
                                  </p:stCondLst>
                                  <p:childTnLst>
                                    <p:animClr clrSpc="rgb" dir="cw">
                                      <p:cBhvr>
                                        <p:cTn id="19" dur="2000" fill="hold"/>
                                        <p:tgtEl>
                                          <p:spTgt spid="9"/>
                                        </p:tgtEl>
                                        <p:attrNameLst>
                                          <p:attrName>stroke.color</p:attrName>
                                        </p:attrNameLst>
                                      </p:cBhvr>
                                      <p:to>
                                        <a:srgbClr val="CCECFF"/>
                                      </p:to>
                                    </p:animClr>
                                    <p:set>
                                      <p:cBhvr>
                                        <p:cTn id="20" dur="2000" fill="hold"/>
                                        <p:tgtEl>
                                          <p:spTgt spid="9"/>
                                        </p:tgtEl>
                                        <p:attrNameLst>
                                          <p:attrName>stroke.on</p:attrName>
                                        </p:attrNameLst>
                                      </p:cBhvr>
                                      <p:to>
                                        <p:strVal val="true"/>
                                      </p:to>
                                    </p:set>
                                  </p:childTnLst>
                                </p:cTn>
                              </p:par>
                            </p:childTnLst>
                          </p:cTn>
                        </p:par>
                        <p:par>
                          <p:cTn id="21" fill="hold">
                            <p:stCondLst>
                              <p:cond delay="4500"/>
                            </p:stCondLst>
                            <p:childTnLst>
                              <p:par>
                                <p:cTn id="22" presetID="63" presetClass="path" presetSubtype="0" accel="50000" decel="50000" fill="hold" grpId="1" nodeType="afterEffect">
                                  <p:stCondLst>
                                    <p:cond delay="0"/>
                                  </p:stCondLst>
                                  <p:childTnLst>
                                    <p:animMotion origin="layout" path="M 0.46771 4.07407E-6 L 0.83993 4.07407E-6 " pathEditMode="relative" rAng="0" ptsTypes="AA">
                                      <p:cBhvr>
                                        <p:cTn id="23" dur="2000" fill="hold"/>
                                        <p:tgtEl>
                                          <p:spTgt spid="9"/>
                                        </p:tgtEl>
                                        <p:attrNameLst>
                                          <p:attrName>ppt_x</p:attrName>
                                          <p:attrName>ppt_y</p:attrName>
                                        </p:attrNameLst>
                                      </p:cBhvr>
                                      <p:rCtr x="18941" y="0"/>
                                    </p:animMotion>
                                  </p:childTnLst>
                                </p:cTn>
                              </p:par>
                              <p:par>
                                <p:cTn id="24" presetID="10" presetClass="entr" presetSubtype="0" fill="hold" grpId="0" nodeType="withEffect">
                                  <p:stCondLst>
                                    <p:cond delay="0"/>
                                  </p:stCondLst>
                                  <p:childTnLst>
                                    <p:set>
                                      <p:cBhvr>
                                        <p:cTn id="25" dur="1" fill="hold">
                                          <p:stCondLst>
                                            <p:cond delay="0"/>
                                          </p:stCondLst>
                                        </p:cTn>
                                        <p:tgtEl>
                                          <p:spTgt spid="1463310"/>
                                        </p:tgtEl>
                                        <p:attrNameLst>
                                          <p:attrName>style.visibility</p:attrName>
                                        </p:attrNameLst>
                                      </p:cBhvr>
                                      <p:to>
                                        <p:strVal val="visible"/>
                                      </p:to>
                                    </p:set>
                                    <p:animEffect transition="in" filter="fade">
                                      <p:cBhvr>
                                        <p:cTn id="26" dur="1000"/>
                                        <p:tgtEl>
                                          <p:spTgt spid="1463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307" grpId="0"/>
      <p:bldP spid="1463309" grpId="0"/>
      <p:bldP spid="1463310" grpId="0"/>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0000" y="719999"/>
            <a:ext cx="3852000" cy="522000"/>
          </a:xfrm>
        </p:spPr>
        <p:txBody>
          <a:bodyPr>
            <a:noAutofit/>
          </a:bodyPr>
          <a:lstStyle/>
          <a:p>
            <a:r>
              <a:rPr lang="en-US" sz="2800" dirty="0">
                <a:solidFill>
                  <a:schemeClr val="accent1">
                    <a:lumMod val="50000"/>
                  </a:schemeClr>
                </a:solidFill>
              </a:rPr>
              <a:t>Sustainability of glass</a:t>
            </a:r>
            <a:endParaRPr lang="en-GB" sz="2800" dirty="0">
              <a:solidFill>
                <a:schemeClr val="accent1">
                  <a:lumMod val="50000"/>
                </a:schemeClr>
              </a:solidFill>
            </a:endParaRPr>
          </a:p>
        </p:txBody>
      </p:sp>
      <p:sp>
        <p:nvSpPr>
          <p:cNvPr id="3" name="Content Placeholder 2"/>
          <p:cNvSpPr>
            <a:spLocks noGrp="1"/>
          </p:cNvSpPr>
          <p:nvPr>
            <p:ph idx="1"/>
          </p:nvPr>
        </p:nvSpPr>
        <p:spPr>
          <a:xfrm>
            <a:off x="339091" y="1345474"/>
            <a:ext cx="8590598" cy="5185209"/>
          </a:xfrm>
        </p:spPr>
        <p:txBody>
          <a:bodyPr>
            <a:normAutofit/>
          </a:bodyPr>
          <a:lstStyle/>
          <a:p>
            <a:pPr marL="342900" lvl="1" indent="-342900">
              <a:lnSpc>
                <a:spcPct val="100000"/>
              </a:lnSpc>
              <a:buClrTx/>
            </a:pPr>
            <a:r>
              <a:rPr lang="en-GB" sz="1800" dirty="0">
                <a:solidFill>
                  <a:schemeClr val="accent1">
                    <a:lumMod val="50000"/>
                  </a:schemeClr>
                </a:solidFill>
              </a:rPr>
              <a:t>Glass can be recycled over and over again</a:t>
            </a:r>
          </a:p>
          <a:p>
            <a:pPr lvl="1">
              <a:lnSpc>
                <a:spcPct val="100000"/>
              </a:lnSpc>
            </a:pPr>
            <a:r>
              <a:rPr lang="en-GB" sz="1600" dirty="0">
                <a:solidFill>
                  <a:schemeClr val="accent1">
                    <a:lumMod val="50000"/>
                  </a:schemeClr>
                </a:solidFill>
                <a:ea typeface="Tahoma" pitchFamily="34" charset="0"/>
              </a:rPr>
              <a:t>‘Cullet’ (recycled glass) used as raw material in glass manufacturing</a:t>
            </a:r>
          </a:p>
          <a:p>
            <a:pPr lvl="1">
              <a:lnSpc>
                <a:spcPct val="100000"/>
              </a:lnSpc>
            </a:pPr>
            <a:r>
              <a:rPr lang="en-GB" sz="1600" dirty="0">
                <a:solidFill>
                  <a:schemeClr val="accent1">
                    <a:lumMod val="50000"/>
                  </a:schemeClr>
                </a:solidFill>
                <a:ea typeface="Tahoma" pitchFamily="34" charset="0"/>
              </a:rPr>
              <a:t>As it requires less energy to melt, it contributes to reducing energy consumption and CO</a:t>
            </a:r>
            <a:r>
              <a:rPr lang="en-GB" sz="1600" baseline="-25000" dirty="0">
                <a:solidFill>
                  <a:schemeClr val="accent1">
                    <a:lumMod val="50000"/>
                  </a:schemeClr>
                </a:solidFill>
                <a:ea typeface="Tahoma" pitchFamily="34" charset="0"/>
              </a:rPr>
              <a:t>2</a:t>
            </a:r>
            <a:r>
              <a:rPr lang="en-GB" sz="1600" dirty="0">
                <a:solidFill>
                  <a:schemeClr val="accent1">
                    <a:lumMod val="50000"/>
                  </a:schemeClr>
                </a:solidFill>
                <a:ea typeface="Tahoma" pitchFamily="34" charset="0"/>
              </a:rPr>
              <a:t> emissions</a:t>
            </a:r>
          </a:p>
          <a:p>
            <a:pPr lvl="1">
              <a:lnSpc>
                <a:spcPct val="100000"/>
              </a:lnSpc>
            </a:pPr>
            <a:r>
              <a:rPr lang="en-GB" sz="1600" dirty="0">
                <a:solidFill>
                  <a:schemeClr val="accent1">
                    <a:lumMod val="50000"/>
                  </a:schemeClr>
                </a:solidFill>
                <a:ea typeface="Tahoma" pitchFamily="34" charset="0"/>
              </a:rPr>
              <a:t>Forms 26% of the input raw materials that go into European flat glass furnaces</a:t>
            </a:r>
          </a:p>
          <a:p>
            <a:pPr lvl="1">
              <a:lnSpc>
                <a:spcPct val="100000"/>
              </a:lnSpc>
            </a:pPr>
            <a:endParaRPr lang="en-GB" sz="1800" dirty="0">
              <a:solidFill>
                <a:schemeClr val="accent1">
                  <a:lumMod val="50000"/>
                </a:schemeClr>
              </a:solidFill>
              <a:ea typeface="Tahoma" pitchFamily="34" charset="0"/>
            </a:endParaRPr>
          </a:p>
          <a:p>
            <a:pPr marL="342900" lvl="1" indent="-342900">
              <a:lnSpc>
                <a:spcPct val="100000"/>
              </a:lnSpc>
              <a:buClrTx/>
            </a:pPr>
            <a:r>
              <a:rPr lang="en-GB" sz="1800" dirty="0">
                <a:solidFill>
                  <a:schemeClr val="accent1">
                    <a:lumMod val="50000"/>
                  </a:schemeClr>
                </a:solidFill>
              </a:rPr>
              <a:t>EU flat glass sector has reduced its CO</a:t>
            </a:r>
            <a:r>
              <a:rPr lang="en-GB" sz="1800" baseline="-25000" dirty="0">
                <a:solidFill>
                  <a:schemeClr val="accent1">
                    <a:lumMod val="50000"/>
                  </a:schemeClr>
                </a:solidFill>
              </a:rPr>
              <a:t>2 </a:t>
            </a:r>
            <a:r>
              <a:rPr lang="en-GB" sz="1800" dirty="0">
                <a:solidFill>
                  <a:schemeClr val="accent1">
                    <a:lumMod val="50000"/>
                  </a:schemeClr>
                </a:solidFill>
              </a:rPr>
              <a:t>emissions by 43% per output between 1990 and today</a:t>
            </a:r>
          </a:p>
          <a:p>
            <a:pPr marL="342900" lvl="1" indent="-342900">
              <a:lnSpc>
                <a:spcPct val="100000"/>
              </a:lnSpc>
              <a:buClrTx/>
            </a:pPr>
            <a:endParaRPr lang="en-GB" sz="1800" dirty="0">
              <a:solidFill>
                <a:schemeClr val="accent1">
                  <a:lumMod val="50000"/>
                </a:schemeClr>
              </a:solidFill>
            </a:endParaRPr>
          </a:p>
          <a:p>
            <a:pPr marL="342900" lvl="1" indent="-342900">
              <a:lnSpc>
                <a:spcPct val="100000"/>
              </a:lnSpc>
              <a:buClrTx/>
            </a:pPr>
            <a:r>
              <a:rPr lang="en-GB" sz="1800" dirty="0">
                <a:solidFill>
                  <a:schemeClr val="accent1">
                    <a:lumMod val="50000"/>
                  </a:schemeClr>
                </a:solidFill>
              </a:rPr>
              <a:t>CO</a:t>
            </a:r>
            <a:r>
              <a:rPr lang="en-GB" sz="1800" baseline="-25000" dirty="0">
                <a:solidFill>
                  <a:schemeClr val="accent1">
                    <a:lumMod val="50000"/>
                  </a:schemeClr>
                </a:solidFill>
              </a:rPr>
              <a:t>2 </a:t>
            </a:r>
            <a:r>
              <a:rPr lang="en-GB" sz="1800" dirty="0">
                <a:solidFill>
                  <a:schemeClr val="accent1">
                    <a:lumMod val="50000"/>
                  </a:schemeClr>
                </a:solidFill>
                <a:ea typeface="Tahoma" pitchFamily="34" charset="0"/>
              </a:rPr>
              <a:t>emitted to produce high performance double glazing unit is offset within 6 to 20 months by its energy savings</a:t>
            </a:r>
          </a:p>
          <a:p>
            <a:pPr>
              <a:lnSpc>
                <a:spcPct val="100000"/>
              </a:lnSpc>
            </a:pPr>
            <a:endParaRPr lang="en-GB" sz="1800" dirty="0">
              <a:solidFill>
                <a:schemeClr val="accent1">
                  <a:lumMod val="50000"/>
                </a:schemeClr>
              </a:solidFill>
              <a:ea typeface="Tahoma" pitchFamily="34" charset="0"/>
            </a:endParaRPr>
          </a:p>
          <a:p>
            <a:pPr marL="342900" lvl="1" indent="-342900">
              <a:lnSpc>
                <a:spcPct val="100000"/>
              </a:lnSpc>
              <a:buClrTx/>
            </a:pPr>
            <a:r>
              <a:rPr lang="en-GB" sz="1800" dirty="0">
                <a:solidFill>
                  <a:schemeClr val="accent1">
                    <a:lumMod val="50000"/>
                  </a:schemeClr>
                </a:solidFill>
              </a:rPr>
              <a:t>Key component of renewable energy </a:t>
            </a:r>
            <a:br>
              <a:rPr lang="en-GB" sz="1800" dirty="0">
                <a:solidFill>
                  <a:schemeClr val="accent1">
                    <a:lumMod val="50000"/>
                  </a:schemeClr>
                </a:solidFill>
              </a:rPr>
            </a:br>
            <a:r>
              <a:rPr lang="en-GB" sz="1800" dirty="0">
                <a:solidFill>
                  <a:schemeClr val="accent1">
                    <a:lumMod val="50000"/>
                  </a:schemeClr>
                </a:solidFill>
              </a:rPr>
              <a:t>technologies such as photovoltaic panels on </a:t>
            </a:r>
            <a:br>
              <a:rPr lang="en-GB" sz="1800" dirty="0">
                <a:solidFill>
                  <a:schemeClr val="accent1">
                    <a:lumMod val="50000"/>
                  </a:schemeClr>
                </a:solidFill>
              </a:rPr>
            </a:br>
            <a:r>
              <a:rPr lang="en-GB" sz="1800" dirty="0">
                <a:solidFill>
                  <a:schemeClr val="accent1">
                    <a:lumMod val="50000"/>
                  </a:schemeClr>
                </a:solidFill>
              </a:rPr>
              <a:t>roofs and transparent Building Integrated </a:t>
            </a:r>
            <a:br>
              <a:rPr lang="en-GB" sz="1800" dirty="0">
                <a:solidFill>
                  <a:schemeClr val="accent1">
                    <a:lumMod val="50000"/>
                  </a:schemeClr>
                </a:solidFill>
              </a:rPr>
            </a:br>
            <a:r>
              <a:rPr lang="en-GB" sz="1800" dirty="0">
                <a:solidFill>
                  <a:schemeClr val="accent1">
                    <a:lumMod val="50000"/>
                  </a:schemeClr>
                </a:solidFill>
              </a:rPr>
              <a:t>Photovoltaics (BIPV)</a:t>
            </a:r>
            <a:endParaRPr lang="en-GB" sz="1800" dirty="0">
              <a:ea typeface="Tahoma" pitchFamily="34" charset="0"/>
            </a:endParaRPr>
          </a:p>
        </p:txBody>
      </p:sp>
      <p:pic>
        <p:nvPicPr>
          <p:cNvPr id="7" name="Picture 6">
            <a:extLst>
              <a:ext uri="{FF2B5EF4-FFF2-40B4-BE49-F238E27FC236}">
                <a16:creationId xmlns:a16="http://schemas.microsoft.com/office/drawing/2014/main" id="{5C02FC3D-5339-4488-B697-E3F2A3BA9D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D7016466-8164-42BA-BE07-91E28C025A57}"/>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653281A-B499-423D-9AAC-25A909E09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159" y="4622268"/>
            <a:ext cx="3333750" cy="1428750"/>
          </a:xfrm>
          <a:prstGeom prst="rect">
            <a:avLst/>
          </a:prstGeom>
        </p:spPr>
      </p:pic>
      <p:sp>
        <p:nvSpPr>
          <p:cNvPr id="8" name="Footer Placeholder 7">
            <a:extLst>
              <a:ext uri="{FF2B5EF4-FFF2-40B4-BE49-F238E27FC236}">
                <a16:creationId xmlns:a16="http://schemas.microsoft.com/office/drawing/2014/main" id="{4696F146-810F-4519-AEC9-AB9DAAB264BC}"/>
              </a:ext>
            </a:extLst>
          </p:cNvPr>
          <p:cNvSpPr>
            <a:spLocks noGrp="1"/>
          </p:cNvSpPr>
          <p:nvPr>
            <p:ph type="ftr" sz="quarter" idx="12"/>
          </p:nvPr>
        </p:nvSpPr>
        <p:spPr/>
        <p:txBody>
          <a:bodyPr/>
          <a:lstStyle/>
          <a:p>
            <a:pPr>
              <a:defRPr/>
            </a:pPr>
            <a:r>
              <a:rPr lang="en-GB"/>
              <a:t>Speaker name</a:t>
            </a:r>
          </a:p>
        </p:txBody>
      </p:sp>
      <p:sp>
        <p:nvSpPr>
          <p:cNvPr id="10" name="Date Placeholder 9">
            <a:extLst>
              <a:ext uri="{FF2B5EF4-FFF2-40B4-BE49-F238E27FC236}">
                <a16:creationId xmlns:a16="http://schemas.microsoft.com/office/drawing/2014/main" id="{8360D9C5-BCF0-4488-BAEB-A11EC1D25D10}"/>
              </a:ext>
            </a:extLst>
          </p:cNvPr>
          <p:cNvSpPr>
            <a:spLocks noGrp="1"/>
          </p:cNvSpPr>
          <p:nvPr>
            <p:ph type="dt" sz="half" idx="10"/>
          </p:nvPr>
        </p:nvSpPr>
        <p:spPr/>
        <p:txBody>
          <a:bodyPr/>
          <a:lstStyle/>
          <a:p>
            <a:pPr>
              <a:defRPr/>
            </a:pPr>
            <a:fld id="{B07A3FB2-6689-485F-B070-C04F22774E19}" type="datetime1">
              <a:rPr lang="en-GB" smtClean="0"/>
              <a:t>01/06/2020</a:t>
            </a:fld>
            <a:endParaRPr lang="en-GB"/>
          </a:p>
        </p:txBody>
      </p:sp>
      <p:sp>
        <p:nvSpPr>
          <p:cNvPr id="11" name="Slide Number Placeholder 10">
            <a:extLst>
              <a:ext uri="{FF2B5EF4-FFF2-40B4-BE49-F238E27FC236}">
                <a16:creationId xmlns:a16="http://schemas.microsoft.com/office/drawing/2014/main" id="{8E54AE53-D262-4FC3-95BF-281F53258DD5}"/>
              </a:ext>
            </a:extLst>
          </p:cNvPr>
          <p:cNvSpPr>
            <a:spLocks noGrp="1"/>
          </p:cNvSpPr>
          <p:nvPr>
            <p:ph type="sldNum" sz="quarter" idx="11"/>
          </p:nvPr>
        </p:nvSpPr>
        <p:spPr/>
        <p:txBody>
          <a:bodyPr/>
          <a:lstStyle/>
          <a:p>
            <a:pPr>
              <a:defRPr/>
            </a:pPr>
            <a:fld id="{0980C07E-5A38-456E-8C2F-DB1E62FD6475}" type="slidenum">
              <a:rPr lang="en-GB" smtClean="0"/>
              <a:pPr>
                <a:defRPr/>
              </a:pPr>
              <a:t>7</a:t>
            </a:fld>
            <a:endParaRPr lang="en-GB"/>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9" name="Rectangle 11"/>
          <p:cNvSpPr>
            <a:spLocks noGrp="1" noChangeArrowheads="1"/>
          </p:cNvSpPr>
          <p:nvPr>
            <p:ph type="title" idx="4294967295"/>
          </p:nvPr>
        </p:nvSpPr>
        <p:spPr>
          <a:xfrm>
            <a:off x="720000" y="719999"/>
            <a:ext cx="5500326" cy="522000"/>
          </a:xfrm>
        </p:spPr>
        <p:txBody>
          <a:bodyPr>
            <a:noAutofit/>
          </a:bodyPr>
          <a:lstStyle/>
          <a:p>
            <a:pPr>
              <a:defRPr/>
            </a:pPr>
            <a:r>
              <a:rPr lang="en-GB" sz="2800" dirty="0">
                <a:solidFill>
                  <a:schemeClr val="accent1">
                    <a:lumMod val="50000"/>
                  </a:schemeClr>
                </a:solidFill>
              </a:rPr>
              <a:t>Energy savings potential of glass</a:t>
            </a:r>
          </a:p>
        </p:txBody>
      </p:sp>
      <p:pic>
        <p:nvPicPr>
          <p:cNvPr id="6" name="Picture 5">
            <a:extLst>
              <a:ext uri="{FF2B5EF4-FFF2-40B4-BE49-F238E27FC236}">
                <a16:creationId xmlns:a16="http://schemas.microsoft.com/office/drawing/2014/main" id="{52E0F51C-A948-4C9E-9333-D9028E5D99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975D093E-1862-44A9-BA31-FC8E56BEDF54}"/>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96796DD-A9D7-43F5-918A-4E146CFA1C3F}"/>
              </a:ext>
            </a:extLst>
          </p:cNvPr>
          <p:cNvSpPr txBox="1"/>
          <p:nvPr/>
        </p:nvSpPr>
        <p:spPr>
          <a:xfrm>
            <a:off x="614697" y="1428165"/>
            <a:ext cx="8213419" cy="1477328"/>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Potential energy savings and CO</a:t>
            </a:r>
            <a:r>
              <a:rPr lang="en-GB" baseline="-25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a:t>
            </a: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emissions avoidance that could be achieved annually in 2030 if high-performance glazing were to be installed in all UK buildings; </a:t>
            </a:r>
          </a:p>
          <a:p>
            <a:endPar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531B0245-90B1-4D90-A340-DB7602491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654" y="2250746"/>
            <a:ext cx="2964123" cy="4294733"/>
          </a:xfrm>
          <a:prstGeom prst="rect">
            <a:avLst/>
          </a:prstGeom>
        </p:spPr>
      </p:pic>
      <p:sp>
        <p:nvSpPr>
          <p:cNvPr id="4" name="TextBox 3">
            <a:extLst>
              <a:ext uri="{FF2B5EF4-FFF2-40B4-BE49-F238E27FC236}">
                <a16:creationId xmlns:a16="http://schemas.microsoft.com/office/drawing/2014/main" id="{09B58183-D3C2-4378-A051-B7582A1448C9}"/>
              </a:ext>
            </a:extLst>
          </p:cNvPr>
          <p:cNvSpPr txBox="1"/>
          <p:nvPr/>
        </p:nvSpPr>
        <p:spPr>
          <a:xfrm>
            <a:off x="614697" y="2408621"/>
            <a:ext cx="4800266" cy="1754326"/>
          </a:xfrm>
          <a:prstGeom prst="rect">
            <a:avLst/>
          </a:prstGeom>
          <a:noFill/>
        </p:spPr>
        <p:txBody>
          <a:bodyPr wrap="square" rtlCol="0">
            <a:spAutoFit/>
          </a:bodyPr>
          <a:lstStyle/>
          <a:p>
            <a:r>
              <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Annual Energy Savings:</a:t>
            </a:r>
          </a:p>
          <a:p>
            <a:pPr marL="285750" indent="-285750">
              <a:buFont typeface="Arial" panose="020B0604020202020204" pitchFamily="34" charset="0"/>
              <a:buChar char="•"/>
            </a:pP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9715 </a:t>
            </a:r>
            <a:r>
              <a:rPr lang="en-GB"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ktoe</a:t>
            </a:r>
            <a:endPar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32% energy consumption</a:t>
            </a:r>
          </a:p>
          <a:p>
            <a:r>
              <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Annual CO</a:t>
            </a:r>
            <a:r>
              <a:rPr lang="en-GB" b="1" baseline="-25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a:t>
            </a:r>
            <a:r>
              <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Avoidance:</a:t>
            </a:r>
          </a:p>
          <a:p>
            <a:pPr marL="285750" indent="-285750">
              <a:buFont typeface="Arial" panose="020B0604020202020204" pitchFamily="34" charset="0"/>
              <a:buChar char="•"/>
            </a:pP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14372 ktCO</a:t>
            </a:r>
            <a:r>
              <a:rPr lang="en-GB" baseline="-25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a:t>
            </a:r>
          </a:p>
          <a:p>
            <a:pPr marL="285750" indent="-285750">
              <a:buFont typeface="Arial" panose="020B0604020202020204" pitchFamily="34" charset="0"/>
              <a:buChar char="•"/>
            </a:pP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32% CO</a:t>
            </a:r>
            <a:r>
              <a:rPr lang="en-GB" baseline="-25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a:t>
            </a: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emissions</a:t>
            </a:r>
          </a:p>
        </p:txBody>
      </p:sp>
      <p:sp>
        <p:nvSpPr>
          <p:cNvPr id="12" name="TextBox 11">
            <a:extLst>
              <a:ext uri="{FF2B5EF4-FFF2-40B4-BE49-F238E27FC236}">
                <a16:creationId xmlns:a16="http://schemas.microsoft.com/office/drawing/2014/main" id="{F42A2DD4-D8C1-4EEF-AE0D-5F7C8D3B9E20}"/>
              </a:ext>
            </a:extLst>
          </p:cNvPr>
          <p:cNvSpPr txBox="1"/>
          <p:nvPr/>
        </p:nvSpPr>
        <p:spPr>
          <a:xfrm>
            <a:off x="614697" y="4289556"/>
            <a:ext cx="4826618" cy="2031325"/>
          </a:xfrm>
          <a:prstGeom prst="rect">
            <a:avLst/>
          </a:prstGeom>
          <a:noFill/>
        </p:spPr>
        <p:txBody>
          <a:bodyPr wrap="square" rtlCol="0">
            <a:spAutoFit/>
          </a:bodyPr>
          <a:lstStyle/>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Nearly half of the maximum savings potential identified for 2030 could be realised in 10 years by doubling the window renovation rate with high-performance glazing.</a:t>
            </a:r>
            <a:b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48336 </a:t>
            </a:r>
            <a:r>
              <a:rPr lang="en-GB"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ktoe</a:t>
            </a:r>
            <a:r>
              <a:rPr lang="en-GB"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of total energy savings can be achieved by 2030 in UK.</a:t>
            </a:r>
          </a:p>
        </p:txBody>
      </p:sp>
      <p:sp>
        <p:nvSpPr>
          <p:cNvPr id="7" name="Footer Placeholder 6">
            <a:extLst>
              <a:ext uri="{FF2B5EF4-FFF2-40B4-BE49-F238E27FC236}">
                <a16:creationId xmlns:a16="http://schemas.microsoft.com/office/drawing/2014/main" id="{8682D325-68CA-4D1C-9C5D-5E09FDAA2D62}"/>
              </a:ext>
            </a:extLst>
          </p:cNvPr>
          <p:cNvSpPr>
            <a:spLocks noGrp="1"/>
          </p:cNvSpPr>
          <p:nvPr>
            <p:ph type="ftr" sz="quarter" idx="12"/>
          </p:nvPr>
        </p:nvSpPr>
        <p:spPr/>
        <p:txBody>
          <a:bodyPr/>
          <a:lstStyle/>
          <a:p>
            <a:pPr>
              <a:defRPr/>
            </a:pPr>
            <a:r>
              <a:rPr lang="en-GB"/>
              <a:t>Speaker name</a:t>
            </a:r>
          </a:p>
        </p:txBody>
      </p:sp>
      <p:sp>
        <p:nvSpPr>
          <p:cNvPr id="8" name="Date Placeholder 7">
            <a:extLst>
              <a:ext uri="{FF2B5EF4-FFF2-40B4-BE49-F238E27FC236}">
                <a16:creationId xmlns:a16="http://schemas.microsoft.com/office/drawing/2014/main" id="{909BEF22-FF42-426C-B3CC-EF7C7239DB04}"/>
              </a:ext>
            </a:extLst>
          </p:cNvPr>
          <p:cNvSpPr>
            <a:spLocks noGrp="1"/>
          </p:cNvSpPr>
          <p:nvPr>
            <p:ph type="dt" sz="half" idx="10"/>
          </p:nvPr>
        </p:nvSpPr>
        <p:spPr/>
        <p:txBody>
          <a:bodyPr/>
          <a:lstStyle/>
          <a:p>
            <a:pPr>
              <a:defRPr/>
            </a:pPr>
            <a:fld id="{899D7E1A-6D17-4F15-A1BA-E50541D8E533}" type="datetime1">
              <a:rPr lang="en-GB" smtClean="0"/>
              <a:t>01/06/2020</a:t>
            </a:fld>
            <a:endParaRPr lang="en-GB"/>
          </a:p>
        </p:txBody>
      </p:sp>
      <p:sp>
        <p:nvSpPr>
          <p:cNvPr id="10" name="Slide Number Placeholder 9">
            <a:extLst>
              <a:ext uri="{FF2B5EF4-FFF2-40B4-BE49-F238E27FC236}">
                <a16:creationId xmlns:a16="http://schemas.microsoft.com/office/drawing/2014/main" id="{C0FC3B4D-C0A5-4E17-9BE3-CD7E7D1E9BA7}"/>
              </a:ext>
            </a:extLst>
          </p:cNvPr>
          <p:cNvSpPr>
            <a:spLocks noGrp="1"/>
          </p:cNvSpPr>
          <p:nvPr>
            <p:ph type="sldNum" sz="quarter" idx="11"/>
          </p:nvPr>
        </p:nvSpPr>
        <p:spPr/>
        <p:txBody>
          <a:bodyPr/>
          <a:lstStyle/>
          <a:p>
            <a:pPr>
              <a:defRPr/>
            </a:pPr>
            <a:fld id="{0980C07E-5A38-456E-8C2F-DB1E62FD6475}" type="slidenum">
              <a:rPr lang="en-GB" smtClean="0"/>
              <a:pPr>
                <a:defRPr/>
              </a:pPr>
              <a:t>8</a:t>
            </a:fld>
            <a:endParaRPr lang="en-GB"/>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9" name="Rectangle 11"/>
          <p:cNvSpPr>
            <a:spLocks noGrp="1" noChangeArrowheads="1"/>
          </p:cNvSpPr>
          <p:nvPr>
            <p:ph type="title" idx="4294967295"/>
          </p:nvPr>
        </p:nvSpPr>
        <p:spPr>
          <a:xfrm>
            <a:off x="720001" y="719999"/>
            <a:ext cx="4719447" cy="522000"/>
          </a:xfrm>
        </p:spPr>
        <p:txBody>
          <a:bodyPr>
            <a:noAutofit/>
          </a:bodyPr>
          <a:lstStyle/>
          <a:p>
            <a:pPr>
              <a:defRPr/>
            </a:pPr>
            <a:r>
              <a:rPr lang="en-GB" sz="2800" dirty="0">
                <a:solidFill>
                  <a:schemeClr val="accent1">
                    <a:lumMod val="50000"/>
                  </a:schemeClr>
                </a:solidFill>
              </a:rPr>
              <a:t>Float Glass Characteristics</a:t>
            </a:r>
          </a:p>
        </p:txBody>
      </p:sp>
      <p:sp>
        <p:nvSpPr>
          <p:cNvPr id="990220" name="Rectangle 12"/>
          <p:cNvSpPr>
            <a:spLocks noGrp="1" noChangeArrowheads="1"/>
          </p:cNvSpPr>
          <p:nvPr>
            <p:ph type="body" idx="1"/>
          </p:nvPr>
        </p:nvSpPr>
        <p:spPr>
          <a:xfrm>
            <a:off x="431800" y="1515849"/>
            <a:ext cx="8280400" cy="4828967"/>
          </a:xfrm>
        </p:spPr>
        <p:txBody>
          <a:bodyPr>
            <a:normAutofit/>
          </a:bodyPr>
          <a:lstStyle/>
          <a:p>
            <a:pPr marL="342900" lvl="1" indent="-342900">
              <a:lnSpc>
                <a:spcPct val="150000"/>
              </a:lnSpc>
              <a:buClrTx/>
              <a:defRPr/>
            </a:pPr>
            <a:r>
              <a:rPr lang="en-GB" dirty="0">
                <a:solidFill>
                  <a:schemeClr val="accent1">
                    <a:lumMod val="50000"/>
                  </a:schemeClr>
                </a:solidFill>
              </a:rPr>
              <a:t>Fundamentally a strong, brittle, material</a:t>
            </a:r>
            <a:endParaRPr lang="en-GB" dirty="0">
              <a:solidFill>
                <a:schemeClr val="accent1">
                  <a:lumMod val="50000"/>
                </a:schemeClr>
              </a:solidFill>
              <a:latin typeface="Tahoma" pitchFamily="34" charset="0"/>
            </a:endParaRPr>
          </a:p>
          <a:p>
            <a:pPr marL="342900" lvl="1" indent="-342900">
              <a:lnSpc>
                <a:spcPct val="150000"/>
              </a:lnSpc>
              <a:buClrTx/>
              <a:defRPr/>
            </a:pPr>
            <a:r>
              <a:rPr lang="en-GB" dirty="0">
                <a:solidFill>
                  <a:schemeClr val="accent1">
                    <a:lumMod val="50000"/>
                  </a:schemeClr>
                </a:solidFill>
              </a:rPr>
              <a:t>C</a:t>
            </a:r>
            <a:r>
              <a:rPr lang="en-GB" dirty="0">
                <a:solidFill>
                  <a:schemeClr val="accent1">
                    <a:lumMod val="50000"/>
                  </a:schemeClr>
                </a:solidFill>
                <a:latin typeface="Tahoma" pitchFamily="34" charset="0"/>
              </a:rPr>
              <a:t>an be severely weakened by fine cracks &amp; abrasions</a:t>
            </a:r>
            <a:endParaRPr lang="en-GB" sz="2000" dirty="0">
              <a:solidFill>
                <a:schemeClr val="accent1">
                  <a:lumMod val="50000"/>
                </a:schemeClr>
              </a:solidFill>
              <a:latin typeface="Tahoma" pitchFamily="34" charset="0"/>
            </a:endParaRPr>
          </a:p>
          <a:p>
            <a:pPr marL="342900" lvl="1" indent="-342900">
              <a:lnSpc>
                <a:spcPct val="150000"/>
              </a:lnSpc>
              <a:buClrTx/>
              <a:defRPr/>
            </a:pPr>
            <a:r>
              <a:rPr lang="en-GB" dirty="0">
                <a:solidFill>
                  <a:schemeClr val="accent1">
                    <a:lumMod val="50000"/>
                  </a:schemeClr>
                </a:solidFill>
              </a:rPr>
              <a:t>U</a:t>
            </a:r>
            <a:r>
              <a:rPr lang="en-GB" dirty="0">
                <a:solidFill>
                  <a:schemeClr val="accent1">
                    <a:lumMod val="50000"/>
                  </a:schemeClr>
                </a:solidFill>
                <a:latin typeface="Tahoma" pitchFamily="34" charset="0"/>
              </a:rPr>
              <a:t>sually found in the following forms:</a:t>
            </a:r>
          </a:p>
          <a:p>
            <a:pPr lvl="1">
              <a:lnSpc>
                <a:spcPct val="150000"/>
              </a:lnSpc>
              <a:defRPr/>
            </a:pPr>
            <a:r>
              <a:rPr lang="en-GB" sz="2000" dirty="0">
                <a:solidFill>
                  <a:schemeClr val="accent1">
                    <a:lumMod val="50000"/>
                  </a:schemeClr>
                </a:solidFill>
              </a:rPr>
              <a:t>Annealed (</a:t>
            </a:r>
            <a:r>
              <a:rPr lang="en-GB" sz="2000" dirty="0" err="1">
                <a:solidFill>
                  <a:schemeClr val="accent1">
                    <a:lumMod val="50000"/>
                  </a:schemeClr>
                </a:solidFill>
              </a:rPr>
              <a:t>inc.</a:t>
            </a:r>
            <a:r>
              <a:rPr lang="en-GB" sz="2000" dirty="0">
                <a:solidFill>
                  <a:schemeClr val="accent1">
                    <a:lumMod val="50000"/>
                  </a:schemeClr>
                </a:solidFill>
              </a:rPr>
              <a:t> patterned/wired)</a:t>
            </a:r>
          </a:p>
          <a:p>
            <a:pPr lvl="1">
              <a:lnSpc>
                <a:spcPct val="150000"/>
              </a:lnSpc>
              <a:defRPr/>
            </a:pPr>
            <a:r>
              <a:rPr lang="en-GB" sz="2000" dirty="0">
                <a:solidFill>
                  <a:schemeClr val="accent1">
                    <a:lumMod val="50000"/>
                  </a:schemeClr>
                </a:solidFill>
              </a:rPr>
              <a:t>L</a:t>
            </a:r>
            <a:r>
              <a:rPr lang="en-GB" sz="2000" dirty="0">
                <a:solidFill>
                  <a:schemeClr val="accent1">
                    <a:lumMod val="50000"/>
                  </a:schemeClr>
                </a:solidFill>
                <a:latin typeface="Tahoma" pitchFamily="34" charset="0"/>
              </a:rPr>
              <a:t>aminated (</a:t>
            </a:r>
            <a:r>
              <a:rPr lang="en-GB" sz="2000" dirty="0" err="1">
                <a:solidFill>
                  <a:schemeClr val="accent1">
                    <a:lumMod val="50000"/>
                  </a:schemeClr>
                </a:solidFill>
                <a:latin typeface="Tahoma" pitchFamily="34" charset="0"/>
              </a:rPr>
              <a:t>eg.</a:t>
            </a:r>
            <a:r>
              <a:rPr lang="en-GB" sz="2000" dirty="0">
                <a:solidFill>
                  <a:schemeClr val="accent1">
                    <a:lumMod val="50000"/>
                  </a:schemeClr>
                </a:solidFill>
                <a:latin typeface="Tahoma" pitchFamily="34" charset="0"/>
              </a:rPr>
              <a:t> PVB, Ionomer)</a:t>
            </a:r>
          </a:p>
          <a:p>
            <a:pPr lvl="1">
              <a:lnSpc>
                <a:spcPct val="150000"/>
              </a:lnSpc>
              <a:defRPr/>
            </a:pPr>
            <a:r>
              <a:rPr lang="en-GB" sz="2000" dirty="0">
                <a:solidFill>
                  <a:schemeClr val="accent1">
                    <a:lumMod val="50000"/>
                  </a:schemeClr>
                </a:solidFill>
                <a:latin typeface="Tahoma" pitchFamily="34" charset="0"/>
              </a:rPr>
              <a:t>Heat treated (</a:t>
            </a:r>
            <a:r>
              <a:rPr lang="en-GB" sz="2000" dirty="0" err="1">
                <a:solidFill>
                  <a:schemeClr val="accent1">
                    <a:lumMod val="50000"/>
                  </a:schemeClr>
                </a:solidFill>
                <a:latin typeface="Tahoma" pitchFamily="34" charset="0"/>
              </a:rPr>
              <a:t>eg.</a:t>
            </a:r>
            <a:r>
              <a:rPr lang="en-GB" sz="2000" dirty="0">
                <a:solidFill>
                  <a:schemeClr val="accent1">
                    <a:lumMod val="50000"/>
                  </a:schemeClr>
                </a:solidFill>
                <a:latin typeface="Tahoma" pitchFamily="34" charset="0"/>
              </a:rPr>
              <a:t> Toughened</a:t>
            </a:r>
            <a:r>
              <a:rPr lang="en-GB" sz="2000" dirty="0">
                <a:solidFill>
                  <a:schemeClr val="accent1">
                    <a:lumMod val="50000"/>
                  </a:schemeClr>
                </a:solidFill>
              </a:rPr>
              <a:t>, </a:t>
            </a:r>
            <a:br>
              <a:rPr lang="en-GB" sz="2000" dirty="0">
                <a:solidFill>
                  <a:schemeClr val="accent1">
                    <a:lumMod val="50000"/>
                  </a:schemeClr>
                </a:solidFill>
              </a:rPr>
            </a:br>
            <a:r>
              <a:rPr lang="en-GB" sz="2000" dirty="0">
                <a:solidFill>
                  <a:schemeClr val="accent1">
                    <a:lumMod val="50000"/>
                  </a:schemeClr>
                </a:solidFill>
                <a:latin typeface="Tahoma" pitchFamily="34" charset="0"/>
              </a:rPr>
              <a:t>heat strengthened, etc)</a:t>
            </a:r>
          </a:p>
          <a:p>
            <a:pPr lvl="1">
              <a:lnSpc>
                <a:spcPct val="150000"/>
              </a:lnSpc>
              <a:defRPr/>
            </a:pPr>
            <a:endParaRPr lang="en-GB" sz="2000" dirty="0">
              <a:solidFill>
                <a:schemeClr val="accent1">
                  <a:lumMod val="50000"/>
                </a:schemeClr>
              </a:solidFill>
              <a:latin typeface="Tahoma" pitchFamily="34" charset="0"/>
            </a:endParaRPr>
          </a:p>
          <a:p>
            <a:pPr>
              <a:lnSpc>
                <a:spcPct val="150000"/>
              </a:lnSpc>
              <a:buFont typeface="Arial" pitchFamily="34" charset="0"/>
              <a:buChar char="•"/>
              <a:defRPr/>
            </a:pPr>
            <a:endParaRPr lang="en-GB" sz="2000" dirty="0">
              <a:latin typeface="Tahoma" pitchFamily="34" charset="0"/>
            </a:endParaRPr>
          </a:p>
        </p:txBody>
      </p:sp>
      <p:pic>
        <p:nvPicPr>
          <p:cNvPr id="6" name="Picture 5">
            <a:extLst>
              <a:ext uri="{FF2B5EF4-FFF2-40B4-BE49-F238E27FC236}">
                <a16:creationId xmlns:a16="http://schemas.microsoft.com/office/drawing/2014/main" id="{52E0F51C-A948-4C9E-9333-D9028E5D99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97" y="327317"/>
            <a:ext cx="1666206" cy="412991"/>
          </a:xfrm>
          <a:prstGeom prst="rect">
            <a:avLst/>
          </a:prstGeom>
        </p:spPr>
      </p:pic>
      <p:sp>
        <p:nvSpPr>
          <p:cNvPr id="9" name="Rectangle 8">
            <a:extLst>
              <a:ext uri="{FF2B5EF4-FFF2-40B4-BE49-F238E27FC236}">
                <a16:creationId xmlns:a16="http://schemas.microsoft.com/office/drawing/2014/main" id="{975D093E-1862-44A9-BA31-FC8E56BEDF54}"/>
              </a:ext>
            </a:extLst>
          </p:cNvPr>
          <p:cNvSpPr/>
          <p:nvPr/>
        </p:nvSpPr>
        <p:spPr>
          <a:xfrm>
            <a:off x="7443171" y="23026"/>
            <a:ext cx="1559859"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EDD76D8-3556-44DF-A576-F044C2FBD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388" y="3428999"/>
            <a:ext cx="3702812" cy="2470835"/>
          </a:xfrm>
          <a:prstGeom prst="rect">
            <a:avLst/>
          </a:prstGeom>
        </p:spPr>
      </p:pic>
      <p:sp>
        <p:nvSpPr>
          <p:cNvPr id="8" name="TextBox 7">
            <a:extLst>
              <a:ext uri="{FF2B5EF4-FFF2-40B4-BE49-F238E27FC236}">
                <a16:creationId xmlns:a16="http://schemas.microsoft.com/office/drawing/2014/main" id="{6170A2DB-16EE-4100-8990-8BF35A84E6AE}"/>
              </a:ext>
            </a:extLst>
          </p:cNvPr>
          <p:cNvSpPr txBox="1"/>
          <p:nvPr/>
        </p:nvSpPr>
        <p:spPr>
          <a:xfrm>
            <a:off x="5707189" y="5953892"/>
            <a:ext cx="2307209" cy="430887"/>
          </a:xfrm>
          <a:prstGeom prst="rect">
            <a:avLst/>
          </a:prstGeom>
          <a:noFill/>
        </p:spPr>
        <p:txBody>
          <a:bodyPr wrap="square" rtlCol="0">
            <a:spAutoFit/>
          </a:bodyPr>
          <a:lstStyle/>
          <a:p>
            <a:r>
              <a:rPr lang="en-GB" sz="1100" i="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Hox</a:t>
            </a:r>
            <a:r>
              <a:rPr lang="en-GB" sz="11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Haus, Royal Holloway University of London by 74</a:t>
            </a:r>
          </a:p>
        </p:txBody>
      </p:sp>
      <p:sp>
        <p:nvSpPr>
          <p:cNvPr id="5" name="Footer Placeholder 4">
            <a:extLst>
              <a:ext uri="{FF2B5EF4-FFF2-40B4-BE49-F238E27FC236}">
                <a16:creationId xmlns:a16="http://schemas.microsoft.com/office/drawing/2014/main" id="{4F098CDB-A9CC-42CC-8030-2BD71E4CF0E4}"/>
              </a:ext>
            </a:extLst>
          </p:cNvPr>
          <p:cNvSpPr>
            <a:spLocks noGrp="1"/>
          </p:cNvSpPr>
          <p:nvPr>
            <p:ph type="ftr" sz="quarter" idx="12"/>
          </p:nvPr>
        </p:nvSpPr>
        <p:spPr/>
        <p:txBody>
          <a:bodyPr/>
          <a:lstStyle/>
          <a:p>
            <a:pPr>
              <a:defRPr/>
            </a:pPr>
            <a:r>
              <a:rPr lang="en-GB"/>
              <a:t>Speaker name</a:t>
            </a:r>
          </a:p>
        </p:txBody>
      </p:sp>
      <p:sp>
        <p:nvSpPr>
          <p:cNvPr id="7" name="Date Placeholder 6">
            <a:extLst>
              <a:ext uri="{FF2B5EF4-FFF2-40B4-BE49-F238E27FC236}">
                <a16:creationId xmlns:a16="http://schemas.microsoft.com/office/drawing/2014/main" id="{3091498A-970A-40C9-8C24-0C62ECE602B7}"/>
              </a:ext>
            </a:extLst>
          </p:cNvPr>
          <p:cNvSpPr>
            <a:spLocks noGrp="1"/>
          </p:cNvSpPr>
          <p:nvPr>
            <p:ph type="dt" sz="half" idx="10"/>
          </p:nvPr>
        </p:nvSpPr>
        <p:spPr/>
        <p:txBody>
          <a:bodyPr/>
          <a:lstStyle/>
          <a:p>
            <a:pPr>
              <a:defRPr/>
            </a:pPr>
            <a:fld id="{12CBEEC5-E2BA-4E5C-B18F-DAC929A4243C}" type="datetime1">
              <a:rPr lang="en-GB" smtClean="0"/>
              <a:t>01/06/2020</a:t>
            </a:fld>
            <a:endParaRPr lang="en-GB"/>
          </a:p>
        </p:txBody>
      </p:sp>
      <p:sp>
        <p:nvSpPr>
          <p:cNvPr id="10" name="Slide Number Placeholder 9">
            <a:extLst>
              <a:ext uri="{FF2B5EF4-FFF2-40B4-BE49-F238E27FC236}">
                <a16:creationId xmlns:a16="http://schemas.microsoft.com/office/drawing/2014/main" id="{3C361F3C-AC41-4862-B9F5-A484ED015F44}"/>
              </a:ext>
            </a:extLst>
          </p:cNvPr>
          <p:cNvSpPr>
            <a:spLocks noGrp="1"/>
          </p:cNvSpPr>
          <p:nvPr>
            <p:ph type="sldNum" sz="quarter" idx="11"/>
          </p:nvPr>
        </p:nvSpPr>
        <p:spPr/>
        <p:txBody>
          <a:bodyPr/>
          <a:lstStyle/>
          <a:p>
            <a:pPr>
              <a:defRPr/>
            </a:pPr>
            <a:fld id="{0980C07E-5A38-456E-8C2F-DB1E62FD6475}" type="slidenum">
              <a:rPr lang="en-GB" smtClean="0"/>
              <a:pPr>
                <a:defRPr/>
              </a:pPr>
              <a:t>9</a:t>
            </a:fld>
            <a:endParaRPr lang="en-GB"/>
          </a:p>
        </p:txBody>
      </p:sp>
    </p:spTree>
  </p:cSld>
  <p:clrMapOvr>
    <a:masterClrMapping/>
  </p:clrMapOvr>
  <p:transition spd="med">
    <p:pull/>
  </p:transition>
</p:sld>
</file>

<file path=ppt/theme/theme1.xml><?xml version="1.0" encoding="utf-8"?>
<a:theme xmlns:a="http://schemas.openxmlformats.org/drawingml/2006/main" name="Title and Text">
  <a:themeElements>
    <a:clrScheme name="NSG Group">
      <a:dk1>
        <a:sysClr val="windowText" lastClr="000000"/>
      </a:dk1>
      <a:lt1>
        <a:sysClr val="window" lastClr="FFFFFF"/>
      </a:lt1>
      <a:dk2>
        <a:srgbClr val="44546A"/>
      </a:dk2>
      <a:lt2>
        <a:srgbClr val="E7E6E6"/>
      </a:lt2>
      <a:accent1>
        <a:srgbClr val="009DE0"/>
      </a:accent1>
      <a:accent2>
        <a:srgbClr val="3D8E33"/>
      </a:accent2>
      <a:accent3>
        <a:srgbClr val="009EA0"/>
      </a:accent3>
      <a:accent4>
        <a:srgbClr val="D6CE49"/>
      </a:accent4>
      <a:accent5>
        <a:srgbClr val="7FBA00"/>
      </a:accent5>
      <a:accent6>
        <a:srgbClr val="827F77"/>
      </a:accent6>
      <a:hlink>
        <a:srgbClr val="827F77"/>
      </a:hlink>
      <a:folHlink>
        <a:srgbClr val="009DE0"/>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6395131104EE4FBDA20852A472D7D0" ma:contentTypeVersion="13" ma:contentTypeDescription="Create a new document." ma:contentTypeScope="" ma:versionID="263424d55fdca2a16405fbc61e8dd789">
  <xsd:schema xmlns:xsd="http://www.w3.org/2001/XMLSchema" xmlns:xs="http://www.w3.org/2001/XMLSchema" xmlns:p="http://schemas.microsoft.com/office/2006/metadata/properties" xmlns:ns3="f028df0d-741f-4f03-bdfd-1f3dde5d96c2" xmlns:ns4="103b2e54-df67-49c4-9ee9-2e61cfdb7429" targetNamespace="http://schemas.microsoft.com/office/2006/metadata/properties" ma:root="true" ma:fieldsID="2afbbd020d45f3f168cdf5ab637a891d" ns3:_="" ns4:_="">
    <xsd:import namespace="f028df0d-741f-4f03-bdfd-1f3dde5d96c2"/>
    <xsd:import namespace="103b2e54-df67-49c4-9ee9-2e61cfdb742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28df0d-741f-4f03-bdfd-1f3dde5d9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3b2e54-df67-49c4-9ee9-2e61cfdb742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EF7C0E-E328-4FAD-8FEC-8BC6FD60E861}">
  <ds:schemaRefs>
    <ds:schemaRef ds:uri="http://schemas.microsoft.com/sharepoint/v3/contenttype/forms"/>
  </ds:schemaRefs>
</ds:datastoreItem>
</file>

<file path=customXml/itemProps2.xml><?xml version="1.0" encoding="utf-8"?>
<ds:datastoreItem xmlns:ds="http://schemas.openxmlformats.org/officeDocument/2006/customXml" ds:itemID="{B3375773-9919-4D66-A587-AC9D0D50B6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28df0d-741f-4f03-bdfd-1f3dde5d96c2"/>
    <ds:schemaRef ds:uri="103b2e54-df67-49c4-9ee9-2e61cfdb7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5F4257-ACD4-4E32-A68F-5EE560151CF2}">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103b2e54-df67-49c4-9ee9-2e61cfdb7429"/>
    <ds:schemaRef ds:uri="http://purl.org/dc/elements/1.1/"/>
    <ds:schemaRef ds:uri="f028df0d-741f-4f03-bdfd-1f3dde5d96c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9122</TotalTime>
  <Words>8754</Words>
  <Application>Microsoft Office PowerPoint</Application>
  <PresentationFormat>On-screen Show (4:3)</PresentationFormat>
  <Paragraphs>1041</Paragraphs>
  <Slides>57</Slides>
  <Notes>55</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4" baseType="lpstr">
      <vt:lpstr>Meiryo UI</vt:lpstr>
      <vt:lpstr>Arial</vt:lpstr>
      <vt:lpstr>Calibri</vt:lpstr>
      <vt:lpstr>Tahoma</vt:lpstr>
      <vt:lpstr>Times New Roman</vt:lpstr>
      <vt:lpstr>Title and Text</vt:lpstr>
      <vt:lpstr>Photo Editor Photo</vt:lpstr>
      <vt:lpstr>PowerPoint Presentation</vt:lpstr>
      <vt:lpstr>PowerPoint Presentation</vt:lpstr>
      <vt:lpstr>PowerPoint Presentation</vt:lpstr>
      <vt:lpstr>PowerPoint Presentation</vt:lpstr>
      <vt:lpstr>PowerPoint Presentation</vt:lpstr>
      <vt:lpstr>Float Glass</vt:lpstr>
      <vt:lpstr>Sustainability of glass</vt:lpstr>
      <vt:lpstr>Energy savings potential of glass</vt:lpstr>
      <vt:lpstr>Float Glass Characteristics</vt:lpstr>
      <vt:lpstr>PowerPoint Presentation</vt:lpstr>
      <vt:lpstr>PowerPoint Presentation</vt:lpstr>
      <vt:lpstr>Single Glazing</vt:lpstr>
      <vt:lpstr>Reducing Heat Loss</vt:lpstr>
      <vt:lpstr>PowerPoint Presentation</vt:lpstr>
      <vt:lpstr>Manufacture of on-line coated glass</vt:lpstr>
      <vt:lpstr>Manufacture of off-line coated glass</vt:lpstr>
      <vt:lpstr>Thickness of off-line coatings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Slimming World Headquarters, Alfreton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Walk, Newton Abbot</vt:lpstr>
      <vt:lpstr>PowerPoint Presentation</vt:lpstr>
      <vt:lpstr>PowerPoint Presentation</vt:lpstr>
      <vt:lpstr>Definition of Integrity with Insulation </vt:lpstr>
      <vt:lpstr>PowerPoint Presentation</vt:lpstr>
      <vt:lpstr>PowerPoint Presentation</vt:lpstr>
      <vt:lpstr>Standard Temperature/Time Curve</vt:lpstr>
      <vt:lpstr>Fire – Resistant Glass for Insulation and/or Integrity</vt:lpstr>
      <vt:lpstr>Fire-resistance – Insulation  Multi-layer Intumescent Laminate Technology</vt:lpstr>
      <vt:lpstr>PowerPoint Presentation</vt:lpstr>
      <vt:lpstr>PowerPoint Presentation</vt:lpstr>
      <vt:lpstr>PowerPoint Presentation</vt:lpstr>
      <vt:lpstr>Low Maintenance / Easy Clean</vt:lpstr>
      <vt:lpstr>PowerPoint Presentation</vt:lpstr>
      <vt:lpstr>Photocatalytic reaction/Hydrophilic coating</vt:lpstr>
      <vt:lpstr>PowerPoint Presentation</vt:lpstr>
      <vt:lpstr>54 Hagley Road, Birmingham</vt:lpstr>
      <vt:lpstr>Any 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 Hirata</dc:creator>
  <cp:lastModifiedBy>Simpson, James</cp:lastModifiedBy>
  <cp:revision>351</cp:revision>
  <cp:lastPrinted>2020-03-04T14:01:17Z</cp:lastPrinted>
  <dcterms:created xsi:type="dcterms:W3CDTF">2019-06-25T07:36:34Z</dcterms:created>
  <dcterms:modified xsi:type="dcterms:W3CDTF">2020-06-01T08:50:52Z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0x010100CF6395131104EE4FBDA20852A472D7D0</vt:lpwstr>
  </property>
  <property fmtid="{D5CDD505-2E9C-101B-9397-08002B2CF9AE}" pid="3" name="_dlc_DocIdItemGuid">
    <vt:lpwstr>25ca3ec8-301c-4114-bcbc-5a5c4e5638ed</vt:lpwstr>
  </property>
</Properties>
</file>